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48" r:id="rId5"/>
  </p:sldMasterIdLst>
  <p:notesMasterIdLst>
    <p:notesMasterId r:id="rId25"/>
  </p:notesMasterIdLst>
  <p:sldIdLst>
    <p:sldId id="256" r:id="rId6"/>
    <p:sldId id="258" r:id="rId7"/>
    <p:sldId id="283" r:id="rId8"/>
    <p:sldId id="257" r:id="rId9"/>
    <p:sldId id="266" r:id="rId10"/>
    <p:sldId id="260" r:id="rId11"/>
    <p:sldId id="268" r:id="rId12"/>
    <p:sldId id="269" r:id="rId13"/>
    <p:sldId id="270" r:id="rId14"/>
    <p:sldId id="263" r:id="rId15"/>
    <p:sldId id="286" r:id="rId16"/>
    <p:sldId id="271" r:id="rId17"/>
    <p:sldId id="264" r:id="rId18"/>
    <p:sldId id="272" r:id="rId19"/>
    <p:sldId id="265" r:id="rId20"/>
    <p:sldId id="273" r:id="rId21"/>
    <p:sldId id="288" r:id="rId22"/>
    <p:sldId id="289" r:id="rId23"/>
    <p:sldId id="290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04EDF-870E-438E-B5D3-791F93C93AD7}" v="1" dt="2025-03-17T14:46:35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51867" autoAdjust="0"/>
  </p:normalViewPr>
  <p:slideViewPr>
    <p:cSldViewPr snapToGrid="0">
      <p:cViewPr varScale="1">
        <p:scale>
          <a:sx n="59" d="100"/>
          <a:sy n="59" d="100"/>
        </p:scale>
        <p:origin x="26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e Bækholt" userId="S::lnbk@ous-hf.no::92c958c0-d2a7-4e39-be77-f97fb800c66e" providerId="AD" clId="Web-{7D704EDF-870E-438E-B5D3-791F93C93AD7}"/>
    <pc:docChg chg="delSld">
      <pc:chgData name="Line Bækholt" userId="S::lnbk@ous-hf.no::92c958c0-d2a7-4e39-be77-f97fb800c66e" providerId="AD" clId="Web-{7D704EDF-870E-438E-B5D3-791F93C93AD7}" dt="2025-03-17T14:46:35.855" v="0"/>
      <pc:docMkLst>
        <pc:docMk/>
      </pc:docMkLst>
      <pc:sldChg chg="del">
        <pc:chgData name="Line Bækholt" userId="S::lnbk@ous-hf.no::92c958c0-d2a7-4e39-be77-f97fb800c66e" providerId="AD" clId="Web-{7D704EDF-870E-438E-B5D3-791F93C93AD7}" dt="2025-03-17T14:46:35.855" v="0"/>
        <pc:sldMkLst>
          <pc:docMk/>
          <pc:sldMk cId="16840375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9E1DA-D9C5-4400-B8A1-09F484520F2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A069290F-62DA-4434-B04B-C461B87A52AD}">
      <dgm:prSet phldrT="[Tekst]" phldr="0"/>
      <dgm:spPr/>
      <dgm:t>
        <a:bodyPr/>
        <a:lstStyle/>
        <a:p>
          <a:r>
            <a:rPr lang="nb-NO" dirty="0">
              <a:latin typeface="Meiryo"/>
            </a:rPr>
            <a:t>Indeks/TTA</a:t>
          </a:r>
          <a:endParaRPr lang="nb-NO" dirty="0"/>
        </a:p>
      </dgm:t>
    </dgm:pt>
    <dgm:pt modelId="{010952D1-EEA9-49BD-9726-C7A6AA7DD2D1}" type="parTrans" cxnId="{129B3993-E962-4CC6-9703-F3BEEF6073F3}">
      <dgm:prSet/>
      <dgm:spPr/>
      <dgm:t>
        <a:bodyPr/>
        <a:lstStyle/>
        <a:p>
          <a:endParaRPr lang="nb-NO"/>
        </a:p>
      </dgm:t>
    </dgm:pt>
    <dgm:pt modelId="{679C73E5-5CDF-4540-BD0A-D8E3276915C3}" type="sibTrans" cxnId="{129B3993-E962-4CC6-9703-F3BEEF6073F3}">
      <dgm:prSet/>
      <dgm:spPr/>
      <dgm:t>
        <a:bodyPr/>
        <a:lstStyle/>
        <a:p>
          <a:endParaRPr lang="nb-NO"/>
        </a:p>
      </dgm:t>
    </dgm:pt>
    <dgm:pt modelId="{25F8B3AA-F5E4-4C4B-911B-6C08F925D26B}">
      <dgm:prSet phldrT="[Tekst]" phldr="0"/>
      <dgm:spPr/>
      <dgm:t>
        <a:bodyPr/>
        <a:lstStyle/>
        <a:p>
          <a:r>
            <a:rPr lang="nb-NO" dirty="0">
              <a:latin typeface="Meiryo"/>
            </a:rPr>
            <a:t>Fagkunnskap</a:t>
          </a:r>
          <a:endParaRPr lang="nb-NO" dirty="0"/>
        </a:p>
      </dgm:t>
    </dgm:pt>
    <dgm:pt modelId="{1DDBD34D-FBEE-4BC7-B832-A70ABE09E180}" type="parTrans" cxnId="{26ABD80E-7422-434D-9388-069AA49276DF}">
      <dgm:prSet/>
      <dgm:spPr/>
      <dgm:t>
        <a:bodyPr/>
        <a:lstStyle/>
        <a:p>
          <a:endParaRPr lang="nb-NO"/>
        </a:p>
      </dgm:t>
    </dgm:pt>
    <dgm:pt modelId="{4FFA34F6-DDD8-47CB-AC42-8DB15C15E524}" type="sibTrans" cxnId="{26ABD80E-7422-434D-9388-069AA49276DF}">
      <dgm:prSet/>
      <dgm:spPr/>
      <dgm:t>
        <a:bodyPr/>
        <a:lstStyle/>
        <a:p>
          <a:endParaRPr lang="nb-NO"/>
        </a:p>
      </dgm:t>
    </dgm:pt>
    <dgm:pt modelId="{C49D4DD8-657E-4188-9C12-26240B9778EF}">
      <dgm:prSet phldrT="[Tekst]" phldr="0"/>
      <dgm:spPr/>
      <dgm:t>
        <a:bodyPr/>
        <a:lstStyle/>
        <a:p>
          <a:r>
            <a:rPr lang="nb-NO" dirty="0">
              <a:latin typeface="Meiryo"/>
            </a:rPr>
            <a:t>Systemforståelse</a:t>
          </a:r>
          <a:endParaRPr lang="nb-NO" dirty="0"/>
        </a:p>
      </dgm:t>
    </dgm:pt>
    <dgm:pt modelId="{8B01308B-8E76-4653-9307-90F1CEBAAFB1}" type="parTrans" cxnId="{351CF93E-DB42-4B2D-9CC3-9ED6D27C627B}">
      <dgm:prSet/>
      <dgm:spPr/>
      <dgm:t>
        <a:bodyPr/>
        <a:lstStyle/>
        <a:p>
          <a:endParaRPr lang="nb-NO"/>
        </a:p>
      </dgm:t>
    </dgm:pt>
    <dgm:pt modelId="{F8D8668C-FD5F-4EB4-AF90-7BEF90241F96}" type="sibTrans" cxnId="{351CF93E-DB42-4B2D-9CC3-9ED6D27C627B}">
      <dgm:prSet/>
      <dgm:spPr/>
      <dgm:t>
        <a:bodyPr/>
        <a:lstStyle/>
        <a:p>
          <a:endParaRPr lang="nb-NO"/>
        </a:p>
      </dgm:t>
    </dgm:pt>
    <dgm:pt modelId="{8069A194-FBEF-4EF2-8327-F0E753173EC2}">
      <dgm:prSet phldrT="[Tekst]" phldr="0"/>
      <dgm:spPr/>
      <dgm:t>
        <a:bodyPr/>
        <a:lstStyle/>
        <a:p>
          <a:r>
            <a:rPr lang="nb-NO" dirty="0">
              <a:latin typeface="Meiryo"/>
            </a:rPr>
            <a:t>Skåringsverktøy</a:t>
          </a:r>
          <a:endParaRPr lang="nb-NO" dirty="0"/>
        </a:p>
      </dgm:t>
    </dgm:pt>
    <dgm:pt modelId="{B5685CA0-05E7-42E3-ABBC-AF08655F145C}" type="parTrans" cxnId="{0FC16D13-E903-47D5-9231-3E277D7DD425}">
      <dgm:prSet/>
      <dgm:spPr/>
      <dgm:t>
        <a:bodyPr/>
        <a:lstStyle/>
        <a:p>
          <a:endParaRPr lang="nb-NO"/>
        </a:p>
      </dgm:t>
    </dgm:pt>
    <dgm:pt modelId="{E2169FF9-2028-44A6-9A86-03BEABA2552D}" type="sibTrans" cxnId="{0FC16D13-E903-47D5-9231-3E277D7DD425}">
      <dgm:prSet/>
      <dgm:spPr/>
      <dgm:t>
        <a:bodyPr/>
        <a:lstStyle/>
        <a:p>
          <a:endParaRPr lang="nb-NO"/>
        </a:p>
      </dgm:t>
    </dgm:pt>
    <dgm:pt modelId="{0C20F6C9-3E1F-4305-A9BC-F3E4FAD7D7B0}" type="pres">
      <dgm:prSet presAssocID="{4509E1DA-D9C5-4400-B8A1-09F484520F20}" presName="vert0" presStyleCnt="0">
        <dgm:presLayoutVars>
          <dgm:dir/>
          <dgm:animOne val="branch"/>
          <dgm:animLvl val="lvl"/>
        </dgm:presLayoutVars>
      </dgm:prSet>
      <dgm:spPr/>
    </dgm:pt>
    <dgm:pt modelId="{EFB61685-39A6-466B-BCAD-626C467DD436}" type="pres">
      <dgm:prSet presAssocID="{A069290F-62DA-4434-B04B-C461B87A52AD}" presName="thickLine" presStyleLbl="alignNode1" presStyleIdx="0" presStyleCnt="4"/>
      <dgm:spPr/>
    </dgm:pt>
    <dgm:pt modelId="{48F9071B-940B-41AD-87D9-C7E0A884F1B7}" type="pres">
      <dgm:prSet presAssocID="{A069290F-62DA-4434-B04B-C461B87A52AD}" presName="horz1" presStyleCnt="0"/>
      <dgm:spPr/>
    </dgm:pt>
    <dgm:pt modelId="{99DEAD93-68E1-409C-872C-3410C51148A2}" type="pres">
      <dgm:prSet presAssocID="{A069290F-62DA-4434-B04B-C461B87A52AD}" presName="tx1" presStyleLbl="revTx" presStyleIdx="0" presStyleCnt="4"/>
      <dgm:spPr/>
    </dgm:pt>
    <dgm:pt modelId="{06E93D97-BC0E-468B-B45B-FDAAD66575CB}" type="pres">
      <dgm:prSet presAssocID="{A069290F-62DA-4434-B04B-C461B87A52AD}" presName="vert1" presStyleCnt="0"/>
      <dgm:spPr/>
    </dgm:pt>
    <dgm:pt modelId="{214DAA79-2733-4C7A-B4A9-AB7518C7E8A7}" type="pres">
      <dgm:prSet presAssocID="{25F8B3AA-F5E4-4C4B-911B-6C08F925D26B}" presName="thickLine" presStyleLbl="alignNode1" presStyleIdx="1" presStyleCnt="4"/>
      <dgm:spPr/>
    </dgm:pt>
    <dgm:pt modelId="{A93FF725-E100-48DF-B632-04BF0EFB812D}" type="pres">
      <dgm:prSet presAssocID="{25F8B3AA-F5E4-4C4B-911B-6C08F925D26B}" presName="horz1" presStyleCnt="0"/>
      <dgm:spPr/>
    </dgm:pt>
    <dgm:pt modelId="{FAD59633-A937-4F95-8398-9468B26FFCDA}" type="pres">
      <dgm:prSet presAssocID="{25F8B3AA-F5E4-4C4B-911B-6C08F925D26B}" presName="tx1" presStyleLbl="revTx" presStyleIdx="1" presStyleCnt="4"/>
      <dgm:spPr/>
    </dgm:pt>
    <dgm:pt modelId="{2CC0FF9C-199B-41A1-A127-0BC5F7FC894E}" type="pres">
      <dgm:prSet presAssocID="{25F8B3AA-F5E4-4C4B-911B-6C08F925D26B}" presName="vert1" presStyleCnt="0"/>
      <dgm:spPr/>
    </dgm:pt>
    <dgm:pt modelId="{AA631A69-DC48-48C4-8E17-F74F7D61B136}" type="pres">
      <dgm:prSet presAssocID="{C49D4DD8-657E-4188-9C12-26240B9778EF}" presName="thickLine" presStyleLbl="alignNode1" presStyleIdx="2" presStyleCnt="4"/>
      <dgm:spPr/>
    </dgm:pt>
    <dgm:pt modelId="{26CD8739-428C-4A15-855A-912663F4CA52}" type="pres">
      <dgm:prSet presAssocID="{C49D4DD8-657E-4188-9C12-26240B9778EF}" presName="horz1" presStyleCnt="0"/>
      <dgm:spPr/>
    </dgm:pt>
    <dgm:pt modelId="{111EB3FD-FBC8-4D28-8BA6-599E0FC866F0}" type="pres">
      <dgm:prSet presAssocID="{C49D4DD8-657E-4188-9C12-26240B9778EF}" presName="tx1" presStyleLbl="revTx" presStyleIdx="2" presStyleCnt="4"/>
      <dgm:spPr/>
    </dgm:pt>
    <dgm:pt modelId="{813D1AA4-9400-4011-8BFF-03E30F311DE5}" type="pres">
      <dgm:prSet presAssocID="{C49D4DD8-657E-4188-9C12-26240B9778EF}" presName="vert1" presStyleCnt="0"/>
      <dgm:spPr/>
    </dgm:pt>
    <dgm:pt modelId="{649E714B-D04B-4A91-A72F-9889A74734BA}" type="pres">
      <dgm:prSet presAssocID="{8069A194-FBEF-4EF2-8327-F0E753173EC2}" presName="thickLine" presStyleLbl="alignNode1" presStyleIdx="3" presStyleCnt="4"/>
      <dgm:spPr/>
    </dgm:pt>
    <dgm:pt modelId="{0CAEADF0-8A1A-457A-B319-B571CF75D02F}" type="pres">
      <dgm:prSet presAssocID="{8069A194-FBEF-4EF2-8327-F0E753173EC2}" presName="horz1" presStyleCnt="0"/>
      <dgm:spPr/>
    </dgm:pt>
    <dgm:pt modelId="{38C4392A-99B3-4FDC-BCEC-9E6F4643BC5A}" type="pres">
      <dgm:prSet presAssocID="{8069A194-FBEF-4EF2-8327-F0E753173EC2}" presName="tx1" presStyleLbl="revTx" presStyleIdx="3" presStyleCnt="4"/>
      <dgm:spPr/>
    </dgm:pt>
    <dgm:pt modelId="{D963F14E-BEC9-49F0-97E1-968FB476DF83}" type="pres">
      <dgm:prSet presAssocID="{8069A194-FBEF-4EF2-8327-F0E753173EC2}" presName="vert1" presStyleCnt="0"/>
      <dgm:spPr/>
    </dgm:pt>
  </dgm:ptLst>
  <dgm:cxnLst>
    <dgm:cxn modelId="{26ABD80E-7422-434D-9388-069AA49276DF}" srcId="{4509E1DA-D9C5-4400-B8A1-09F484520F20}" destId="{25F8B3AA-F5E4-4C4B-911B-6C08F925D26B}" srcOrd="1" destOrd="0" parTransId="{1DDBD34D-FBEE-4BC7-B832-A70ABE09E180}" sibTransId="{4FFA34F6-DDD8-47CB-AC42-8DB15C15E524}"/>
    <dgm:cxn modelId="{0FC16D13-E903-47D5-9231-3E277D7DD425}" srcId="{4509E1DA-D9C5-4400-B8A1-09F484520F20}" destId="{8069A194-FBEF-4EF2-8327-F0E753173EC2}" srcOrd="3" destOrd="0" parTransId="{B5685CA0-05E7-42E3-ABBC-AF08655F145C}" sibTransId="{E2169FF9-2028-44A6-9A86-03BEABA2552D}"/>
    <dgm:cxn modelId="{08E9EC22-6AF3-4970-8902-324B88EF1C2C}" type="presOf" srcId="{C49D4DD8-657E-4188-9C12-26240B9778EF}" destId="{111EB3FD-FBC8-4D28-8BA6-599E0FC866F0}" srcOrd="0" destOrd="0" presId="urn:microsoft.com/office/officeart/2008/layout/LinedList"/>
    <dgm:cxn modelId="{2A850B30-1F38-44E7-9FD8-50673A5F5A9E}" type="presOf" srcId="{8069A194-FBEF-4EF2-8327-F0E753173EC2}" destId="{38C4392A-99B3-4FDC-BCEC-9E6F4643BC5A}" srcOrd="0" destOrd="0" presId="urn:microsoft.com/office/officeart/2008/layout/LinedList"/>
    <dgm:cxn modelId="{351CF93E-DB42-4B2D-9CC3-9ED6D27C627B}" srcId="{4509E1DA-D9C5-4400-B8A1-09F484520F20}" destId="{C49D4DD8-657E-4188-9C12-26240B9778EF}" srcOrd="2" destOrd="0" parTransId="{8B01308B-8E76-4653-9307-90F1CEBAAFB1}" sibTransId="{F8D8668C-FD5F-4EB4-AF90-7BEF90241F96}"/>
    <dgm:cxn modelId="{129B3993-E962-4CC6-9703-F3BEEF6073F3}" srcId="{4509E1DA-D9C5-4400-B8A1-09F484520F20}" destId="{A069290F-62DA-4434-B04B-C461B87A52AD}" srcOrd="0" destOrd="0" parTransId="{010952D1-EEA9-49BD-9726-C7A6AA7DD2D1}" sibTransId="{679C73E5-5CDF-4540-BD0A-D8E3276915C3}"/>
    <dgm:cxn modelId="{692870AA-6335-433E-8F11-1AD7C58C2B82}" type="presOf" srcId="{A069290F-62DA-4434-B04B-C461B87A52AD}" destId="{99DEAD93-68E1-409C-872C-3410C51148A2}" srcOrd="0" destOrd="0" presId="urn:microsoft.com/office/officeart/2008/layout/LinedList"/>
    <dgm:cxn modelId="{AA12A1DE-7B27-4C89-BBCB-E987D9B13838}" type="presOf" srcId="{25F8B3AA-F5E4-4C4B-911B-6C08F925D26B}" destId="{FAD59633-A937-4F95-8398-9468B26FFCDA}" srcOrd="0" destOrd="0" presId="urn:microsoft.com/office/officeart/2008/layout/LinedList"/>
    <dgm:cxn modelId="{0EEB86DF-0723-4B4D-B472-EED6F80724D1}" type="presOf" srcId="{4509E1DA-D9C5-4400-B8A1-09F484520F20}" destId="{0C20F6C9-3E1F-4305-A9BC-F3E4FAD7D7B0}" srcOrd="0" destOrd="0" presId="urn:microsoft.com/office/officeart/2008/layout/LinedList"/>
    <dgm:cxn modelId="{064A6DF1-C97B-4BEE-BD9A-88C331E12301}" type="presParOf" srcId="{0C20F6C9-3E1F-4305-A9BC-F3E4FAD7D7B0}" destId="{EFB61685-39A6-466B-BCAD-626C467DD436}" srcOrd="0" destOrd="0" presId="urn:microsoft.com/office/officeart/2008/layout/LinedList"/>
    <dgm:cxn modelId="{95A45F17-BC3C-4574-B1AD-1111773A3EC3}" type="presParOf" srcId="{0C20F6C9-3E1F-4305-A9BC-F3E4FAD7D7B0}" destId="{48F9071B-940B-41AD-87D9-C7E0A884F1B7}" srcOrd="1" destOrd="0" presId="urn:microsoft.com/office/officeart/2008/layout/LinedList"/>
    <dgm:cxn modelId="{32238797-399E-421D-B9F4-0B93EDAAD710}" type="presParOf" srcId="{48F9071B-940B-41AD-87D9-C7E0A884F1B7}" destId="{99DEAD93-68E1-409C-872C-3410C51148A2}" srcOrd="0" destOrd="0" presId="urn:microsoft.com/office/officeart/2008/layout/LinedList"/>
    <dgm:cxn modelId="{24F105D5-B47A-4E5C-B1F3-408C6BDA04E3}" type="presParOf" srcId="{48F9071B-940B-41AD-87D9-C7E0A884F1B7}" destId="{06E93D97-BC0E-468B-B45B-FDAAD66575CB}" srcOrd="1" destOrd="0" presId="urn:microsoft.com/office/officeart/2008/layout/LinedList"/>
    <dgm:cxn modelId="{C22BD7AD-DD2B-41E0-BC20-0BCF2286D192}" type="presParOf" srcId="{0C20F6C9-3E1F-4305-A9BC-F3E4FAD7D7B0}" destId="{214DAA79-2733-4C7A-B4A9-AB7518C7E8A7}" srcOrd="2" destOrd="0" presId="urn:microsoft.com/office/officeart/2008/layout/LinedList"/>
    <dgm:cxn modelId="{F32C54B7-2833-47A0-AC46-14698DAF791B}" type="presParOf" srcId="{0C20F6C9-3E1F-4305-A9BC-F3E4FAD7D7B0}" destId="{A93FF725-E100-48DF-B632-04BF0EFB812D}" srcOrd="3" destOrd="0" presId="urn:microsoft.com/office/officeart/2008/layout/LinedList"/>
    <dgm:cxn modelId="{94EBAAF4-87E7-4C41-AB61-2AE67E30D1C7}" type="presParOf" srcId="{A93FF725-E100-48DF-B632-04BF0EFB812D}" destId="{FAD59633-A937-4F95-8398-9468B26FFCDA}" srcOrd="0" destOrd="0" presId="urn:microsoft.com/office/officeart/2008/layout/LinedList"/>
    <dgm:cxn modelId="{34BF97EF-2175-4BBD-96DA-6AE8401A5735}" type="presParOf" srcId="{A93FF725-E100-48DF-B632-04BF0EFB812D}" destId="{2CC0FF9C-199B-41A1-A127-0BC5F7FC894E}" srcOrd="1" destOrd="0" presId="urn:microsoft.com/office/officeart/2008/layout/LinedList"/>
    <dgm:cxn modelId="{E3E8D611-8CD4-4877-9A38-3F1B07943A0E}" type="presParOf" srcId="{0C20F6C9-3E1F-4305-A9BC-F3E4FAD7D7B0}" destId="{AA631A69-DC48-48C4-8E17-F74F7D61B136}" srcOrd="4" destOrd="0" presId="urn:microsoft.com/office/officeart/2008/layout/LinedList"/>
    <dgm:cxn modelId="{801D82F9-8335-4652-B19B-AE2D72CCC845}" type="presParOf" srcId="{0C20F6C9-3E1F-4305-A9BC-F3E4FAD7D7B0}" destId="{26CD8739-428C-4A15-855A-912663F4CA52}" srcOrd="5" destOrd="0" presId="urn:microsoft.com/office/officeart/2008/layout/LinedList"/>
    <dgm:cxn modelId="{2D12B897-0DB6-49B8-92EF-0157C07C2D2F}" type="presParOf" srcId="{26CD8739-428C-4A15-855A-912663F4CA52}" destId="{111EB3FD-FBC8-4D28-8BA6-599E0FC866F0}" srcOrd="0" destOrd="0" presId="urn:microsoft.com/office/officeart/2008/layout/LinedList"/>
    <dgm:cxn modelId="{8F41ACCA-E114-4F66-92A5-53F45269DF04}" type="presParOf" srcId="{26CD8739-428C-4A15-855A-912663F4CA52}" destId="{813D1AA4-9400-4011-8BFF-03E30F311DE5}" srcOrd="1" destOrd="0" presId="urn:microsoft.com/office/officeart/2008/layout/LinedList"/>
    <dgm:cxn modelId="{A0A3F7D7-92BB-47EF-9A9B-18535762F4BB}" type="presParOf" srcId="{0C20F6C9-3E1F-4305-A9BC-F3E4FAD7D7B0}" destId="{649E714B-D04B-4A91-A72F-9889A74734BA}" srcOrd="6" destOrd="0" presId="urn:microsoft.com/office/officeart/2008/layout/LinedList"/>
    <dgm:cxn modelId="{98F95239-31A8-4A30-AF24-7C2DA5F80193}" type="presParOf" srcId="{0C20F6C9-3E1F-4305-A9BC-F3E4FAD7D7B0}" destId="{0CAEADF0-8A1A-457A-B319-B571CF75D02F}" srcOrd="7" destOrd="0" presId="urn:microsoft.com/office/officeart/2008/layout/LinedList"/>
    <dgm:cxn modelId="{D84E606C-8062-40AE-BE63-4301554D0852}" type="presParOf" srcId="{0CAEADF0-8A1A-457A-B319-B571CF75D02F}" destId="{38C4392A-99B3-4FDC-BCEC-9E6F4643BC5A}" srcOrd="0" destOrd="0" presId="urn:microsoft.com/office/officeart/2008/layout/LinedList"/>
    <dgm:cxn modelId="{CEFBA15D-8C38-41E3-B8E2-B367B63D0919}" type="presParOf" srcId="{0CAEADF0-8A1A-457A-B319-B571CF75D02F}" destId="{D963F14E-BEC9-49F0-97E1-968FB476DF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61685-39A6-466B-BCAD-626C467DD436}">
      <dsp:nvSpPr>
        <dsp:cNvPr id="0" name=""/>
        <dsp:cNvSpPr/>
      </dsp:nvSpPr>
      <dsp:spPr>
        <a:xfrm>
          <a:off x="0" y="0"/>
          <a:ext cx="8769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EAD93-68E1-409C-872C-3410C51148A2}">
      <dsp:nvSpPr>
        <dsp:cNvPr id="0" name=""/>
        <dsp:cNvSpPr/>
      </dsp:nvSpPr>
      <dsp:spPr>
        <a:xfrm>
          <a:off x="0" y="0"/>
          <a:ext cx="8769350" cy="9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>
              <a:latin typeface="Meiryo"/>
            </a:rPr>
            <a:t>Indeks/TTA</a:t>
          </a:r>
          <a:endParaRPr lang="nb-NO" sz="2900" kern="1200" dirty="0"/>
        </a:p>
      </dsp:txBody>
      <dsp:txXfrm>
        <a:off x="0" y="0"/>
        <a:ext cx="8769350" cy="912812"/>
      </dsp:txXfrm>
    </dsp:sp>
    <dsp:sp modelId="{214DAA79-2733-4C7A-B4A9-AB7518C7E8A7}">
      <dsp:nvSpPr>
        <dsp:cNvPr id="0" name=""/>
        <dsp:cNvSpPr/>
      </dsp:nvSpPr>
      <dsp:spPr>
        <a:xfrm>
          <a:off x="0" y="912812"/>
          <a:ext cx="8769350" cy="0"/>
        </a:xfrm>
        <a:prstGeom prst="line">
          <a:avLst/>
        </a:prstGeom>
        <a:solidFill>
          <a:schemeClr val="accent2">
            <a:hueOff val="6706212"/>
            <a:satOff val="145"/>
            <a:lumOff val="2418"/>
            <a:alphaOff val="0"/>
          </a:schemeClr>
        </a:solidFill>
        <a:ln w="12700" cap="flat" cmpd="sng" algn="ctr">
          <a:solidFill>
            <a:schemeClr val="accent2">
              <a:hueOff val="6706212"/>
              <a:satOff val="145"/>
              <a:lumOff val="2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9633-A937-4F95-8398-9468B26FFCDA}">
      <dsp:nvSpPr>
        <dsp:cNvPr id="0" name=""/>
        <dsp:cNvSpPr/>
      </dsp:nvSpPr>
      <dsp:spPr>
        <a:xfrm>
          <a:off x="0" y="912812"/>
          <a:ext cx="8769350" cy="9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>
              <a:latin typeface="Meiryo"/>
            </a:rPr>
            <a:t>Fagkunnskap</a:t>
          </a:r>
          <a:endParaRPr lang="nb-NO" sz="2900" kern="1200" dirty="0"/>
        </a:p>
      </dsp:txBody>
      <dsp:txXfrm>
        <a:off x="0" y="912812"/>
        <a:ext cx="8769350" cy="912812"/>
      </dsp:txXfrm>
    </dsp:sp>
    <dsp:sp modelId="{AA631A69-DC48-48C4-8E17-F74F7D61B136}">
      <dsp:nvSpPr>
        <dsp:cNvPr id="0" name=""/>
        <dsp:cNvSpPr/>
      </dsp:nvSpPr>
      <dsp:spPr>
        <a:xfrm>
          <a:off x="0" y="1825624"/>
          <a:ext cx="8769350" cy="0"/>
        </a:xfrm>
        <a:prstGeom prst="line">
          <a:avLst/>
        </a:prstGeom>
        <a:solidFill>
          <a:schemeClr val="accent2">
            <a:hueOff val="13412423"/>
            <a:satOff val="289"/>
            <a:lumOff val="4837"/>
            <a:alphaOff val="0"/>
          </a:schemeClr>
        </a:solidFill>
        <a:ln w="12700" cap="flat" cmpd="sng" algn="ctr">
          <a:solidFill>
            <a:schemeClr val="accent2">
              <a:hueOff val="13412423"/>
              <a:satOff val="289"/>
              <a:lumOff val="4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EB3FD-FBC8-4D28-8BA6-599E0FC866F0}">
      <dsp:nvSpPr>
        <dsp:cNvPr id="0" name=""/>
        <dsp:cNvSpPr/>
      </dsp:nvSpPr>
      <dsp:spPr>
        <a:xfrm>
          <a:off x="0" y="1825625"/>
          <a:ext cx="8769350" cy="9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>
              <a:latin typeface="Meiryo"/>
            </a:rPr>
            <a:t>Systemforståelse</a:t>
          </a:r>
          <a:endParaRPr lang="nb-NO" sz="2900" kern="1200" dirty="0"/>
        </a:p>
      </dsp:txBody>
      <dsp:txXfrm>
        <a:off x="0" y="1825625"/>
        <a:ext cx="8769350" cy="912812"/>
      </dsp:txXfrm>
    </dsp:sp>
    <dsp:sp modelId="{649E714B-D04B-4A91-A72F-9889A74734BA}">
      <dsp:nvSpPr>
        <dsp:cNvPr id="0" name=""/>
        <dsp:cNvSpPr/>
      </dsp:nvSpPr>
      <dsp:spPr>
        <a:xfrm>
          <a:off x="0" y="2738437"/>
          <a:ext cx="8769350" cy="0"/>
        </a:xfrm>
        <a:prstGeom prst="line">
          <a:avLst/>
        </a:prstGeom>
        <a:solidFill>
          <a:schemeClr val="accent2">
            <a:hueOff val="20118635"/>
            <a:satOff val="434"/>
            <a:lumOff val="7255"/>
            <a:alphaOff val="0"/>
          </a:schemeClr>
        </a:solidFill>
        <a:ln w="12700" cap="flat" cmpd="sng" algn="ctr">
          <a:solidFill>
            <a:schemeClr val="accent2">
              <a:hueOff val="20118635"/>
              <a:satOff val="434"/>
              <a:lumOff val="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4392A-99B3-4FDC-BCEC-9E6F4643BC5A}">
      <dsp:nvSpPr>
        <dsp:cNvPr id="0" name=""/>
        <dsp:cNvSpPr/>
      </dsp:nvSpPr>
      <dsp:spPr>
        <a:xfrm>
          <a:off x="0" y="2738437"/>
          <a:ext cx="8769350" cy="912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>
              <a:latin typeface="Meiryo"/>
            </a:rPr>
            <a:t>Skåringsverktøy</a:t>
          </a:r>
          <a:endParaRPr lang="nb-NO" sz="2900" kern="1200" dirty="0"/>
        </a:p>
      </dsp:txBody>
      <dsp:txXfrm>
        <a:off x="0" y="2738437"/>
        <a:ext cx="8769350" cy="91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A8CD-77E5-4357-9044-9F41E3567D77}" type="datetimeFigureOut">
              <a:rPr lang="nb-NO" smtClean="0"/>
              <a:t>17.03.2025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C64B2-E929-4922-BAAB-8E8DE18AA6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01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Målet med vurderingskompetanse er å vekke nysgjerrigheten i å ønske forstå hva pasienten formidler. Innringere kan beskrive samme situasjon på forskjellige måter, og med vurderingskompetanse vil man sette flere biter i kontekst sammen.</a:t>
            </a:r>
          </a:p>
          <a:p>
            <a:r>
              <a:rPr lang="nb-NO" dirty="0"/>
              <a:t>I denne forelesningen er det viktig å engasjere deltagerne i å dele sine erfaringer og sin forståelse, og stoppe litt opp og tenke over hva som ligger i det innringer sier. Det er ikke viktig å finne ut av hvilken diagnose pasienten har, det er fokus på å finne ut av om det er farlig eller ikke.</a:t>
            </a:r>
          </a:p>
          <a:p>
            <a:endParaRPr lang="nb-NO" dirty="0"/>
          </a:p>
          <a:p>
            <a:r>
              <a:rPr lang="nb-NO" dirty="0"/>
              <a:t>Husk at i denne forelesningen er det viktig å engasjere i «hva får du lyst å vite mer om nå» «hvordan vil du spørre om dette». Undre seg over hva som får innringer til å ringe 113/LGV akkurat nå.</a:t>
            </a:r>
          </a:p>
          <a:p>
            <a:r>
              <a:rPr lang="nb-NO" dirty="0"/>
              <a:t>IKKE gå i fella med «hva tror du det er» og diagnosetankegang. (Noen få blålysdiagnoser – hjertestans, hjerneslag ..)</a:t>
            </a:r>
          </a:p>
          <a:p>
            <a:endParaRPr lang="nb-NO" dirty="0"/>
          </a:p>
          <a:p>
            <a:r>
              <a:rPr lang="nb-NO" dirty="0"/>
              <a:t>Henvis gjerne til kommunikasjonsforelesningene.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6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Video </a:t>
            </a:r>
          </a:p>
          <a:p>
            <a:r>
              <a:rPr lang="nb-NO" dirty="0"/>
              <a:t>Synlig blødning</a:t>
            </a:r>
          </a:p>
          <a:p>
            <a:r>
              <a:rPr lang="nb-NO" dirty="0"/>
              <a:t>Respirasjonsarbeid</a:t>
            </a:r>
          </a:p>
          <a:p>
            <a:r>
              <a:rPr lang="nb-NO" dirty="0"/>
              <a:t>Telle RR</a:t>
            </a:r>
          </a:p>
          <a:p>
            <a:r>
              <a:rPr lang="nb-NO" dirty="0"/>
              <a:t>Hudfarge og bevissthet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66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Traume – blødning, sepsis, blør ut, anafylaksi. Ulike grunner til sjokk</a:t>
            </a:r>
          </a:p>
          <a:p>
            <a:r>
              <a:rPr lang="nb-NO" dirty="0">
                <a:ea typeface="Calibri"/>
                <a:cs typeface="Calibri"/>
              </a:rPr>
              <a:t>Ved sirkulasjonssvikt blir huden blek, kald og klam. Dette skyldes at kroppen styrer blodet vekk </a:t>
            </a:r>
            <a:r>
              <a:rPr lang="nb-NO" dirty="0" err="1">
                <a:ea typeface="Calibri"/>
                <a:cs typeface="Calibri"/>
              </a:rPr>
              <a:t>frå</a:t>
            </a:r>
            <a:r>
              <a:rPr lang="nb-NO" dirty="0">
                <a:ea typeface="Calibri"/>
                <a:cs typeface="Calibri"/>
              </a:rPr>
              <a:t> hud og skjelettmuskulatur og over i livsviktige organer som hjerte, hjerne og nyrer.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429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05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sjekke bevissthet?</a:t>
            </a:r>
          </a:p>
          <a:p>
            <a:r>
              <a:rPr lang="nb-NO" dirty="0"/>
              <a:t>Be våken pasient bevege armer og ben.</a:t>
            </a:r>
          </a:p>
          <a:p>
            <a:r>
              <a:rPr lang="nb-NO" dirty="0"/>
              <a:t>Pupiller?</a:t>
            </a:r>
          </a:p>
          <a:p>
            <a:endParaRPr lang="nb-NO" dirty="0"/>
          </a:p>
          <a:p>
            <a:r>
              <a:rPr lang="nb-NO" dirty="0"/>
              <a:t>Bevisstløs pasient i sideleie.</a:t>
            </a:r>
          </a:p>
          <a:p>
            <a:r>
              <a:rPr lang="nb-NO" dirty="0"/>
              <a:t>Fri luftvei`? Obs – har pasienten ett A-problem allikevel?</a:t>
            </a:r>
          </a:p>
          <a:p>
            <a:endParaRPr lang="nb-NO" dirty="0"/>
          </a:p>
          <a:p>
            <a:r>
              <a:rPr lang="nb-NO" dirty="0"/>
              <a:t>B-problemer</a:t>
            </a:r>
            <a:r>
              <a:rPr lang="nb-NO" baseline="0" dirty="0"/>
              <a:t> med hypoksi kan gi  ett D-problem.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842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 = </a:t>
            </a:r>
            <a:r>
              <a:rPr lang="nb-NO" dirty="0" err="1"/>
              <a:t>everything</a:t>
            </a:r>
            <a:r>
              <a:rPr lang="nb-NO" dirty="0"/>
              <a:t> </a:t>
            </a:r>
            <a:r>
              <a:rPr lang="nb-NO" dirty="0" err="1"/>
              <a:t>else</a:t>
            </a:r>
            <a:endParaRPr lang="nb-NO" dirty="0"/>
          </a:p>
          <a:p>
            <a:endParaRPr lang="nb-NO" dirty="0"/>
          </a:p>
          <a:p>
            <a:r>
              <a:rPr lang="nb-NO" baseline="0" dirty="0"/>
              <a:t>Er pasienten utendørs må vi avdekke behov for skjerming fra sterk sol eller fare for nedkjøling.</a:t>
            </a:r>
          </a:p>
          <a:p>
            <a:r>
              <a:rPr lang="nb-NO" baseline="0" dirty="0"/>
              <a:t>Er det trapper, låste dører eller glatt på stedet. I tillegg til pasienten må vi alltid kartlegge eventuell risiko for sykebesøk/ambulansepersonell som sendes til stedet .</a:t>
            </a:r>
          </a:p>
          <a:p>
            <a:r>
              <a:rPr lang="nb-NO" dirty="0"/>
              <a:t>Trygghetsalarm?</a:t>
            </a:r>
          </a:p>
          <a:p>
            <a:r>
              <a:rPr lang="nb-NO" dirty="0"/>
              <a:t>Syke barn – kle av  - </a:t>
            </a:r>
            <a:r>
              <a:rPr lang="nb-NO" dirty="0" err="1"/>
              <a:t>petekkier</a:t>
            </a:r>
            <a:r>
              <a:rPr lang="nb-NO" dirty="0"/>
              <a:t>? </a:t>
            </a:r>
            <a:r>
              <a:rPr lang="nb-NO" dirty="0" err="1"/>
              <a:t>Subcutan</a:t>
            </a:r>
            <a:r>
              <a:rPr lang="nb-NO" dirty="0"/>
              <a:t> emfysem? Traumemerker, skader? </a:t>
            </a:r>
            <a:endParaRPr lang="nb-NO" dirty="0">
              <a:ea typeface="Calibri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813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Omgivelser har mye å si. kartlegge om det er barn på stedet. Trapper, klarer ikke åpne døra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1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har vi lært oss så langt? Oppsummere</a:t>
            </a:r>
            <a:r>
              <a:rPr lang="nb-NO" baseline="0" dirty="0"/>
              <a:t> at ABC hjelpe oss å forstå hastegrad sammen med beslutningsstøtteverktøyet samt den faglige kunnskapen deltagerne allerede har.</a:t>
            </a:r>
            <a:endParaRPr lang="nb-NO" dirty="0"/>
          </a:p>
          <a:p>
            <a:endParaRPr lang="nb-NO" dirty="0"/>
          </a:p>
          <a:p>
            <a:r>
              <a:rPr lang="nb-NO" dirty="0"/>
              <a:t>Obs – tilstander er ikke statisk – kan endres brått. Spesielt viktig ved </a:t>
            </a:r>
            <a:r>
              <a:rPr lang="nb-NO" dirty="0" err="1"/>
              <a:t>rekontakter</a:t>
            </a:r>
            <a:r>
              <a:rPr lang="nb-NO" dirty="0"/>
              <a:t>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63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ABCDE, som dere kan mye om nå, inngår i vurderingen av allmenntilstand. Nå skal vi se på andre ting som kan hjelpe oss i den helhetlige vurderingen.</a:t>
            </a:r>
          </a:p>
          <a:p>
            <a:endParaRPr lang="nb-NO" dirty="0"/>
          </a:p>
          <a:p>
            <a:r>
              <a:rPr lang="nb-NO" dirty="0"/>
              <a:t>Spesielt når vi vurderer eldre og barn, og andre sårbare grupper</a:t>
            </a:r>
            <a:r>
              <a:rPr lang="nb-NO" baseline="0" dirty="0"/>
              <a:t> med mindre typisk symptompresentasjon, er spørsmål om endringer i funksjonsnivå nyttig for å få en helhetlig kartlegging av tilstanden.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474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Få</a:t>
            </a:r>
            <a:r>
              <a:rPr lang="nb-NO" baseline="0" dirty="0"/>
              <a:t> tak i hva som er annerledes enn vanlig</a:t>
            </a:r>
            <a:endParaRPr lang="nb-NO" dirty="0"/>
          </a:p>
          <a:p>
            <a:r>
              <a:rPr lang="nb-NO" dirty="0"/>
              <a:t>Legg vekt på pasientens opplevelse. Er</a:t>
            </a:r>
            <a:r>
              <a:rPr lang="nb-NO" baseline="0" dirty="0"/>
              <a:t> de selv eller pårørende bekymret? </a:t>
            </a:r>
          </a:p>
          <a:p>
            <a:r>
              <a:rPr lang="nb-NO" baseline="0" dirty="0"/>
              <a:t>Hvis innringer er mer bekymret enn deg, be om hjelp til å forstå hvorfor</a:t>
            </a:r>
          </a:p>
          <a:p>
            <a:r>
              <a:rPr lang="nb-NO" dirty="0"/>
              <a:t>Husk</a:t>
            </a:r>
            <a:r>
              <a:rPr lang="nb-NO" baseline="0" dirty="0"/>
              <a:t> at du ikke har hele bildet og vær åpen for å forandre </a:t>
            </a:r>
            <a:r>
              <a:rPr lang="nb-NO" baseline="0"/>
              <a:t>mening underveis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694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44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ABC-prinsippet</a:t>
            </a:r>
            <a:r>
              <a:rPr lang="nb-NO" baseline="0" dirty="0">
                <a:ea typeface="Calibri"/>
                <a:cs typeface="Calibri"/>
              </a:rPr>
              <a:t> </a:t>
            </a:r>
            <a:r>
              <a:rPr lang="nb-NO" dirty="0">
                <a:ea typeface="Calibri"/>
                <a:cs typeface="Calibri"/>
              </a:rPr>
              <a:t>hjelper oss med å sortere hva som haster mest. Her tilpasser vi det til kartlegging på telefon. </a:t>
            </a:r>
            <a:endParaRPr lang="nb-NO" dirty="0"/>
          </a:p>
          <a:p>
            <a:endParaRPr lang="nb-NO" dirty="0"/>
          </a:p>
          <a:p>
            <a:r>
              <a:rPr lang="nb-NO" dirty="0"/>
              <a:t>Vi prøver å forstå hvorfor innringer ringer akkurat nå. Vi</a:t>
            </a:r>
            <a:r>
              <a:rPr lang="nb-NO" baseline="0" dirty="0"/>
              <a:t> vil</a:t>
            </a:r>
            <a:r>
              <a:rPr lang="nb-NO" dirty="0"/>
              <a:t> vekke nysgjerrigheten til operatører i medisinsk</a:t>
            </a:r>
            <a:r>
              <a:rPr lang="nb-NO" baseline="0" dirty="0"/>
              <a:t> nødmeldetjeneste</a:t>
            </a:r>
            <a:r>
              <a:rPr lang="nb-NO" dirty="0"/>
              <a:t>.</a:t>
            </a:r>
            <a:endParaRPr lang="nb-NO" dirty="0">
              <a:ea typeface="Calibri"/>
              <a:cs typeface="Calibri"/>
            </a:endParaRPr>
          </a:p>
          <a:p>
            <a:r>
              <a:rPr lang="nb-NO" dirty="0"/>
              <a:t>Dette vil forebygge feilvurderinger, at man tar lett på ting, antar ting og får tunnelsyn.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1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Vurderingskompetanse baserer seg på beslutningsstøtteverktøyene og fagkunnskapen vi har som helsepersonell. I denne leksjonen er det fagkunnskap vi repetere/gi påfyll på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67BC4-EBA8-4C97-A39C-C478344FBD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79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er mange ting som er farlig, litt farlig og som trenger legeundersøkelse. Men hvis du har en klinkekule i pusterøret kommer utslettet i andre rekke. Derfor avklarer vi de livstruende symptomene aller først, og i denne rekkefølgen. Er det behov for råd om livreddende førstehjelp og å koble inn AMK/sende ambulanse?  Når vi har forsikret oss om at ABC er under kontroll, har vi bedre tid </a:t>
            </a:r>
            <a:r>
              <a:rPr lang="nb-NO" dirty="0" err="1"/>
              <a:t>tid</a:t>
            </a:r>
            <a:r>
              <a:rPr lang="nb-NO" dirty="0"/>
              <a:t> å høre på pasienten og avklare ved hjelp av beslutningsstøtteverktøyene indeks/TTA. 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>
                <a:ea typeface="Calibri"/>
                <a:cs typeface="Calibri"/>
              </a:rPr>
              <a:t>Det finnes alvorlige og livstruende tilstander som ikke nødvendigvis påvirker ABC med en gang, som for eksempel hjerneslag. Noen av dem skal vi lære mer om i den neste leksjonen. Først skal vi se hvordan ABC hjelper oss å sortere akutt fra hast i veldig mange tilfeller. </a:t>
            </a:r>
          </a:p>
          <a:p>
            <a:endParaRPr lang="nb-NO" dirty="0">
              <a:ea typeface="Calibri"/>
              <a:cs typeface="Calibri"/>
            </a:endParaRPr>
          </a:p>
          <a:p>
            <a:r>
              <a:rPr lang="nb-NO" dirty="0"/>
              <a:t>Det er behandler som ser pasienten som skal stille diagnose, men her har vi en viktig rolle i å finne ut av hvor raskt det skal skje.</a:t>
            </a:r>
            <a:endParaRPr lang="nb-NO" dirty="0">
              <a:ea typeface="Calibri"/>
              <a:cs typeface="Calibri"/>
            </a:endParaRPr>
          </a:p>
          <a:p>
            <a:endParaRPr lang="nb-NO" dirty="0"/>
          </a:p>
          <a:p>
            <a:r>
              <a:rPr lang="nb-NO" dirty="0"/>
              <a:t>Hør med forsamlingen hva de legger i ABC-prinsippet.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27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a typeface="Calibri"/>
                <a:cs typeface="Calibri"/>
              </a:rPr>
              <a:t>La deltakerne diskutere to og to. Understrek at oppgaven ikke er å finne ut hva han feiler, men hva de vil spørre om videre. Hva kan hjelpe oss med å forstå hvor mye det haster? </a:t>
            </a:r>
          </a:p>
          <a:p>
            <a:r>
              <a:rPr lang="nb-NO" dirty="0">
                <a:ea typeface="Calibri"/>
                <a:cs typeface="Calibri"/>
              </a:rPr>
              <a:t>Kan noen av disse barna reise med foreldrene til legevakt? Når trenger de ambulanse med blålys? Kan de noen ganger bli værende hjemme?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22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Hvordan vurdere om dette er farlig? Tilstrebe</a:t>
            </a:r>
            <a:r>
              <a:rPr lang="nb-NO" baseline="0" dirty="0"/>
              <a:t> å få pasienten i tale der dette er mulig.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3231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Er</a:t>
            </a:r>
            <a:r>
              <a:rPr lang="nb-NO" baseline="0" dirty="0"/>
              <a:t> det farlig?</a:t>
            </a:r>
          </a:p>
          <a:p>
            <a:endParaRPr lang="nb-NO" dirty="0"/>
          </a:p>
          <a:p>
            <a:r>
              <a:rPr lang="nb-NO" dirty="0"/>
              <a:t>Hvorfor man stiller de spørsmålene man gjør. En ikke-dramatisk sykdom kan også bli dramatisk. </a:t>
            </a:r>
          </a:p>
          <a:p>
            <a:endParaRPr lang="nb-NO" dirty="0"/>
          </a:p>
          <a:p>
            <a:r>
              <a:rPr lang="nb-NO" dirty="0"/>
              <a:t>En pneumoni kan bli sepsis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89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å la pasienten snakke i en lang nok setning. Vær tålmodig, ikke avbryt for tidlig. Snakke med pasienten selv.</a:t>
            </a:r>
          </a:p>
          <a:p>
            <a:r>
              <a:rPr lang="en-US" sz="1200" dirty="0" err="1"/>
              <a:t>Symptomer</a:t>
            </a:r>
            <a:r>
              <a:rPr lang="en-US" sz="1200" baseline="0" dirty="0"/>
              <a:t> </a:t>
            </a:r>
            <a:r>
              <a:rPr lang="en-US" sz="1200" baseline="0" dirty="0" err="1"/>
              <a:t>kan</a:t>
            </a:r>
            <a:r>
              <a:rPr lang="en-US" sz="1200" baseline="0" dirty="0"/>
              <a:t> </a:t>
            </a:r>
            <a:r>
              <a:rPr lang="en-US" sz="1200" baseline="0" dirty="0" err="1"/>
              <a:t>beskrives</a:t>
            </a:r>
            <a:r>
              <a:rPr lang="en-US" sz="1200" baseline="0" dirty="0"/>
              <a:t> </a:t>
            </a:r>
            <a:r>
              <a:rPr lang="en-US" sz="1200" baseline="0" dirty="0" err="1"/>
              <a:t>som</a:t>
            </a:r>
            <a:r>
              <a:rPr lang="en-US" sz="1200" baseline="0" dirty="0"/>
              <a:t>:</a:t>
            </a:r>
          </a:p>
          <a:p>
            <a:r>
              <a:rPr lang="en-US" sz="1200" dirty="0" err="1"/>
              <a:t>Lufthunger</a:t>
            </a:r>
            <a:br>
              <a:rPr lang="en-US" sz="1200" dirty="0"/>
            </a:br>
            <a:r>
              <a:rPr lang="en-US" sz="1200" dirty="0" err="1"/>
              <a:t>Slitsomt</a:t>
            </a:r>
            <a:r>
              <a:rPr lang="en-US" sz="1200" dirty="0"/>
              <a:t> å </a:t>
            </a:r>
            <a:r>
              <a:rPr lang="en-US" sz="1200" dirty="0" err="1"/>
              <a:t>puste</a:t>
            </a:r>
            <a:endParaRPr lang="nb-NO" dirty="0"/>
          </a:p>
          <a:p>
            <a:r>
              <a:rPr lang="nb-NO" dirty="0"/>
              <a:t>Piper når jeg puster</a:t>
            </a:r>
          </a:p>
          <a:p>
            <a:r>
              <a:rPr lang="nb-NO" dirty="0"/>
              <a:t>Nedsatt bevissthet</a:t>
            </a:r>
          </a:p>
          <a:p>
            <a:endParaRPr lang="nb-NO" dirty="0"/>
          </a:p>
          <a:p>
            <a:r>
              <a:rPr lang="nb-NO" dirty="0"/>
              <a:t>Fremmedlyder (Piping, hvesing, hoste)</a:t>
            </a:r>
          </a:p>
          <a:p>
            <a:r>
              <a:rPr lang="nb-NO" dirty="0"/>
              <a:t>Rask respirasjon (vurder å</a:t>
            </a:r>
            <a:r>
              <a:rPr lang="nb-NO" baseline="0" dirty="0"/>
              <a:t> telle respirasjonsfrekvens)</a:t>
            </a:r>
            <a:endParaRPr lang="nb-NO" dirty="0"/>
          </a:p>
          <a:p>
            <a:r>
              <a:rPr lang="nb-NO" dirty="0"/>
              <a:t>Snakker i hele setninger/enkeltord</a:t>
            </a:r>
          </a:p>
          <a:p>
            <a:r>
              <a:rPr lang="nb-NO" dirty="0"/>
              <a:t>Hudfarge</a:t>
            </a:r>
          </a:p>
          <a:p>
            <a:endParaRPr lang="nb-NO" dirty="0"/>
          </a:p>
          <a:p>
            <a:r>
              <a:rPr lang="nb-NO" dirty="0"/>
              <a:t>Vurdere respirasjonsarbeid (inndragninger og hjelpemuskulatur)</a:t>
            </a:r>
          </a:p>
          <a:p>
            <a:endParaRPr lang="nb-NO" dirty="0"/>
          </a:p>
          <a:p>
            <a:r>
              <a:rPr lang="nb-NO" dirty="0"/>
              <a:t>Hvordan synes du det er å puste? Puster han normalt som deg og meg? Er det noen lyder i pusten? Kan du se at brystkassa hever og senker seg som normalt når hun puster? </a:t>
            </a:r>
          </a:p>
          <a:p>
            <a:endParaRPr lang="nb-NO" dirty="0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70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time til time har det nå blitt en utvikling, viktig med revurdering, for nå er situasjonen en annen.</a:t>
            </a:r>
          </a:p>
          <a:p>
            <a:r>
              <a:rPr lang="nb-NO" dirty="0"/>
              <a:t>Flere ting som forteller oss noe om C (kjenner på nærsynkope, døser litt innimellom..)</a:t>
            </a:r>
          </a:p>
          <a:p>
            <a:endParaRPr lang="nb-NO" dirty="0"/>
          </a:p>
          <a:p>
            <a:r>
              <a:rPr lang="nb-NO" dirty="0"/>
              <a:t>Hva er annerledes fra i sted? Hva vil dere gjøre</a:t>
            </a:r>
            <a:r>
              <a:rPr lang="nb-NO" baseline="0" dirty="0"/>
              <a:t> nå? Trenger han annen hjelp? </a:t>
            </a:r>
            <a:endParaRPr lang="nb-NO" dirty="0"/>
          </a:p>
          <a:p>
            <a:endParaRPr lang="nb-NO" dirty="0"/>
          </a:p>
          <a:p>
            <a:r>
              <a:rPr lang="nb-NO" dirty="0"/>
              <a:t>(Elendig form, på hvilken måte. Slitsomt å snakke? Sløv, endret bevissthet, hypoksi)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C64B2-E929-4922-BAAB-8E8DE18AA6E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87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3/17/2025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1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999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78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03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02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223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87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122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80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652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127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28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6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3/17/2025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18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3/17/2025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3/17/2025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26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3/17/2025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4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B17A8F4-73DE-EA16-EA7F-64FD87C9BCD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32299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4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3/17/2025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F43FAD3-373F-C752-C263-E54188479AD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177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 (gul)</a:t>
            </a:r>
          </a:p>
        </p:txBody>
      </p:sp>
    </p:spTree>
    <p:extLst>
      <p:ext uri="{BB962C8B-B14F-4D97-AF65-F5344CB8AC3E}">
        <p14:creationId xmlns:p14="http://schemas.microsoft.com/office/powerpoint/2010/main" val="53755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966F30-A6BB-53AA-6862-E1C074CDA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848" y="1282046"/>
            <a:ext cx="9360564" cy="1845089"/>
          </a:xfrm>
        </p:spPr>
        <p:txBody>
          <a:bodyPr anchor="b">
            <a:normAutofit/>
          </a:bodyPr>
          <a:lstStyle/>
          <a:p>
            <a:pPr algn="ctr"/>
            <a:r>
              <a:rPr lang="nb-NO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rPr>
              <a:t>ABC og allmenntilstand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1891977-6C94-E8EA-D6F7-4A16006B7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6884" y="4160533"/>
            <a:ext cx="4489584" cy="816301"/>
          </a:xfrm>
        </p:spPr>
        <p:txBody>
          <a:bodyPr anchor="t">
            <a:noAutofit/>
          </a:bodyPr>
          <a:lstStyle/>
          <a:p>
            <a:pPr algn="ctr"/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Vurderingskompetanse</a:t>
            </a:r>
          </a:p>
        </p:txBody>
      </p:sp>
    </p:spTree>
    <p:extLst>
      <p:ext uri="{BB962C8B-B14F-4D97-AF65-F5344CB8AC3E}">
        <p14:creationId xmlns:p14="http://schemas.microsoft.com/office/powerpoint/2010/main" val="292967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77F90E-B8C9-D5D3-76AB-8553ADC2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 Symptomer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654C7E-33AB-1609-E8C5-6BF899C2F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Klam og blek</a:t>
            </a:r>
          </a:p>
          <a:p>
            <a:pPr marL="285750" indent="-285750">
              <a:buFontTx/>
              <a:buChar char="-"/>
            </a:pPr>
            <a:r>
              <a:rPr lang="nb-NO" dirty="0"/>
              <a:t>Svimmel</a:t>
            </a:r>
          </a:p>
          <a:p>
            <a:pPr marL="285750" indent="-285750">
              <a:buFontTx/>
              <a:buChar char="-"/>
            </a:pPr>
            <a:r>
              <a:rPr lang="nb-NO" dirty="0"/>
              <a:t>Følelse av å besvime</a:t>
            </a:r>
          </a:p>
          <a:p>
            <a:pPr marL="285750" indent="-285750">
              <a:buFontTx/>
              <a:buChar char="-"/>
            </a:pPr>
            <a:r>
              <a:rPr lang="nb-NO" dirty="0"/>
              <a:t>Desorientert</a:t>
            </a:r>
          </a:p>
          <a:p>
            <a:pPr algn="r"/>
            <a:r>
              <a:rPr lang="nb-NO" dirty="0"/>
              <a:t>Tenk på: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nb-NO" dirty="0"/>
              <a:t>Blødning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nb-NO" dirty="0"/>
              <a:t>Hjertesykdom</a:t>
            </a:r>
          </a:p>
          <a:p>
            <a:pPr marL="285750" indent="-285750" algn="r">
              <a:buFont typeface="Wingdings" panose="05000000000000000000" pitchFamily="2" charset="2"/>
              <a:buChar char="v"/>
            </a:pPr>
            <a:r>
              <a:rPr lang="nb-NO" dirty="0"/>
              <a:t>Sepsis</a:t>
            </a:r>
          </a:p>
        </p:txBody>
      </p:sp>
    </p:spTree>
    <p:extLst>
      <p:ext uri="{BB962C8B-B14F-4D97-AF65-F5344CB8AC3E}">
        <p14:creationId xmlns:p14="http://schemas.microsoft.com/office/powerpoint/2010/main" val="10193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58980D-A693-F74C-1BA0-3D330EAD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ABC-fysiologi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9415D9-4ED0-395F-8D37-CEA5FFF1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Hvorfor er man klam og blek</a:t>
            </a:r>
          </a:p>
        </p:txBody>
      </p:sp>
    </p:spTree>
    <p:extLst>
      <p:ext uri="{BB962C8B-B14F-4D97-AF65-F5344CB8AC3E}">
        <p14:creationId xmlns:p14="http://schemas.microsoft.com/office/powerpoint/2010/main" val="275096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EE76EC-EEFE-D704-D4DE-86BF3C1C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er på tråden med Trygve igjen..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6CC558-51F6-4889-F05D-8E6F64996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Suser i hodet</a:t>
            </a:r>
          </a:p>
          <a:p>
            <a:pPr marL="285750" indent="-285750">
              <a:buFontTx/>
              <a:buChar char="-"/>
            </a:pPr>
            <a:r>
              <a:rPr lang="nb-NO" dirty="0"/>
              <a:t>Føler han besvimer</a:t>
            </a:r>
          </a:p>
          <a:p>
            <a:pPr marL="285750" indent="-285750">
              <a:buFontTx/>
              <a:buChar char="-"/>
            </a:pPr>
            <a:r>
              <a:rPr lang="nb-NO" dirty="0"/>
              <a:t>Snakker litt langsommere enn i sted</a:t>
            </a:r>
          </a:p>
          <a:p>
            <a:pPr marL="285750" indent="-285750">
              <a:buFontTx/>
              <a:buChar char="-"/>
            </a:pPr>
            <a:r>
              <a:rPr lang="nb-NO" dirty="0"/>
              <a:t>Svak stemme</a:t>
            </a:r>
          </a:p>
          <a:p>
            <a:pPr marL="285750" indent="-285750">
              <a:buFontTx/>
              <a:buChar char="-"/>
            </a:pPr>
            <a:r>
              <a:rPr lang="nb-NO" dirty="0"/>
              <a:t>Kanskje litt desorientert?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Nakkestiv</a:t>
            </a:r>
          </a:p>
        </p:txBody>
      </p:sp>
    </p:spTree>
    <p:extLst>
      <p:ext uri="{BB962C8B-B14F-4D97-AF65-F5344CB8AC3E}">
        <p14:creationId xmlns:p14="http://schemas.microsoft.com/office/powerpoint/2010/main" val="143215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1EA53-0FB0-F36D-6581-28C0D7D6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 Symptomer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704E00-E6BD-FEEE-FC2C-495C140C8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Bevissthet</a:t>
            </a:r>
          </a:p>
          <a:p>
            <a:pPr marL="285750" indent="-285750">
              <a:buFontTx/>
              <a:buChar char="-"/>
            </a:pPr>
            <a:r>
              <a:rPr lang="nb-NO" dirty="0"/>
              <a:t>Mental påvirkning (forvirret/sløv)</a:t>
            </a:r>
          </a:p>
          <a:p>
            <a:pPr marL="285750" indent="-285750">
              <a:buFontTx/>
              <a:buChar char="-"/>
            </a:pPr>
            <a:r>
              <a:rPr lang="nb-NO" dirty="0"/>
              <a:t>Nevrologiske utfall som tale /nedsatt bevegelighet</a:t>
            </a:r>
          </a:p>
          <a:p>
            <a:pPr algn="r"/>
            <a:r>
              <a:rPr lang="nb-NO" dirty="0"/>
              <a:t>Tenk på: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nb-NO" dirty="0"/>
              <a:t>Blodsukker hos diabetikere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nb-NO" dirty="0"/>
              <a:t>Fri luftvei hos bevisstløse</a:t>
            </a:r>
          </a:p>
        </p:txBody>
      </p:sp>
    </p:spTree>
    <p:extLst>
      <p:ext uri="{BB962C8B-B14F-4D97-AF65-F5344CB8AC3E}">
        <p14:creationId xmlns:p14="http://schemas.microsoft.com/office/powerpoint/2010/main" val="350792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8A934-EE33-65D8-A0E6-2DABF279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114693-C8CB-7C4D-AB85-06EC2BDA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betyr det?</a:t>
            </a:r>
          </a:p>
        </p:txBody>
      </p:sp>
    </p:spTree>
    <p:extLst>
      <p:ext uri="{BB962C8B-B14F-4D97-AF65-F5344CB8AC3E}">
        <p14:creationId xmlns:p14="http://schemas.microsoft.com/office/powerpoint/2010/main" val="74231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B85ED3-8955-526C-3C37-D903FE17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Trygve sånn avslutningsvis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B86C84-6894-0D53-0812-176DCB32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Er alene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Har barnebarn på overnatting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Klarer ikke å gå i trapper</a:t>
            </a:r>
          </a:p>
        </p:txBody>
      </p:sp>
    </p:spTree>
    <p:extLst>
      <p:ext uri="{BB962C8B-B14F-4D97-AF65-F5344CB8AC3E}">
        <p14:creationId xmlns:p14="http://schemas.microsoft.com/office/powerpoint/2010/main" val="313330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F6E080-C8B0-BBF4-A0AA-7F69807C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ABCDE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6BBB1A-BB12-EBDD-C1C9-05329A2E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har vi lært så langt?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905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Allmenntilstand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ABCDE</a:t>
            </a:r>
          </a:p>
          <a:p>
            <a:r>
              <a:rPr lang="nb-NO" dirty="0"/>
              <a:t>Funksjonsnivå</a:t>
            </a:r>
          </a:p>
          <a:p>
            <a:r>
              <a:rPr lang="nb-NO" dirty="0"/>
              <a:t>Endringer fra normaltilstand</a:t>
            </a:r>
          </a:p>
        </p:txBody>
      </p:sp>
    </p:spTree>
    <p:extLst>
      <p:ext uri="{BB962C8B-B14F-4D97-AF65-F5344CB8AC3E}">
        <p14:creationId xmlns:p14="http://schemas.microsoft.com/office/powerpoint/2010/main" val="227661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Allmenntilstand spørsmål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 fontScale="92500" lnSpcReduction="20000"/>
          </a:bodyPr>
          <a:lstStyle/>
          <a:p>
            <a:r>
              <a:rPr lang="nb-NO" dirty="0">
                <a:ea typeface="Meiryo"/>
              </a:rPr>
              <a:t>Er du dårligere enn i går? Noen timer siden?</a:t>
            </a:r>
            <a:endParaRPr lang="nb-NO" dirty="0"/>
          </a:p>
          <a:p>
            <a:r>
              <a:rPr lang="nb-NO" dirty="0"/>
              <a:t>Klarer du gå til toalettet?</a:t>
            </a:r>
            <a:endParaRPr lang="nb-NO" dirty="0">
              <a:ea typeface="Meiryo"/>
            </a:endParaRPr>
          </a:p>
          <a:p>
            <a:r>
              <a:rPr lang="nb-NO" dirty="0"/>
              <a:t>Klarer du lage mat? </a:t>
            </a:r>
          </a:p>
          <a:p>
            <a:r>
              <a:rPr lang="nb-NO" dirty="0"/>
              <a:t>Klarer du vanligvis dette uten hjelp?</a:t>
            </a:r>
          </a:p>
          <a:p>
            <a:r>
              <a:rPr lang="nb-NO" dirty="0"/>
              <a:t>Leker barnet? Interessert i ting? Gir øyenkontakt? </a:t>
            </a:r>
          </a:p>
          <a:p>
            <a:r>
              <a:rPr lang="nb-NO" dirty="0"/>
              <a:t>Lar seg trøste? Tar bryst/flaske? </a:t>
            </a:r>
          </a:p>
          <a:p>
            <a:endParaRPr lang="nb-NO" dirty="0"/>
          </a:p>
          <a:p>
            <a:r>
              <a:rPr lang="nb-NO" dirty="0"/>
              <a:t>Helsepersonell på stedet: Endring i NEWS?</a:t>
            </a:r>
          </a:p>
        </p:txBody>
      </p:sp>
    </p:spTree>
    <p:extLst>
      <p:ext uri="{BB962C8B-B14F-4D97-AF65-F5344CB8AC3E}">
        <p14:creationId xmlns:p14="http://schemas.microsoft.com/office/powerpoint/2010/main" val="299062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52A64A-12D5-52A4-D9D8-D12C64C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vi nådd målet?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C4238A-3EEF-8AA2-BCFE-51BCB8D8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r>
              <a:rPr lang="nb-NO" dirty="0"/>
              <a:t>Etter denne leksjonen skal du kunne</a:t>
            </a:r>
          </a:p>
          <a:p>
            <a:pPr marL="285750" indent="-285750">
              <a:buFontTx/>
              <a:buChar char="-"/>
            </a:pPr>
            <a:r>
              <a:rPr lang="nb-NO" dirty="0"/>
              <a:t>Vurdere tilstand etter ABC-prinsippet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Forstå hvorfor dette prinsippet er viktig i medisinsk nødmeldetjeneste</a:t>
            </a:r>
          </a:p>
          <a:p>
            <a:pPr marL="285750" indent="-285750">
              <a:buFontTx/>
              <a:buChar char="-"/>
            </a:pPr>
            <a:r>
              <a:rPr lang="nb-NO" dirty="0"/>
              <a:t>Vite hva som er viktig informasjon for å vurdere allmenntilstand</a:t>
            </a:r>
          </a:p>
          <a:p>
            <a:endParaRPr lang="nb-NO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63175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52A64A-12D5-52A4-D9D8-D12C64C9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C4238A-3EEF-8AA2-BCFE-51BCB8D8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r>
              <a:rPr lang="nb-NO" dirty="0"/>
              <a:t>Etter denne leksjonen skal du kunne</a:t>
            </a:r>
          </a:p>
          <a:p>
            <a:pPr marL="285750" indent="-285750">
              <a:buFontTx/>
              <a:buChar char="-"/>
            </a:pPr>
            <a:r>
              <a:rPr lang="nb-NO" dirty="0"/>
              <a:t>Vurdere tilstand etter ABC-prinsippet</a:t>
            </a:r>
          </a:p>
          <a:p>
            <a:pPr marL="285750" indent="-285750">
              <a:buFontTx/>
              <a:buChar char="-"/>
            </a:pPr>
            <a:r>
              <a:rPr lang="nb-NO" dirty="0"/>
              <a:t>Forstå hvorfor dette prinsippet er viktig i medisinsk nødmeldetjeneste</a:t>
            </a:r>
          </a:p>
          <a:p>
            <a:pPr marL="285750" indent="-285750">
              <a:buFontTx/>
              <a:buChar char="-"/>
            </a:pPr>
            <a:r>
              <a:rPr lang="nb-NO" dirty="0"/>
              <a:t>Vite hva som er viktig informasjon for å vurdere allmenntilstand</a:t>
            </a:r>
          </a:p>
          <a:p>
            <a:endParaRPr lang="nb-NO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91116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476C7A-DB7A-D190-8639-40E1DE6A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Meiryo"/>
              </a:rPr>
              <a:t>Vurderingskompetanse</a:t>
            </a:r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F2C295EE-0FEE-6C75-D2BC-2839A2F16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4209"/>
              </p:ext>
            </p:extLst>
          </p:nvPr>
        </p:nvGraphicFramePr>
        <p:xfrm>
          <a:off x="1920875" y="2312988"/>
          <a:ext cx="876935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55A98-9554-44C9-BA58-B78A95C72FF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0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2CF0E3-F988-A4E7-DDFC-E7E5F8B0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ABC –Hva er det?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04348-DC1D-2590-CFE4-DB29CC2C9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 fontScale="92500" lnSpcReduction="20000"/>
          </a:bodyPr>
          <a:lstStyle/>
          <a:p>
            <a:endParaRPr lang="nb-NO" dirty="0">
              <a:ea typeface="Meiry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ea typeface="Meiryo"/>
              </a:rPr>
              <a:t>A  Airways		Luftveier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ea typeface="Meiry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ea typeface="Meiryo"/>
              </a:rPr>
              <a:t>B  </a:t>
            </a:r>
            <a:r>
              <a:rPr lang="nb-NO" sz="2800" dirty="0" err="1">
                <a:ea typeface="Meiryo"/>
              </a:rPr>
              <a:t>Breathing</a:t>
            </a:r>
            <a:r>
              <a:rPr lang="nb-NO" sz="2800" dirty="0">
                <a:ea typeface="Meiryo"/>
              </a:rPr>
              <a:t>	Respirasjon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>
              <a:ea typeface="Meiry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>
                <a:ea typeface="Meiryo"/>
              </a:rPr>
              <a:t>C  </a:t>
            </a:r>
            <a:r>
              <a:rPr lang="nb-NO" sz="2800" dirty="0" err="1">
                <a:ea typeface="Meiryo"/>
              </a:rPr>
              <a:t>Circulation</a:t>
            </a:r>
            <a:r>
              <a:rPr lang="nb-NO" sz="2800" dirty="0">
                <a:ea typeface="Meiryo"/>
              </a:rPr>
              <a:t>	Sirkulasjon</a:t>
            </a:r>
          </a:p>
        </p:txBody>
      </p:sp>
    </p:spTree>
    <p:extLst>
      <p:ext uri="{BB962C8B-B14F-4D97-AF65-F5344CB8AC3E}">
        <p14:creationId xmlns:p14="http://schemas.microsoft.com/office/powerpoint/2010/main" val="268017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F4071E-C03F-5DE2-0937-061629B7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CASE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332921-9662-FA42-D725-73E817282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r>
              <a:rPr lang="nb-NO" dirty="0"/>
              <a:t>Mor ringer for treåringen sin. </a:t>
            </a:r>
          </a:p>
          <a:p>
            <a:r>
              <a:rPr lang="nb-NO" dirty="0">
                <a:ea typeface="Meiryo"/>
              </a:rPr>
              <a:t>"han lå og sov, men våknet plutselig med en rar hoste og nå får han nesten ikke puste. Han strever med å få i seg luft, hoster mye og høres nesten ut som han bjeffer.. Han er våken og virker veldig redd" </a:t>
            </a:r>
          </a:p>
          <a:p>
            <a:endParaRPr lang="nb-NO" dirty="0">
              <a:ea typeface="Meiryo"/>
            </a:endParaRPr>
          </a:p>
          <a:p>
            <a:r>
              <a:rPr lang="nb-NO" dirty="0">
                <a:ea typeface="Meiryo"/>
              </a:rPr>
              <a:t>Sykehistorie: Frisk gutt, ingen medisiner. Ble hentet tidlig i barnehagen i dag fordi han var slapp og febervarm.</a:t>
            </a:r>
          </a:p>
        </p:txBody>
      </p:sp>
    </p:spTree>
    <p:extLst>
      <p:ext uri="{BB962C8B-B14F-4D97-AF65-F5344CB8AC3E}">
        <p14:creationId xmlns:p14="http://schemas.microsoft.com/office/powerpoint/2010/main" val="122275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18926-1BC4-697A-3942-D489BDBC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A Symptomer</a:t>
            </a:r>
            <a:endParaRPr lang="nb-NO" dirty="0">
              <a:ea typeface="Meiryo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F4B28E-2FBB-D99C-D8C3-29CBC5B12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Vanskelig å svelge eget spytt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Sikling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Hes/rar stemme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Puster ikke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Trangt å puste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Uvanlige respirasjonslyder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Tenk på:</a:t>
            </a:r>
          </a:p>
          <a:p>
            <a:pPr marL="285750" indent="-28575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Traume mot hals/ansikt</a:t>
            </a:r>
            <a:endParaRPr lang="en-US" sz="2000" dirty="0">
              <a:solidFill>
                <a:srgbClr val="444444"/>
              </a:solidFill>
              <a:latin typeface="Meiryo"/>
              <a:ea typeface="Calibri"/>
              <a:cs typeface="Calibri"/>
            </a:endParaRPr>
          </a:p>
          <a:p>
            <a:pPr marL="285750" indent="-28575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Fremmedlegeme</a:t>
            </a:r>
            <a:endParaRPr lang="en-US" sz="2000" dirty="0">
              <a:solidFill>
                <a:srgbClr val="444444"/>
              </a:solidFill>
              <a:latin typeface="Meiryo"/>
              <a:ea typeface="Calibri"/>
              <a:cs typeface="Calibri"/>
            </a:endParaRPr>
          </a:p>
          <a:p>
            <a:pPr marL="285750" indent="-28575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Insektstikk/allergi</a:t>
            </a:r>
            <a:endParaRPr lang="en-US" sz="2000" dirty="0">
              <a:solidFill>
                <a:srgbClr val="444444"/>
              </a:solidFill>
              <a:latin typeface="Meiryo"/>
              <a:ea typeface="Calibri"/>
              <a:cs typeface="Calibri"/>
            </a:endParaRPr>
          </a:p>
          <a:p>
            <a:pPr marL="285750" indent="-285750" algn="r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  <a:latin typeface="Meiryo"/>
                <a:ea typeface="Calibri"/>
                <a:cs typeface="Calibri"/>
              </a:rPr>
              <a:t>Inhalasjonsskade</a:t>
            </a:r>
            <a:endParaRPr lang="en-US" sz="2000" dirty="0">
              <a:solidFill>
                <a:srgbClr val="444444"/>
              </a:solidFill>
              <a:latin typeface="Meiryo"/>
              <a:ea typeface="Calibri"/>
              <a:cs typeface="Calibri"/>
            </a:endParaRPr>
          </a:p>
          <a:p>
            <a:pPr marL="285750" indent="-285750">
              <a:buFontTx/>
              <a:buChar char="-"/>
            </a:pPr>
            <a:endParaRPr lang="nb-NO" sz="20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55545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E9D70-992F-7413-7927-0AA34EF7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BA2946-4126-2CFA-142C-067E6B42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Trygve 65 år ringer legevakten og er tung i pusten. Det har kommet gradvis over fire dager. Føler seg syk og litt slapp. Han har Diabetes type 1 og bruker insulin. Han har feberfølelse med temperatur 37,8. Rød i kinnene og blek om nebbet. Varm og tørr. </a:t>
            </a:r>
          </a:p>
          <a:p>
            <a:pPr marL="285750" indent="-285750">
              <a:buFontTx/>
              <a:buChar char="-"/>
            </a:pPr>
            <a:endParaRPr lang="nb-NO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63196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18926-1BC4-697A-3942-D489BDBC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B Symptomer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F4B28E-2FBB-D99C-D8C3-29CBC5B12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 err="1">
                <a:ea typeface="Meiryo"/>
              </a:rPr>
              <a:t>Tungpust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>
                <a:ea typeface="Meiryo"/>
              </a:rPr>
              <a:t>Vansker med å snakke uten å trekke pusten mellom ordene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>
                <a:ea typeface="Meiryo"/>
              </a:rPr>
              <a:t>Blå på lepper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b-NO" dirty="0">
                <a:ea typeface="Meiryo"/>
              </a:rPr>
              <a:t>Forvirring</a:t>
            </a:r>
          </a:p>
          <a:p>
            <a:pPr algn="r"/>
            <a:r>
              <a:rPr lang="nb-NO" dirty="0">
                <a:ea typeface="Meiryo"/>
              </a:rPr>
              <a:t>Tenk på:</a:t>
            </a:r>
          </a:p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nb-NO" dirty="0">
                <a:ea typeface="Meiryo"/>
              </a:rPr>
              <a:t>Infeksjon</a:t>
            </a:r>
          </a:p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nb-NO" dirty="0">
                <a:ea typeface="Meiryo"/>
              </a:rPr>
              <a:t>Forverring av kronisk tilstand</a:t>
            </a:r>
          </a:p>
          <a:p>
            <a:pPr marL="285750" indent="-285750" algn="r">
              <a:buFont typeface="Wingdings" panose="05000000000000000000" pitchFamily="2" charset="2"/>
              <a:buChar char="q"/>
            </a:pPr>
            <a:r>
              <a:rPr lang="nb-NO" dirty="0">
                <a:ea typeface="Meiryo"/>
              </a:rPr>
              <a:t>Kan være annet som ikke sitter i lungene</a:t>
            </a:r>
          </a:p>
          <a:p>
            <a:pPr marL="285750" indent="-285750" algn="r">
              <a:buFont typeface="Wingdings" panose="05000000000000000000" pitchFamily="2" charset="2"/>
              <a:buChar char="q"/>
            </a:pPr>
            <a:endParaRPr lang="nb-NO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16210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17C206-5366-873D-A3C4-91D84BBD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Trygve ringer tilbake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B73CEC-AE81-D69D-DA94-4C4EB1AC7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Han venter på sykebesøk, men føler seg verre. Han har temperatur 39,2 og er klam. Føler seg elendig og ble svimmel da han var på badet i sted. </a:t>
            </a:r>
          </a:p>
        </p:txBody>
      </p:sp>
    </p:spTree>
    <p:extLst>
      <p:ext uri="{BB962C8B-B14F-4D97-AF65-F5344CB8AC3E}">
        <p14:creationId xmlns:p14="http://schemas.microsoft.com/office/powerpoint/2010/main" val="412891485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F3C1C7FA91D4C90CC1DFEAB28AFC6" ma:contentTypeVersion="16" ma:contentTypeDescription="Opprett et nytt dokument." ma:contentTypeScope="" ma:versionID="40aadd852131083e03fbd9f0f12eaf63">
  <xsd:schema xmlns:xsd="http://www.w3.org/2001/XMLSchema" xmlns:xs="http://www.w3.org/2001/XMLSchema" xmlns:p="http://schemas.microsoft.com/office/2006/metadata/properties" xmlns:ns2="820d7fd5-9309-423a-b0d3-bdc528a00c6f" xmlns:ns3="70bd2ea5-bdb3-40dd-892e-653457c1e963" targetNamespace="http://schemas.microsoft.com/office/2006/metadata/properties" ma:root="true" ma:fieldsID="5b9d262582472753597b5917f2e2dbdd" ns2:_="" ns3:_="">
    <xsd:import namespace="820d7fd5-9309-423a-b0d3-bdc528a00c6f"/>
    <xsd:import namespace="70bd2ea5-bdb3-40dd-892e-653457c1e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d7fd5-9309-423a-b0d3-bdc528a00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2ea5-bdb3-40dd-892e-653457c1e9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014a1ee-f697-4c59-b93a-b1bc24fc05b2}" ma:internalName="TaxCatchAll" ma:showField="CatchAllData" ma:web="70bd2ea5-bdb3-40dd-892e-653457c1e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bd2ea5-bdb3-40dd-892e-653457c1e963" xsi:nil="true"/>
    <lcf76f155ced4ddcb4097134ff3c332f xmlns="820d7fd5-9309-423a-b0d3-bdc528a00c6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0D8991-5F4F-4E56-AE7A-69A1280E26F9}"/>
</file>

<file path=customXml/itemProps2.xml><?xml version="1.0" encoding="utf-8"?>
<ds:datastoreItem xmlns:ds="http://schemas.openxmlformats.org/officeDocument/2006/customXml" ds:itemID="{DABAD693-47E9-46A1-BBFA-96AC4D24567F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dc50d3e4-0695-4b12-b614-c8baebc3d08d"/>
    <ds:schemaRef ds:uri="http://schemas.openxmlformats.org/package/2006/metadata/core-properties"/>
    <ds:schemaRef ds:uri="4c28d03c-b3fa-4831-80c2-1f67eca0688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D50F9D-D62E-48DC-B63D-B720C27F13C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16165</TotalTime>
  <Words>1592</Words>
  <Application>Microsoft Office PowerPoint</Application>
  <PresentationFormat>Widescreen</PresentationFormat>
  <Paragraphs>211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SketchLinesVTI</vt:lpstr>
      <vt:lpstr>Office-tema</vt:lpstr>
      <vt:lpstr>ABC og allmenntilstand</vt:lpstr>
      <vt:lpstr>Mål</vt:lpstr>
      <vt:lpstr>Vurderingskompetanse</vt:lpstr>
      <vt:lpstr>ABC –Hva er det?</vt:lpstr>
      <vt:lpstr>CASE</vt:lpstr>
      <vt:lpstr>A Symptomer</vt:lpstr>
      <vt:lpstr>Case</vt:lpstr>
      <vt:lpstr>B Symptomer</vt:lpstr>
      <vt:lpstr>Trygve ringer tilbake</vt:lpstr>
      <vt:lpstr>C Symptomer </vt:lpstr>
      <vt:lpstr>ABC-fysiologi</vt:lpstr>
      <vt:lpstr>Vi er på tråden med Trygve igjen.. </vt:lpstr>
      <vt:lpstr>D Symptomer</vt:lpstr>
      <vt:lpstr>E</vt:lpstr>
      <vt:lpstr>Trygve sånn avslutningsvis</vt:lpstr>
      <vt:lpstr>ABCDE</vt:lpstr>
      <vt:lpstr>Allmenntilstand</vt:lpstr>
      <vt:lpstr>Allmenntilstand spørsmål</vt:lpstr>
      <vt:lpstr>Har vi nådd målet?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</dc:title>
  <dc:creator>Anne Siri Johnsen</dc:creator>
  <cp:lastModifiedBy>Anne Siri Johnsen</cp:lastModifiedBy>
  <cp:revision>550</cp:revision>
  <dcterms:created xsi:type="dcterms:W3CDTF">2024-09-10T06:59:59Z</dcterms:created>
  <dcterms:modified xsi:type="dcterms:W3CDTF">2025-03-17T14:46:36Z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3ffc1c-ef00-4620-9c2f-7d9c1597774b_Enabled">
    <vt:lpwstr>true</vt:lpwstr>
  </property>
  <property fmtid="{D5CDD505-2E9C-101B-9397-08002B2CF9AE}" pid="3" name="MSIP_Label_0c3ffc1c-ef00-4620-9c2f-7d9c1597774b_SetDate">
    <vt:lpwstr>2024-09-10T07:37:10Z</vt:lpwstr>
  </property>
  <property fmtid="{D5CDD505-2E9C-101B-9397-08002B2CF9AE}" pid="4" name="MSIP_Label_0c3ffc1c-ef00-4620-9c2f-7d9c1597774b_Method">
    <vt:lpwstr>Standard</vt:lpwstr>
  </property>
  <property fmtid="{D5CDD505-2E9C-101B-9397-08002B2CF9AE}" pid="5" name="MSIP_Label_0c3ffc1c-ef00-4620-9c2f-7d9c1597774b_Name">
    <vt:lpwstr>Intern</vt:lpwstr>
  </property>
  <property fmtid="{D5CDD505-2E9C-101B-9397-08002B2CF9AE}" pid="6" name="MSIP_Label_0c3ffc1c-ef00-4620-9c2f-7d9c1597774b_SiteId">
    <vt:lpwstr>bdcbe535-f3cf-49f5-8a6a-fb6d98dc7837</vt:lpwstr>
  </property>
  <property fmtid="{D5CDD505-2E9C-101B-9397-08002B2CF9AE}" pid="7" name="MSIP_Label_0c3ffc1c-ef00-4620-9c2f-7d9c1597774b_ActionId">
    <vt:lpwstr>ef341191-32be-4f6d-bbaa-81ba9e5fc126</vt:lpwstr>
  </property>
  <property fmtid="{D5CDD505-2E9C-101B-9397-08002B2CF9AE}" pid="8" name="MSIP_Label_0c3ffc1c-ef00-4620-9c2f-7d9c1597774b_ContentBits">
    <vt:lpwstr>2</vt:lpwstr>
  </property>
  <property fmtid="{D5CDD505-2E9C-101B-9397-08002B2CF9AE}" pid="9" name="ClassificationContentMarkingFooterLocations">
    <vt:lpwstr>SketchLinesVTI:8</vt:lpwstr>
  </property>
  <property fmtid="{D5CDD505-2E9C-101B-9397-08002B2CF9AE}" pid="10" name="ClassificationContentMarkingFooterText">
    <vt:lpwstr>Følsomhet Intern (gul)</vt:lpwstr>
  </property>
  <property fmtid="{D5CDD505-2E9C-101B-9397-08002B2CF9AE}" pid="11" name="ContentTypeId">
    <vt:lpwstr>0x010100CD1F3C1C7FA91D4C90CC1DFEAB28AFC6</vt:lpwstr>
  </property>
  <property fmtid="{D5CDD505-2E9C-101B-9397-08002B2CF9AE}" pid="12" name="MediaServiceImageTags">
    <vt:lpwstr/>
  </property>
</Properties>
</file>