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34"/>
  </p:notesMasterIdLst>
  <p:sldIdLst>
    <p:sldId id="318" r:id="rId6"/>
    <p:sldId id="256" r:id="rId7"/>
    <p:sldId id="271" r:id="rId8"/>
    <p:sldId id="293" r:id="rId9"/>
    <p:sldId id="264" r:id="rId10"/>
    <p:sldId id="267" r:id="rId11"/>
    <p:sldId id="315" r:id="rId12"/>
    <p:sldId id="269" r:id="rId13"/>
    <p:sldId id="272" r:id="rId14"/>
    <p:sldId id="273" r:id="rId15"/>
    <p:sldId id="274" r:id="rId16"/>
    <p:sldId id="275" r:id="rId17"/>
    <p:sldId id="292" r:id="rId18"/>
    <p:sldId id="276" r:id="rId19"/>
    <p:sldId id="277" r:id="rId20"/>
    <p:sldId id="278" r:id="rId21"/>
    <p:sldId id="279" r:id="rId22"/>
    <p:sldId id="282" r:id="rId23"/>
    <p:sldId id="284" r:id="rId24"/>
    <p:sldId id="285" r:id="rId25"/>
    <p:sldId id="286" r:id="rId26"/>
    <p:sldId id="288" r:id="rId27"/>
    <p:sldId id="287" r:id="rId28"/>
    <p:sldId id="290" r:id="rId29"/>
    <p:sldId id="289" r:id="rId30"/>
    <p:sldId id="291" r:id="rId31"/>
    <p:sldId id="317" r:id="rId32"/>
    <p:sldId id="1112" r:id="rId3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destein, Jan Edvin" userId="S::agde@ihelse.net::5aed910e-c5a9-4209-8b92-1401fa989f23" providerId="AD" clId="Web-{4CD6B1EA-B12E-186B-E0F1-59F17F249530}"/>
    <pc:docChg chg="modSld">
      <pc:chgData name="Agdestein, Jan Edvin" userId="S::agde@ihelse.net::5aed910e-c5a9-4209-8b92-1401fa989f23" providerId="AD" clId="Web-{4CD6B1EA-B12E-186B-E0F1-59F17F249530}" dt="2025-03-25T11:21:34.537" v="17"/>
      <pc:docMkLst>
        <pc:docMk/>
      </pc:docMkLst>
      <pc:sldChg chg="modNotes">
        <pc:chgData name="Agdestein, Jan Edvin" userId="S::agde@ihelse.net::5aed910e-c5a9-4209-8b92-1401fa989f23" providerId="AD" clId="Web-{4CD6B1EA-B12E-186B-E0F1-59F17F249530}" dt="2025-03-25T11:21:34.537" v="17"/>
        <pc:sldMkLst>
          <pc:docMk/>
          <pc:sldMk cId="3856648481"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99E7E2-E653-47CE-97B6-6E99A707BF28}" type="datetimeFigureOut">
              <a:rPr lang="nb-NO" smtClean="0"/>
              <a:t>25.03.2025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67BC4-EBA8-4C97-A39C-C478344FBDD4}" type="slidenum">
              <a:rPr lang="nb-NO" smtClean="0"/>
              <a:t>‹#›</a:t>
            </a:fld>
            <a:endParaRPr lang="nb-NO"/>
          </a:p>
        </p:txBody>
      </p:sp>
    </p:spTree>
    <p:extLst>
      <p:ext uri="{BB962C8B-B14F-4D97-AF65-F5344CB8AC3E}">
        <p14:creationId xmlns:p14="http://schemas.microsoft.com/office/powerpoint/2010/main" val="2576433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Dette er ment kun til instruktør, som tips i forkant av undervisningen.</a:t>
            </a:r>
          </a:p>
          <a:p>
            <a:r>
              <a:rPr lang="nb-NO"/>
              <a:t>Lykke til!</a:t>
            </a:r>
          </a:p>
        </p:txBody>
      </p:sp>
      <p:sp>
        <p:nvSpPr>
          <p:cNvPr id="4" name="Plassholder for lysbildenummer 3"/>
          <p:cNvSpPr>
            <a:spLocks noGrp="1"/>
          </p:cNvSpPr>
          <p:nvPr>
            <p:ph type="sldNum" sz="quarter" idx="10"/>
          </p:nvPr>
        </p:nvSpPr>
        <p:spPr/>
        <p:txBody>
          <a:bodyPr/>
          <a:lstStyle/>
          <a:p>
            <a:fld id="{32967BC4-EBA8-4C97-A39C-C478344FBDD4}" type="slidenum">
              <a:rPr lang="nb-NO" smtClean="0"/>
              <a:t>1</a:t>
            </a:fld>
            <a:endParaRPr lang="nb-NO"/>
          </a:p>
        </p:txBody>
      </p:sp>
    </p:spTree>
    <p:extLst>
      <p:ext uri="{BB962C8B-B14F-4D97-AF65-F5344CB8AC3E}">
        <p14:creationId xmlns:p14="http://schemas.microsoft.com/office/powerpoint/2010/main" val="3888850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err="1"/>
              <a:t>Pbrl</a:t>
            </a:r>
            <a:r>
              <a:rPr lang="nb-NO" baseline="0"/>
              <a:t> handler om pasienters rettigheter overfor </a:t>
            </a:r>
            <a:r>
              <a:rPr lang="nb-NO" baseline="0" err="1"/>
              <a:t>helevesenet</a:t>
            </a:r>
            <a:r>
              <a:rPr lang="nb-NO" baseline="0"/>
              <a:t>.</a:t>
            </a:r>
          </a:p>
          <a:p>
            <a:r>
              <a:rPr lang="nb-NO"/>
              <a:t>_______________________________________________________________________________________________________________________</a:t>
            </a:r>
          </a:p>
          <a:p>
            <a:endParaRPr lang="nb-NO"/>
          </a:p>
          <a:p>
            <a:r>
              <a:rPr lang="nb-NO"/>
              <a:t>Merk at retten</a:t>
            </a:r>
            <a:r>
              <a:rPr lang="nb-NO" baseline="0"/>
              <a:t> til øyeblikkelig hjelp i kommunen gjelder for alle som oppholder seg i kommunen. Dvs. man kan ikke avvise en på telefonen på LVS og be vedkommende kjøre 3 mil til «sin» LV.</a:t>
            </a:r>
          </a:p>
          <a:p>
            <a:endParaRPr lang="nb-NO"/>
          </a:p>
          <a:p>
            <a:r>
              <a:rPr lang="nb-NO"/>
              <a:t>Jeg</a:t>
            </a:r>
            <a:r>
              <a:rPr lang="nb-NO" baseline="0"/>
              <a:t> gjentar at å lese litt i kommentarutgaven til de forskjellige lovene gir, tidvis, spennende og interessant kunnskap og innsikt. Dere kan bli de lokale spesialistene på disse temaene, som alle står oppi og tar avgjørelser basert på (uten å vite det, kanskje…) hver eneste dag</a:t>
            </a:r>
            <a:r>
              <a:rPr lang="nb-NO" baseline="0">
                <a:sym typeface="Wingdings" panose="05000000000000000000" pitchFamily="2" charset="2"/>
              </a:rPr>
              <a:t></a:t>
            </a:r>
          </a:p>
          <a:p>
            <a:endParaRPr lang="nb-NO" baseline="0">
              <a:sym typeface="Wingdings" panose="05000000000000000000" pitchFamily="2" charset="2"/>
            </a:endParaRPr>
          </a:p>
          <a:p>
            <a:endParaRPr lang="nb-NO"/>
          </a:p>
        </p:txBody>
      </p:sp>
      <p:sp>
        <p:nvSpPr>
          <p:cNvPr id="4" name="Plassholder for lysbildenummer 3"/>
          <p:cNvSpPr>
            <a:spLocks noGrp="1"/>
          </p:cNvSpPr>
          <p:nvPr>
            <p:ph type="sldNum" sz="quarter" idx="10"/>
          </p:nvPr>
        </p:nvSpPr>
        <p:spPr/>
        <p:txBody>
          <a:bodyPr/>
          <a:lstStyle/>
          <a:p>
            <a:fld id="{32967BC4-EBA8-4C97-A39C-C478344FBDD4}" type="slidenum">
              <a:rPr lang="nb-NO" smtClean="0"/>
              <a:t>10</a:t>
            </a:fld>
            <a:endParaRPr lang="nb-NO"/>
          </a:p>
        </p:txBody>
      </p:sp>
    </p:spTree>
    <p:extLst>
      <p:ext uri="{BB962C8B-B14F-4D97-AF65-F5344CB8AC3E}">
        <p14:creationId xmlns:p14="http://schemas.microsoft.com/office/powerpoint/2010/main" val="4266350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Disse to paragrafene</a:t>
            </a:r>
            <a:r>
              <a:rPr lang="nb-NO" baseline="0"/>
              <a:t> er kanskje ikke umiddelbart og tydelig relevante i medisinsk nødmeldetjeneste, men husk at det området vi ofte ser at det blir utfordringer på, er i kommunikasjonen mellom helsepersonell og pasienter. Det finnes en rekke tilsynssaker der det har vært kommunikasjonen og informasjonen som svikter. Kommunikasjon har dere hatt om tidligere i kurset, men her ser dere at vi alle har en plikt til å gi informasjon.</a:t>
            </a:r>
          </a:p>
          <a:p>
            <a:endParaRPr lang="nb-NO" baseline="0"/>
          </a:p>
          <a:p>
            <a:r>
              <a:rPr lang="nb-NO" baseline="0"/>
              <a:t>Merk også at det er et lovkrav å benytte tolk ved behov. Sjekk lokale rutiner! AMK har et nasjonalt system gjennom Sykehusinnkjøp.</a:t>
            </a:r>
          </a:p>
          <a:p>
            <a:endParaRPr lang="nb-NO" baseline="0"/>
          </a:p>
          <a:p>
            <a:r>
              <a:rPr lang="nb-NO" baseline="0"/>
              <a:t>Det er også verdt å merke seg at pasienter som er stresset og engstelige / i krise, trolig husker mye dårligere beskjeder gitt til dem enn de vanligvis gjør. Husk det når dere gir info til en bekymret far om hans febersyke baby. </a:t>
            </a:r>
            <a:endParaRPr lang="nb-NO"/>
          </a:p>
        </p:txBody>
      </p:sp>
      <p:sp>
        <p:nvSpPr>
          <p:cNvPr id="4" name="Plassholder for lysbildenummer 3"/>
          <p:cNvSpPr>
            <a:spLocks noGrp="1"/>
          </p:cNvSpPr>
          <p:nvPr>
            <p:ph type="sldNum" sz="quarter" idx="10"/>
          </p:nvPr>
        </p:nvSpPr>
        <p:spPr/>
        <p:txBody>
          <a:bodyPr/>
          <a:lstStyle/>
          <a:p>
            <a:fld id="{32967BC4-EBA8-4C97-A39C-C478344FBDD4}" type="slidenum">
              <a:rPr lang="nb-NO" smtClean="0"/>
              <a:t>11</a:t>
            </a:fld>
            <a:endParaRPr lang="nb-NO"/>
          </a:p>
        </p:txBody>
      </p:sp>
    </p:spTree>
    <p:extLst>
      <p:ext uri="{BB962C8B-B14F-4D97-AF65-F5344CB8AC3E}">
        <p14:creationId xmlns:p14="http://schemas.microsoft.com/office/powerpoint/2010/main" val="1206351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Dett</a:t>
            </a:r>
            <a:r>
              <a:rPr lang="nb-NO" baseline="0"/>
              <a:t>e er relevante paragrafer om informasjon til foresatte om deres barn. </a:t>
            </a:r>
          </a:p>
          <a:p>
            <a:endParaRPr lang="nb-NO" baseline="0"/>
          </a:p>
          <a:p>
            <a:r>
              <a:rPr lang="nb-NO" baseline="0"/>
              <a:t>DISKUSJON: Kan dere komme på eksempler på begge unntakene?</a:t>
            </a:r>
          </a:p>
          <a:p>
            <a:r>
              <a:rPr lang="nb-NO"/>
              <a:t>_______________________________________________________________________________________________________________________</a:t>
            </a:r>
          </a:p>
          <a:p>
            <a:r>
              <a:rPr lang="nb-NO" baseline="0"/>
              <a:t>	</a:t>
            </a:r>
            <a:r>
              <a:rPr lang="nb-NO" baseline="0">
                <a:sym typeface="Wingdings" panose="05000000000000000000" pitchFamily="2" charset="2"/>
              </a:rPr>
              <a:t>INSTRUKTØR: </a:t>
            </a:r>
          </a:p>
          <a:p>
            <a:r>
              <a:rPr lang="nb-NO" baseline="0">
                <a:sym typeface="Wingdings" panose="05000000000000000000" pitchFamily="2" charset="2"/>
              </a:rPr>
              <a:t>		-12-15 år: f.eks. mishandling, frykt for represalier fra foresatte</a:t>
            </a:r>
          </a:p>
          <a:p>
            <a:r>
              <a:rPr lang="nb-NO" baseline="0">
                <a:sym typeface="Wingdings" panose="05000000000000000000" pitchFamily="2" charset="2"/>
              </a:rPr>
              <a:t>		-0-18 år: </a:t>
            </a:r>
            <a:r>
              <a:rPr lang="nb-NO" sz="1200" b="0" i="0" kern="1200">
                <a:solidFill>
                  <a:schemeClr val="tx1"/>
                </a:solidFill>
                <a:effectLst/>
                <a:latin typeface="+mn-lt"/>
                <a:ea typeface="+mn-ea"/>
                <a:cs typeface="+mn-cs"/>
              </a:rPr>
              <a:t>Dette kan for eksempel være en alvorlig omsorgssviktsituasjon eller annen situasjon med alvorlig uro eller belastning, for eksempel knyttet til kjønnsidentitet, seksualitet eller psykososiale forhold.</a:t>
            </a:r>
            <a:r>
              <a:rPr lang="nb-NO" baseline="0">
                <a:sym typeface="Wingdings" panose="05000000000000000000" pitchFamily="2" charset="2"/>
              </a:rPr>
              <a:t>	 (</a:t>
            </a:r>
            <a:r>
              <a:rPr lang="nb-NO" baseline="0" err="1">
                <a:sym typeface="Wingdings" panose="05000000000000000000" pitchFamily="2" charset="2"/>
              </a:rPr>
              <a:t>Hdir</a:t>
            </a:r>
            <a:r>
              <a:rPr lang="nb-NO" baseline="0">
                <a:sym typeface="Wingdings" panose="05000000000000000000" pitchFamily="2" charset="2"/>
              </a:rPr>
              <a:t> kommentarutgaven)</a:t>
            </a:r>
          </a:p>
          <a:p>
            <a:endParaRPr lang="nb-NO" baseline="0">
              <a:sym typeface="Wingdings" panose="05000000000000000000" pitchFamily="2" charset="2"/>
            </a:endParaRPr>
          </a:p>
          <a:p>
            <a:r>
              <a:rPr lang="nb-NO" baseline="0">
                <a:sym typeface="Wingdings" panose="05000000000000000000" pitchFamily="2" charset="2"/>
              </a:rPr>
              <a:t>Et eksempel på oppfylle foreldreansvaret trer inn for alle &lt;18 år: f.eks. alvorlig selvmordsforsøk eller ulykke og er på sykehus  			</a:t>
            </a:r>
            <a:endParaRPr lang="nb-NO"/>
          </a:p>
        </p:txBody>
      </p:sp>
      <p:sp>
        <p:nvSpPr>
          <p:cNvPr id="4" name="Plassholder for lysbildenummer 3"/>
          <p:cNvSpPr>
            <a:spLocks noGrp="1"/>
          </p:cNvSpPr>
          <p:nvPr>
            <p:ph type="sldNum" sz="quarter" idx="10"/>
          </p:nvPr>
        </p:nvSpPr>
        <p:spPr/>
        <p:txBody>
          <a:bodyPr/>
          <a:lstStyle/>
          <a:p>
            <a:fld id="{32967BC4-EBA8-4C97-A39C-C478344FBDD4}" type="slidenum">
              <a:rPr lang="nb-NO" smtClean="0"/>
              <a:t>12</a:t>
            </a:fld>
            <a:endParaRPr lang="nb-NO"/>
          </a:p>
        </p:txBody>
      </p:sp>
    </p:spTree>
    <p:extLst>
      <p:ext uri="{BB962C8B-B14F-4D97-AF65-F5344CB8AC3E}">
        <p14:creationId xmlns:p14="http://schemas.microsoft.com/office/powerpoint/2010/main" val="1318724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a:t>Hva gjør du? Diskuter gjerne i grupper på 2-3.</a:t>
            </a:r>
          </a:p>
          <a:p>
            <a:r>
              <a:rPr lang="nb-NO"/>
              <a:t>_______________________________________________________________________________________________________________________</a:t>
            </a:r>
          </a:p>
          <a:p>
            <a:endParaRPr lang="nb-NO">
              <a:sym typeface="Wingdings" panose="05000000000000000000" pitchFamily="2" charset="2"/>
            </a:endParaRPr>
          </a:p>
          <a:p>
            <a:r>
              <a:rPr lang="nb-NO">
                <a:sym typeface="Wingdings" panose="05000000000000000000" pitchFamily="2" charset="2"/>
              </a:rPr>
              <a:t> Rådet er vel i slike situasjoner, som dere vil komme opp i, å først tenke om §7 gjør seg gjeldende. Kanskje ta en pause og si at du ringer opp igjen, om det er tid. Diskutere litt med kollega, slå opp i kommentarutgaven… I denne casen er vel ikke §7 aktuell, og om kona høres klar og orientert ut og sier at mannen er det samme, kan man nok ikke tvinge seg på. MEN: husk at du må gi informasjon! Som de forstår, og gjerne bekrefter at de forstår – kanskje snakke med mannen, om du får, ev. settes på høyttaler ved siden av ham via kone</a:t>
            </a:r>
            <a:endParaRPr lang="nb-NO"/>
          </a:p>
          <a:p>
            <a:endParaRPr lang="nb-NO" baseline="0"/>
          </a:p>
          <a:p>
            <a:endParaRPr lang="nb-NO"/>
          </a:p>
        </p:txBody>
      </p:sp>
      <p:sp>
        <p:nvSpPr>
          <p:cNvPr id="4" name="Plassholder for lysbildenummer 3"/>
          <p:cNvSpPr>
            <a:spLocks noGrp="1"/>
          </p:cNvSpPr>
          <p:nvPr>
            <p:ph type="sldNum" sz="quarter" idx="10"/>
          </p:nvPr>
        </p:nvSpPr>
        <p:spPr/>
        <p:txBody>
          <a:bodyPr/>
          <a:lstStyle/>
          <a:p>
            <a:fld id="{32967BC4-EBA8-4C97-A39C-C478344FBDD4}" type="slidenum">
              <a:rPr lang="nb-NO" smtClean="0"/>
              <a:t>13</a:t>
            </a:fld>
            <a:endParaRPr lang="nb-NO"/>
          </a:p>
        </p:txBody>
      </p:sp>
    </p:spTree>
    <p:extLst>
      <p:ext uri="{BB962C8B-B14F-4D97-AF65-F5344CB8AC3E}">
        <p14:creationId xmlns:p14="http://schemas.microsoft.com/office/powerpoint/2010/main" val="2906848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Her er poenget</a:t>
            </a:r>
            <a:r>
              <a:rPr lang="nb-NO" baseline="0"/>
              <a:t> at all helsehjelp skal gis med pasientens samtykke (ev. foresatte til barn). Vanligvis ikke et problem, da vi antar samtykke fra de som tar kontakt. </a:t>
            </a:r>
          </a:p>
          <a:p>
            <a:r>
              <a:rPr lang="nb-NO"/>
              <a:t>_______________________________________________________________________________________________________________________</a:t>
            </a:r>
          </a:p>
          <a:p>
            <a:r>
              <a:rPr lang="nb-NO" baseline="0"/>
              <a:t>Men i akutte situasjoner kan det noen ganger være aktuelt å tvinge pasienter til å motta livreddende hjelp, som vi diskuterte under §7 i første del av myndighetskrav.  </a:t>
            </a:r>
          </a:p>
          <a:p>
            <a:r>
              <a:rPr lang="nb-NO" baseline="0"/>
              <a:t>Som dere ser finnes det tre unntak fra §7, altså tre situasjoner der pasienter kan nekte å motta øyeblikkelig, påtrengende nødvendig helsehjelp etter §7 (selv om det fører til at de dør).  Ikke ofte aktuelt, men terminale kreftpasienter med en infeksjon oppå er et eksempel. Jehovas vitner som har vært i ulykke og har indre blødninger og trenger blod er et annet. </a:t>
            </a:r>
          </a:p>
          <a:p>
            <a:endParaRPr lang="nb-NO" baseline="0"/>
          </a:p>
          <a:p>
            <a:endParaRPr lang="nb-NO" baseline="0"/>
          </a:p>
          <a:p>
            <a:r>
              <a:rPr lang="nb-NO" baseline="0"/>
              <a:t>Behandling under tvungent psykisk helsevern betyr vanligvis tvangsinnleggelse etter §3-2 eller 3-3 i </a:t>
            </a:r>
            <a:r>
              <a:rPr lang="nb-NO" baseline="0" err="1"/>
              <a:t>phvl</a:t>
            </a:r>
            <a:r>
              <a:rPr lang="nb-NO" baseline="0"/>
              <a:t>. Vi skal etterpå se mer på den for oss aktuelle paragraf 3-1 i </a:t>
            </a:r>
            <a:r>
              <a:rPr lang="nb-NO" baseline="0" err="1"/>
              <a:t>phvl</a:t>
            </a:r>
            <a:r>
              <a:rPr lang="nb-NO" baseline="0"/>
              <a:t> om tvungen legeundersøkelse. </a:t>
            </a:r>
            <a:endParaRPr lang="nb-NO"/>
          </a:p>
        </p:txBody>
      </p:sp>
      <p:sp>
        <p:nvSpPr>
          <p:cNvPr id="4" name="Plassholder for lysbildenummer 3"/>
          <p:cNvSpPr>
            <a:spLocks noGrp="1"/>
          </p:cNvSpPr>
          <p:nvPr>
            <p:ph type="sldNum" sz="quarter" idx="10"/>
          </p:nvPr>
        </p:nvSpPr>
        <p:spPr/>
        <p:txBody>
          <a:bodyPr/>
          <a:lstStyle/>
          <a:p>
            <a:fld id="{32967BC4-EBA8-4C97-A39C-C478344FBDD4}" type="slidenum">
              <a:rPr lang="nb-NO" smtClean="0"/>
              <a:t>14</a:t>
            </a:fld>
            <a:endParaRPr lang="nb-NO"/>
          </a:p>
        </p:txBody>
      </p:sp>
    </p:spTree>
    <p:extLst>
      <p:ext uri="{BB962C8B-B14F-4D97-AF65-F5344CB8AC3E}">
        <p14:creationId xmlns:p14="http://schemas.microsoft.com/office/powerpoint/2010/main" val="2358392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Punktene oppsummerer §4-3 greit. Det er nok en utbredt misforståelse at samtykkekompetanse er aktuelt når man må vurdere å bruke §7,</a:t>
            </a:r>
            <a:r>
              <a:rPr lang="nb-NO" baseline="0"/>
              <a:t> f.eks. </a:t>
            </a:r>
          </a:p>
          <a:p>
            <a:r>
              <a:rPr lang="nb-NO"/>
              <a:t>_______________________________________________________________________________________________________________________</a:t>
            </a:r>
          </a:p>
          <a:p>
            <a:r>
              <a:rPr lang="nb-NO" baseline="0"/>
              <a:t>Det betyr at i slike situasjoner må vi først ta stilling til om det dreier seg om en §7-situasjon eller ikke. Hvis JA: Samtykkekompetanse ikke aktuelt. Hvis NEI: samtykkekompetanse aktuelt</a:t>
            </a:r>
          </a:p>
          <a:p>
            <a:r>
              <a:rPr lang="nb-NO" baseline="0"/>
              <a:t>Leger må også ta stilling til det ved tvangsinnleggelser i psykiatrisk sykehus.</a:t>
            </a:r>
          </a:p>
        </p:txBody>
      </p:sp>
      <p:sp>
        <p:nvSpPr>
          <p:cNvPr id="4" name="Plassholder for lysbildenummer 3"/>
          <p:cNvSpPr>
            <a:spLocks noGrp="1"/>
          </p:cNvSpPr>
          <p:nvPr>
            <p:ph type="sldNum" sz="quarter" idx="10"/>
          </p:nvPr>
        </p:nvSpPr>
        <p:spPr/>
        <p:txBody>
          <a:bodyPr/>
          <a:lstStyle/>
          <a:p>
            <a:fld id="{32967BC4-EBA8-4C97-A39C-C478344FBDD4}" type="slidenum">
              <a:rPr lang="nb-NO" smtClean="0"/>
              <a:t>15</a:t>
            </a:fld>
            <a:endParaRPr lang="nb-NO"/>
          </a:p>
        </p:txBody>
      </p:sp>
    </p:spTree>
    <p:extLst>
      <p:ext uri="{BB962C8B-B14F-4D97-AF65-F5344CB8AC3E}">
        <p14:creationId xmlns:p14="http://schemas.microsoft.com/office/powerpoint/2010/main" val="569672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u="sng"/>
              <a:t>Da</a:t>
            </a:r>
            <a:r>
              <a:rPr lang="nb-NO" b="1" u="sng" baseline="0"/>
              <a:t> skal vi nevne noen paragrafer fra akuttmedisinforskriften, mest for at dere skal kjenne til den og det mest aktuelle for dere i den.</a:t>
            </a:r>
          </a:p>
          <a:p>
            <a:r>
              <a:rPr lang="nb-NO"/>
              <a:t>_______________________________________________________________________________________________________________________</a:t>
            </a:r>
          </a:p>
          <a:p>
            <a:endParaRPr lang="nb-NO"/>
          </a:p>
          <a:p>
            <a:r>
              <a:rPr lang="nb-NO" baseline="0"/>
              <a:t>Noe av innholdet er greit å kjenne til for å forstå hvorfor aktørene handler som de gjør. F.eks. hvorfor det piper i radioen hver gang en ambulanse varsles akutt etc.</a:t>
            </a:r>
          </a:p>
          <a:p>
            <a:endParaRPr lang="nb-NO" baseline="0"/>
          </a:p>
          <a:p>
            <a:r>
              <a:rPr lang="nb-NO" baseline="0"/>
              <a:t>Forskriften regulerer kommunenes og de regionale helseforetakenes (RHF) akuttmedisinske tjenester utenfor sykehus, dvs. primært LV, ambulansetjeneste og medisinsk nødmeldetjeneste.</a:t>
            </a:r>
          </a:p>
          <a:p>
            <a:endParaRPr lang="nb-NO" baseline="0"/>
          </a:p>
          <a:p>
            <a:endParaRPr lang="nb-NO" baseline="0"/>
          </a:p>
          <a:p>
            <a:endParaRPr lang="nb-NO" baseline="0"/>
          </a:p>
          <a:p>
            <a:endParaRPr lang="nb-NO"/>
          </a:p>
        </p:txBody>
      </p:sp>
      <p:sp>
        <p:nvSpPr>
          <p:cNvPr id="4" name="Plassholder for lysbildenummer 3"/>
          <p:cNvSpPr>
            <a:spLocks noGrp="1"/>
          </p:cNvSpPr>
          <p:nvPr>
            <p:ph type="sldNum" sz="quarter" idx="10"/>
          </p:nvPr>
        </p:nvSpPr>
        <p:spPr/>
        <p:txBody>
          <a:bodyPr/>
          <a:lstStyle/>
          <a:p>
            <a:fld id="{32967BC4-EBA8-4C97-A39C-C478344FBDD4}" type="slidenum">
              <a:rPr lang="nb-NO" smtClean="0"/>
              <a:t>16</a:t>
            </a:fld>
            <a:endParaRPr lang="nb-NO"/>
          </a:p>
        </p:txBody>
      </p:sp>
    </p:spTree>
    <p:extLst>
      <p:ext uri="{BB962C8B-B14F-4D97-AF65-F5344CB8AC3E}">
        <p14:creationId xmlns:p14="http://schemas.microsoft.com/office/powerpoint/2010/main" val="2623251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§3</a:t>
            </a:r>
            <a:r>
              <a:rPr lang="nb-NO" baseline="0"/>
              <a:t> er bare en bekreftelse av det dere har skjønt; at medisinsk nødmeldetjeneste er LVS + AMK og systemet rundt dem. </a:t>
            </a:r>
          </a:p>
          <a:p>
            <a:r>
              <a:rPr lang="nb-NO" baseline="0"/>
              <a:t>	EV. DISKUSJON: Er det andre dere mener kunne vært en del av medisinsk nødmeldetjeneste? (SVAR: trygghetsalarmsentraler, helsesekretærer på fastlegekontorer etc.)</a:t>
            </a:r>
          </a:p>
          <a:p>
            <a:r>
              <a:rPr lang="nb-NO" baseline="0"/>
              <a:t>Og vi ser også i punkt to at det er definert at vi er en del av den akuttmedisinske beredskapen i Norge.</a:t>
            </a:r>
            <a:endParaRPr lang="nb-NO"/>
          </a:p>
        </p:txBody>
      </p:sp>
      <p:sp>
        <p:nvSpPr>
          <p:cNvPr id="4" name="Plassholder for lysbildenummer 3"/>
          <p:cNvSpPr>
            <a:spLocks noGrp="1"/>
          </p:cNvSpPr>
          <p:nvPr>
            <p:ph type="sldNum" sz="quarter" idx="10"/>
          </p:nvPr>
        </p:nvSpPr>
        <p:spPr/>
        <p:txBody>
          <a:bodyPr/>
          <a:lstStyle/>
          <a:p>
            <a:fld id="{32967BC4-EBA8-4C97-A39C-C478344FBDD4}" type="slidenum">
              <a:rPr lang="nb-NO" smtClean="0"/>
              <a:t>17</a:t>
            </a:fld>
            <a:endParaRPr lang="nb-NO"/>
          </a:p>
        </p:txBody>
      </p:sp>
    </p:spTree>
    <p:extLst>
      <p:ext uri="{BB962C8B-B14F-4D97-AF65-F5344CB8AC3E}">
        <p14:creationId xmlns:p14="http://schemas.microsoft.com/office/powerpoint/2010/main" val="2489883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Her er det trukket frem tre punkter fra §13 om</a:t>
            </a:r>
            <a:r>
              <a:rPr lang="nb-NO" baseline="0"/>
              <a:t> LVS:</a:t>
            </a:r>
          </a:p>
          <a:p>
            <a:endParaRPr lang="nb-NO" baseline="0"/>
          </a:p>
          <a:p>
            <a:pPr marL="228600" indent="-228600">
              <a:buAutoNum type="arabicParenR"/>
            </a:pPr>
            <a:r>
              <a:rPr lang="nb-NO" baseline="0"/>
              <a:t>Telefonen </a:t>
            </a:r>
            <a:r>
              <a:rPr lang="nb-NO" baseline="0" err="1"/>
              <a:t>konferansekobles</a:t>
            </a:r>
            <a:r>
              <a:rPr lang="nb-NO" baseline="0"/>
              <a:t> til AMK ved behov for akuttmedisinsk hjelp</a:t>
            </a:r>
          </a:p>
          <a:p>
            <a:pPr marL="228600" indent="-228600">
              <a:buAutoNum type="arabicParenR"/>
            </a:pPr>
            <a:r>
              <a:rPr lang="nb-NO"/>
              <a:t>§13 pålegger LVS å være mer enn bare en svartjeneste for pasienter. Den skal være et nav</a:t>
            </a:r>
            <a:r>
              <a:rPr lang="nb-NO" baseline="0"/>
              <a:t> i kommunens beredskapstjenester og er sentral om det skulle oppstå større hendelser etc.  Dette krever en del oversikt, så be om innføring i beredskapsplaner etc. i deres LVS, i tilfelle den store hendelsen skjer på deres vakt.</a:t>
            </a:r>
          </a:p>
          <a:p>
            <a:pPr marL="228600" indent="-228600">
              <a:buAutoNum type="arabicParenR"/>
            </a:pPr>
            <a:r>
              <a:rPr lang="nb-NO" baseline="0"/>
              <a:t>Operatørene skal i praksis være spl. eller </a:t>
            </a:r>
            <a:r>
              <a:rPr lang="nb-NO" baseline="0" err="1"/>
              <a:t>paramedics</a:t>
            </a:r>
            <a:r>
              <a:rPr lang="nb-NO" baseline="0"/>
              <a:t>, ha nødvendig klinisk praksis og opplæring i LVS. </a:t>
            </a:r>
          </a:p>
          <a:p>
            <a:pPr marL="228600" indent="-228600">
              <a:buAutoNum type="arabicParenR"/>
            </a:pPr>
            <a:endParaRPr lang="nb-NO" baseline="0"/>
          </a:p>
          <a:p>
            <a:pPr marL="0" indent="0">
              <a:buNone/>
            </a:pPr>
            <a:r>
              <a:rPr lang="nb-NO" baseline="0"/>
              <a:t>Dette siste punktet er jo det vi delvis driver med her nå. På tide å få litt system på dette. EV. DISKUSJON: Men hva er «nødvendig klinisk praksis»? </a:t>
            </a:r>
          </a:p>
          <a:p>
            <a:endParaRPr lang="nb-NO" baseline="0"/>
          </a:p>
          <a:p>
            <a:endParaRPr lang="nb-NO"/>
          </a:p>
        </p:txBody>
      </p:sp>
      <p:sp>
        <p:nvSpPr>
          <p:cNvPr id="4" name="Plassholder for lysbildenummer 3"/>
          <p:cNvSpPr>
            <a:spLocks noGrp="1"/>
          </p:cNvSpPr>
          <p:nvPr>
            <p:ph type="sldNum" sz="quarter" idx="10"/>
          </p:nvPr>
        </p:nvSpPr>
        <p:spPr/>
        <p:txBody>
          <a:bodyPr/>
          <a:lstStyle/>
          <a:p>
            <a:fld id="{32967BC4-EBA8-4C97-A39C-C478344FBDD4}" type="slidenum">
              <a:rPr lang="nb-NO" smtClean="0"/>
              <a:t>18</a:t>
            </a:fld>
            <a:endParaRPr lang="nb-NO"/>
          </a:p>
        </p:txBody>
      </p:sp>
    </p:spTree>
    <p:extLst>
      <p:ext uri="{BB962C8B-B14F-4D97-AF65-F5344CB8AC3E}">
        <p14:creationId xmlns:p14="http://schemas.microsoft.com/office/powerpoint/2010/main" val="994538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En rekke punkter finnes under §15,</a:t>
            </a:r>
            <a:r>
              <a:rPr lang="nb-NO" baseline="0"/>
              <a:t> mer overordnet, men det kan være greit å vite om de som nevnes her. </a:t>
            </a:r>
          </a:p>
          <a:p>
            <a:r>
              <a:rPr lang="nb-NO" baseline="0"/>
              <a:t>Punkt to er f.eks. bakgrunnen for at AMK varler LVS / LV-lege ved alle akuttoppdrag i kommunen, samt at AMK setter over </a:t>
            </a:r>
          </a:p>
          <a:p>
            <a:r>
              <a:rPr lang="nb-NO" baseline="0"/>
              <a:t>de fleste gule oppdrag til LVS, så sant det ikke er åpenbart behov for ambulanse. </a:t>
            </a:r>
          </a:p>
          <a:p>
            <a:endParaRPr lang="nb-NO" baseline="0"/>
          </a:p>
          <a:p>
            <a:endParaRPr lang="nb-NO" baseline="0"/>
          </a:p>
          <a:p>
            <a:r>
              <a:rPr lang="nb-NO" baseline="0"/>
              <a:t>INSTRUKTØR kan gjerne komme med eksempler på oppdrag som overføres, og henvendelser om psykiatri/suicid kan være egnet her. </a:t>
            </a:r>
            <a:endParaRPr lang="nb-NO"/>
          </a:p>
          <a:p>
            <a:endParaRPr lang="nb-NO"/>
          </a:p>
        </p:txBody>
      </p:sp>
      <p:sp>
        <p:nvSpPr>
          <p:cNvPr id="4" name="Plassholder for lysbildenummer 3"/>
          <p:cNvSpPr>
            <a:spLocks noGrp="1"/>
          </p:cNvSpPr>
          <p:nvPr>
            <p:ph type="sldNum" sz="quarter" idx="10"/>
          </p:nvPr>
        </p:nvSpPr>
        <p:spPr/>
        <p:txBody>
          <a:bodyPr/>
          <a:lstStyle/>
          <a:p>
            <a:fld id="{32967BC4-EBA8-4C97-A39C-C478344FBDD4}" type="slidenum">
              <a:rPr lang="nb-NO" smtClean="0"/>
              <a:t>19</a:t>
            </a:fld>
            <a:endParaRPr lang="nb-NO"/>
          </a:p>
        </p:txBody>
      </p:sp>
    </p:spTree>
    <p:extLst>
      <p:ext uri="{BB962C8B-B14F-4D97-AF65-F5344CB8AC3E}">
        <p14:creationId xmlns:p14="http://schemas.microsoft.com/office/powerpoint/2010/main" val="2482684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i="0"/>
              <a:t>Denne</a:t>
            </a:r>
            <a:r>
              <a:rPr lang="nb-NO" altLang="nb-NO" i="0" baseline="0"/>
              <a:t> presentasjonen er en fortsettelse av «Myndighetskrav 1», der vi tar for oss flere lover og forskrifter som er aktuelle for alle som jobber i medisinsk nødmeldetjeneste.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i="0" baseline="0"/>
              <a:t>Noen nevnes bare og er greie å kjenne til, mens vi tar for oss noen litt grundigere.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i="0"/>
          </a:p>
          <a:p>
            <a:endParaRPr lang="nb-NO"/>
          </a:p>
        </p:txBody>
      </p:sp>
      <p:sp>
        <p:nvSpPr>
          <p:cNvPr id="4" name="Plassholder for lysbildenummer 3"/>
          <p:cNvSpPr>
            <a:spLocks noGrp="1"/>
          </p:cNvSpPr>
          <p:nvPr>
            <p:ph type="sldNum" sz="quarter" idx="10"/>
          </p:nvPr>
        </p:nvSpPr>
        <p:spPr/>
        <p:txBody>
          <a:bodyPr/>
          <a:lstStyle/>
          <a:p>
            <a:fld id="{32967BC4-EBA8-4C97-A39C-C478344FBDD4}" type="slidenum">
              <a:rPr lang="nb-NO" smtClean="0"/>
              <a:t>2</a:t>
            </a:fld>
            <a:endParaRPr lang="nb-NO"/>
          </a:p>
        </p:txBody>
      </p:sp>
    </p:spTree>
    <p:extLst>
      <p:ext uri="{BB962C8B-B14F-4D97-AF65-F5344CB8AC3E}">
        <p14:creationId xmlns:p14="http://schemas.microsoft.com/office/powerpoint/2010/main" val="2497455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Dette er kanskje nevnt tidligere</a:t>
            </a:r>
            <a:r>
              <a:rPr lang="nb-NO" baseline="0"/>
              <a:t> i kurset, men ikke glem at dere logges, slik at man ikke sukker eller sier ting som ikke egner seg for avspilling i etterkant (høflig og omsorgsfull). </a:t>
            </a:r>
          </a:p>
          <a:p>
            <a:endParaRPr lang="nb-NO" baseline="0"/>
          </a:p>
          <a:p>
            <a:r>
              <a:rPr lang="nb-NO" baseline="0"/>
              <a:t>Det ser ut som om video ikke kommer til å skulle lagres. </a:t>
            </a:r>
          </a:p>
        </p:txBody>
      </p:sp>
      <p:sp>
        <p:nvSpPr>
          <p:cNvPr id="4" name="Plassholder for lysbildenummer 3"/>
          <p:cNvSpPr>
            <a:spLocks noGrp="1"/>
          </p:cNvSpPr>
          <p:nvPr>
            <p:ph type="sldNum" sz="quarter" idx="10"/>
          </p:nvPr>
        </p:nvSpPr>
        <p:spPr/>
        <p:txBody>
          <a:bodyPr/>
          <a:lstStyle/>
          <a:p>
            <a:fld id="{32967BC4-EBA8-4C97-A39C-C478344FBDD4}" type="slidenum">
              <a:rPr lang="nb-NO" smtClean="0"/>
              <a:t>20</a:t>
            </a:fld>
            <a:endParaRPr lang="nb-NO"/>
          </a:p>
        </p:txBody>
      </p:sp>
    </p:spTree>
    <p:extLst>
      <p:ext uri="{BB962C8B-B14F-4D97-AF65-F5344CB8AC3E}">
        <p14:creationId xmlns:p14="http://schemas.microsoft.com/office/powerpoint/2010/main" val="2596813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a:p>
          <a:p>
            <a:r>
              <a:rPr lang="nb-NO" baseline="0"/>
              <a:t>Da er vi kommet til siste punkt på lista, og det skal dreie seg om psykisk helsevernloven. For operatører i medisinsk nødmeldetjeneste er det primært én paragraf som er viktig å ha god kunnskap om; 3-1.</a:t>
            </a:r>
          </a:p>
          <a:p>
            <a:endParaRPr lang="nb-NO" baseline="0"/>
          </a:p>
          <a:p>
            <a:endParaRPr lang="nb-NO" baseline="0"/>
          </a:p>
        </p:txBody>
      </p:sp>
      <p:sp>
        <p:nvSpPr>
          <p:cNvPr id="4" name="Plassholder for lysbildenummer 3"/>
          <p:cNvSpPr>
            <a:spLocks noGrp="1"/>
          </p:cNvSpPr>
          <p:nvPr>
            <p:ph type="sldNum" sz="quarter" idx="10"/>
          </p:nvPr>
        </p:nvSpPr>
        <p:spPr/>
        <p:txBody>
          <a:bodyPr/>
          <a:lstStyle/>
          <a:p>
            <a:fld id="{32967BC4-EBA8-4C97-A39C-C478344FBDD4}" type="slidenum">
              <a:rPr lang="nb-NO" smtClean="0"/>
              <a:t>21</a:t>
            </a:fld>
            <a:endParaRPr lang="nb-NO"/>
          </a:p>
        </p:txBody>
      </p:sp>
    </p:spTree>
    <p:extLst>
      <p:ext uri="{BB962C8B-B14F-4D97-AF65-F5344CB8AC3E}">
        <p14:creationId xmlns:p14="http://schemas.microsoft.com/office/powerpoint/2010/main" val="3312297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a:t>Vi skal ta for oss et par caser her, men det er kanskje hensiktsmessig å først gå gjennom paragrafen, for det er vanskelig nok når man kjenner innholdet i paragrafen.</a:t>
            </a:r>
          </a:p>
          <a:p>
            <a:endParaRPr lang="nb-NO" baseline="0"/>
          </a:p>
          <a:p>
            <a:r>
              <a:rPr lang="nb-NO" baseline="0"/>
              <a:t>Til høyre er de viktigste punktene oppsummert. Det er viktig å ha litt kontroll på dette, særlig for dere som skal jobbe på LVS og være involvert direkte i vurderingene og motta opplysninger fra kommunelege etc. Men også i AMK, som mottar en rekke ambulansebestillinger, ofte av litt komplisert art når det er tvang inne i bildet og politiet ev. involveres. Dette omtales andre steder i kurset, så vi går ikke inn på det nå. </a:t>
            </a:r>
          </a:p>
          <a:p>
            <a:r>
              <a:rPr lang="nb-NO"/>
              <a:t>_______________________________________________________________________________________________________________________</a:t>
            </a:r>
          </a:p>
          <a:p>
            <a:endParaRPr lang="nb-NO"/>
          </a:p>
          <a:p>
            <a:r>
              <a:rPr lang="nb-NO" baseline="0"/>
              <a:t>Viktig å merke seg her, er at frivillighet skal forsøkes, som før all tvangsbruk! Og det er kanskje det punktet som oftest svikter, og som kanskje er litt vanskelig. For hva betyr «frivillighet forsøkt» før et tvangsvedtak ev. må fattes?</a:t>
            </a:r>
          </a:p>
          <a:p>
            <a:endParaRPr lang="nb-NO" baseline="0"/>
          </a:p>
          <a:p>
            <a:r>
              <a:rPr lang="nb-NO" baseline="0"/>
              <a:t>Vi ser videre på dette i en case.</a:t>
            </a:r>
          </a:p>
        </p:txBody>
      </p:sp>
      <p:sp>
        <p:nvSpPr>
          <p:cNvPr id="4" name="Plassholder for lysbildenummer 3"/>
          <p:cNvSpPr>
            <a:spLocks noGrp="1"/>
          </p:cNvSpPr>
          <p:nvPr>
            <p:ph type="sldNum" sz="quarter" idx="10"/>
          </p:nvPr>
        </p:nvSpPr>
        <p:spPr/>
        <p:txBody>
          <a:bodyPr/>
          <a:lstStyle/>
          <a:p>
            <a:fld id="{32967BC4-EBA8-4C97-A39C-C478344FBDD4}" type="slidenum">
              <a:rPr lang="nb-NO" smtClean="0"/>
              <a:t>22</a:t>
            </a:fld>
            <a:endParaRPr lang="nb-NO"/>
          </a:p>
        </p:txBody>
      </p:sp>
    </p:spTree>
    <p:extLst>
      <p:ext uri="{BB962C8B-B14F-4D97-AF65-F5344CB8AC3E}">
        <p14:creationId xmlns:p14="http://schemas.microsoft.com/office/powerpoint/2010/main" val="2098004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DISKUSJON/TO OG</a:t>
            </a:r>
            <a:r>
              <a:rPr lang="nb-NO" baseline="0"/>
              <a:t> TO:</a:t>
            </a:r>
          </a:p>
          <a:p>
            <a:r>
              <a:rPr lang="nb-NO" baseline="0"/>
              <a:t>-Hvor tror dere mor har ringt? (INSTRUKTØR kan her fremheve at det nok er mest sannsynlig med LVS, men at det slett ikke er uvanlig at AMK får henvendelsen.)</a:t>
            </a:r>
          </a:p>
          <a:p>
            <a:r>
              <a:rPr lang="nb-NO" baseline="0"/>
              <a:t>-Skal AMK eller LVS håndtere henvendelsen videre? </a:t>
            </a:r>
            <a:endParaRPr lang="nb-NO"/>
          </a:p>
          <a:p>
            <a:r>
              <a:rPr lang="nb-NO"/>
              <a:t>_______________________________________________________________________________________________________________________</a:t>
            </a:r>
          </a:p>
          <a:p>
            <a:r>
              <a:rPr lang="nb-NO" baseline="0"/>
              <a:t>(INSTRUKTØR: Alltid viktig å spørre seg hvor mye det haster – er det akutt fare for liv/helse? I så fall tenger vi ikke vedtak etter §3-1, fordi vi da har §7 i </a:t>
            </a:r>
            <a:r>
              <a:rPr lang="nb-NO" baseline="0" err="1"/>
              <a:t>hpl</a:t>
            </a:r>
            <a:r>
              <a:rPr lang="nb-NO" baseline="0"/>
              <a:t> og kan sende ressurser til pasienten umiddelbart.)</a:t>
            </a:r>
            <a:endParaRPr lang="nb-NO"/>
          </a:p>
          <a:p>
            <a:r>
              <a:rPr lang="nb-NO" baseline="0"/>
              <a:t>Her er det ikke så akutt, vel, så da er neste spørsmål: </a:t>
            </a:r>
          </a:p>
          <a:p>
            <a:r>
              <a:rPr lang="nb-NO" baseline="0"/>
              <a:t>-Er frivillighet forsøkt? (INSTRUKTØR: eller er det først forsøkt skikkelig etter at lege (helsepersonell) har oppsøkt pasienten og sagt at man gjerne vil ta en prat fordi noen er bekymret?)</a:t>
            </a:r>
          </a:p>
          <a:p>
            <a:r>
              <a:rPr lang="nb-NO" baseline="0"/>
              <a:t>-Hva er riktig tiltak her? (INSTRUKTØR: Kanskje ingen fasit, pga. forskjellig systemer, men en god løsning er vel å sende LV-bil hjem til pas. og banke på og forsøke å få til en prat, frivillig? Da slipper man alt som heter TVUNGEN legeundersøkelse fordi frivillighet er forsøkt, fysisk.)</a:t>
            </a:r>
          </a:p>
          <a:p>
            <a:endParaRPr lang="nb-NO" baseline="0"/>
          </a:p>
          <a:p>
            <a:r>
              <a:rPr lang="nb-NO" baseline="0"/>
              <a:t>Denne casen løste seg med at LV-bilen dro til adressen på bakgrunn av mors første henvendelse. Ved å banke på kjellerdøren (etter å ha vurdert farlighet sammen med mor), fikk legen og spl. komme inn, tok en lang prat og konkluderte med at pas. trenger innleggelse, noe han var enig i, og han ble innlagt etter §2-1 i </a:t>
            </a:r>
            <a:r>
              <a:rPr lang="nb-NO" baseline="0" err="1"/>
              <a:t>phvl</a:t>
            </a:r>
            <a:r>
              <a:rPr lang="nb-NO" baseline="0"/>
              <a:t>, frivillig.</a:t>
            </a:r>
          </a:p>
          <a:p>
            <a:endParaRPr lang="nb-NO" baseline="0"/>
          </a:p>
          <a:p>
            <a:endParaRPr lang="nb-NO"/>
          </a:p>
        </p:txBody>
      </p:sp>
      <p:sp>
        <p:nvSpPr>
          <p:cNvPr id="4" name="Plassholder for lysbildenummer 3"/>
          <p:cNvSpPr>
            <a:spLocks noGrp="1"/>
          </p:cNvSpPr>
          <p:nvPr>
            <p:ph type="sldNum" sz="quarter" idx="10"/>
          </p:nvPr>
        </p:nvSpPr>
        <p:spPr/>
        <p:txBody>
          <a:bodyPr/>
          <a:lstStyle/>
          <a:p>
            <a:fld id="{32967BC4-EBA8-4C97-A39C-C478344FBDD4}" type="slidenum">
              <a:rPr lang="nb-NO" smtClean="0"/>
              <a:t>23</a:t>
            </a:fld>
            <a:endParaRPr lang="nb-NO"/>
          </a:p>
        </p:txBody>
      </p:sp>
    </p:spTree>
    <p:extLst>
      <p:ext uri="{BB962C8B-B14F-4D97-AF65-F5344CB8AC3E}">
        <p14:creationId xmlns:p14="http://schemas.microsoft.com/office/powerpoint/2010/main" val="485141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DISKUSJON/TO OG</a:t>
            </a:r>
            <a:r>
              <a:rPr lang="nb-NO" baseline="0"/>
              <a:t> TO:</a:t>
            </a:r>
          </a:p>
          <a:p>
            <a:r>
              <a:rPr lang="nb-NO" baseline="0"/>
              <a:t>-Hva tenker dere nå?</a:t>
            </a:r>
          </a:p>
          <a:p>
            <a:r>
              <a:rPr lang="nb-NO" baseline="0"/>
              <a:t>-Er det akutt? (INTRUKTØR: hvilken paragraf er aktuell? §7 i hpl, ikke §3-1 i </a:t>
            </a:r>
            <a:r>
              <a:rPr lang="nb-NO" baseline="0" err="1"/>
              <a:t>phvl</a:t>
            </a:r>
            <a:r>
              <a:rPr lang="nb-NO" baseline="0"/>
              <a: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a:t>-Hvilken sentral bør håndtere denne casen?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a:t>-Hvilke ressurser bør frem til adressen? (Politi, LV-lege, ev. ambulanse, i den prioriterte rekkefølgen. Skal jo mest sannsynlig innlegges, og da trengs ambulansen, men ikke før det…)</a:t>
            </a:r>
          </a:p>
          <a:p>
            <a:endParaRPr lang="nb-NO"/>
          </a:p>
        </p:txBody>
      </p:sp>
      <p:sp>
        <p:nvSpPr>
          <p:cNvPr id="4" name="Plassholder for lysbildenummer 3"/>
          <p:cNvSpPr>
            <a:spLocks noGrp="1"/>
          </p:cNvSpPr>
          <p:nvPr>
            <p:ph type="sldNum" sz="quarter" idx="10"/>
          </p:nvPr>
        </p:nvSpPr>
        <p:spPr/>
        <p:txBody>
          <a:bodyPr/>
          <a:lstStyle/>
          <a:p>
            <a:fld id="{32967BC4-EBA8-4C97-A39C-C478344FBDD4}" type="slidenum">
              <a:rPr lang="nb-NO" smtClean="0"/>
              <a:t>24</a:t>
            </a:fld>
            <a:endParaRPr lang="nb-NO"/>
          </a:p>
        </p:txBody>
      </p:sp>
    </p:spTree>
    <p:extLst>
      <p:ext uri="{BB962C8B-B14F-4D97-AF65-F5344CB8AC3E}">
        <p14:creationId xmlns:p14="http://schemas.microsoft.com/office/powerpoint/2010/main" val="1460174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a:t>Her er det forsøkt oppsummert med en litt annen vinkling; altså hva dere skal tenke på når dere får henvendelser, ofte fra pårørende eller kanskje behandler på DPS, om en pasient man tenker må </a:t>
            </a:r>
            <a:r>
              <a:rPr lang="nb-NO" baseline="0" err="1"/>
              <a:t>legevurderes</a:t>
            </a:r>
            <a:r>
              <a:rPr lang="nb-NO" baseline="0"/>
              <a:t>, gjerne for innleggelse.</a:t>
            </a:r>
          </a:p>
          <a:p>
            <a:r>
              <a:rPr lang="nb-NO"/>
              <a:t>_______________________________________________________________________________________________________________________</a:t>
            </a:r>
          </a:p>
          <a:p>
            <a:r>
              <a:rPr lang="nb-NO" baseline="0"/>
              <a:t>-Avklar først om det er akutt fare eller ei, jf. første punkt på lista til høyre her. Sett i så fall i gang tiltak uten videre juridiske vurderinger.</a:t>
            </a:r>
          </a:p>
          <a:p>
            <a:r>
              <a:rPr lang="nb-NO" baseline="0"/>
              <a:t>-Avklar så, etter kartlegging, i hvilken grad du mener frivillighet er forsøkt. (Kanskje er «alt» gjort av behandler på DPS, slik at det bare er å rette henvendelsen til kommunelegen med ønske om vurdering av at det fattes et §3-1-vedtak?  Eller kan det forsøkes noe mer før tvangsvedtak etter §3-1 fattes, slik vi snakket om i casen?)</a:t>
            </a:r>
          </a:p>
          <a:p>
            <a:r>
              <a:rPr lang="nb-NO" baseline="0"/>
              <a:t>-Vurder farlighet og forsøk å kartlegge hva man skal gjøre om man ikke får svar/finner pasienten, dersom dette ikke er helt sikkert (altså være litt i forkant for å planlegge hvor stort apparat som skal ev. igangsettes mtp. dette. Dette er selvsagt legens ansvar, så involver legen tidlig, men siden du snakker med kanskje flere nøkkelpersoner, så er det fint å være med på å planlegge litt.)</a:t>
            </a:r>
          </a:p>
          <a:p>
            <a:endParaRPr lang="nb-NO" baseline="0"/>
          </a:p>
        </p:txBody>
      </p:sp>
      <p:sp>
        <p:nvSpPr>
          <p:cNvPr id="4" name="Plassholder for lysbildenummer 3"/>
          <p:cNvSpPr>
            <a:spLocks noGrp="1"/>
          </p:cNvSpPr>
          <p:nvPr>
            <p:ph type="sldNum" sz="quarter" idx="10"/>
          </p:nvPr>
        </p:nvSpPr>
        <p:spPr/>
        <p:txBody>
          <a:bodyPr/>
          <a:lstStyle/>
          <a:p>
            <a:fld id="{32967BC4-EBA8-4C97-A39C-C478344FBDD4}" type="slidenum">
              <a:rPr lang="nb-NO" smtClean="0"/>
              <a:t>25</a:t>
            </a:fld>
            <a:endParaRPr lang="nb-NO"/>
          </a:p>
        </p:txBody>
      </p:sp>
    </p:spTree>
    <p:extLst>
      <p:ext uri="{BB962C8B-B14F-4D97-AF65-F5344CB8AC3E}">
        <p14:creationId xmlns:p14="http://schemas.microsoft.com/office/powerpoint/2010/main" val="991731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a:p>
          <a:p>
            <a:r>
              <a:rPr lang="nb-NO" baseline="0"/>
              <a:t>Da er vi gjennom alt, og dere er mettet med lover og paragrafer…</a:t>
            </a:r>
          </a:p>
          <a:p>
            <a:endParaRPr lang="nb-NO" baseline="0"/>
          </a:p>
          <a:p>
            <a:r>
              <a:rPr lang="nb-NO" baseline="0"/>
              <a:t>Jeg vil oppfordre dere til å tenke på dette som et grunnlag, og så bruke tid, caser og miljøet på sentralen deres til å diskutere og vurdere, gjerne med litt oppslag i kommentarutgavene til lovene. Da blir dette spennende og gøy, og det er i aller høyeste grad relevant for arbeidet deres</a:t>
            </a:r>
            <a:r>
              <a:rPr lang="nb-NO" baseline="0">
                <a:sym typeface="Wingdings" panose="05000000000000000000" pitchFamily="2" charset="2"/>
              </a:rPr>
              <a:t></a:t>
            </a:r>
            <a:endParaRPr lang="nb-NO" baseline="0"/>
          </a:p>
          <a:p>
            <a:endParaRPr lang="nb-NO" baseline="0"/>
          </a:p>
          <a:p>
            <a:endParaRPr lang="nb-NO" baseline="0"/>
          </a:p>
        </p:txBody>
      </p:sp>
      <p:sp>
        <p:nvSpPr>
          <p:cNvPr id="4" name="Plassholder for lysbildenummer 3"/>
          <p:cNvSpPr>
            <a:spLocks noGrp="1"/>
          </p:cNvSpPr>
          <p:nvPr>
            <p:ph type="sldNum" sz="quarter" idx="10"/>
          </p:nvPr>
        </p:nvSpPr>
        <p:spPr/>
        <p:txBody>
          <a:bodyPr/>
          <a:lstStyle/>
          <a:p>
            <a:fld id="{32967BC4-EBA8-4C97-A39C-C478344FBDD4}" type="slidenum">
              <a:rPr lang="nb-NO" smtClean="0"/>
              <a:t>26</a:t>
            </a:fld>
            <a:endParaRPr lang="nb-NO"/>
          </a:p>
        </p:txBody>
      </p:sp>
    </p:spTree>
    <p:extLst>
      <p:ext uri="{BB962C8B-B14F-4D97-AF65-F5344CB8AC3E}">
        <p14:creationId xmlns:p14="http://schemas.microsoft.com/office/powerpoint/2010/main" val="4179272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a:p>
        </p:txBody>
      </p:sp>
      <p:sp>
        <p:nvSpPr>
          <p:cNvPr id="4" name="Plassholder for lysbildenummer 3"/>
          <p:cNvSpPr>
            <a:spLocks noGrp="1"/>
          </p:cNvSpPr>
          <p:nvPr>
            <p:ph type="sldNum" sz="quarter" idx="10"/>
          </p:nvPr>
        </p:nvSpPr>
        <p:spPr/>
        <p:txBody>
          <a:bodyPr/>
          <a:lstStyle/>
          <a:p>
            <a:fld id="{32967BC4-EBA8-4C97-A39C-C478344FBDD4}" type="slidenum">
              <a:rPr lang="nb-NO" smtClean="0"/>
              <a:t>27</a:t>
            </a:fld>
            <a:endParaRPr lang="nb-NO"/>
          </a:p>
        </p:txBody>
      </p:sp>
    </p:spTree>
    <p:extLst>
      <p:ext uri="{BB962C8B-B14F-4D97-AF65-F5344CB8AC3E}">
        <p14:creationId xmlns:p14="http://schemas.microsoft.com/office/powerpoint/2010/main" val="3307879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nb-NO" sz="1200" b="0" i="0" u="none" strike="noStrike" kern="0" cap="none" spc="0" normalizeH="0" baseline="0" noProof="0">
                <a:ln>
                  <a:noFill/>
                </a:ln>
                <a:solidFill>
                  <a:srgbClr val="000000"/>
                </a:solidFill>
                <a:effectLst/>
                <a:uLnTx/>
                <a:uFillTx/>
                <a:latin typeface="Calibri"/>
                <a:ea typeface="+mn-ea"/>
                <a:cs typeface="Calibri"/>
                <a:sym typeface="Calibri"/>
              </a:rPr>
              <a:t>PP 3.1 MNT og Ak.med kjede</a:t>
            </a:r>
          </a:p>
        </p:txBody>
      </p:sp>
      <p:sp>
        <p:nvSpPr>
          <p:cNvPr id="5" name="Plassholder for lysbildenummer 4"/>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no-NO"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28</a:t>
            </a:fld>
            <a:endParaRPr kumimoji="0" lang="no-NO"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85909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Planen</a:t>
            </a:r>
            <a:r>
              <a:rPr lang="nb-NO" baseline="0"/>
              <a:t> er å først å </a:t>
            </a:r>
            <a:r>
              <a:rPr lang="nb-NO"/>
              <a:t>fullføre noen paragrafer i </a:t>
            </a:r>
            <a:r>
              <a:rPr lang="nb-NO" err="1"/>
              <a:t>helsepersonelloven</a:t>
            </a:r>
            <a:r>
              <a:rPr lang="nb-NO"/>
              <a:t>, før</a:t>
            </a:r>
            <a:r>
              <a:rPr lang="nb-NO" baseline="0"/>
              <a:t> vi går over til myndighetskrav som ikke i så stor grad går direkte på det enkelte personell, men på systemet og tjenestene. Men de er allikevel fine å ha kjennskap til når man skal jobbe i dette systemet. Det kan oppklare noen misforståelser og gjøre arbeidshverdagen enklere og forhåpentligvis føre til riktigere helsehjelp for pasientene.</a:t>
            </a:r>
          </a:p>
          <a:p>
            <a:endParaRPr lang="nb-NO" baseline="0"/>
          </a:p>
          <a:p>
            <a:r>
              <a:rPr lang="nb-NO" baseline="0"/>
              <a:t>Vi prøver å ha noen caser til diskusjon i dag også, men det blir noe mer oppramsing av enkelte av lovene/forskriftene.</a:t>
            </a:r>
          </a:p>
          <a:p>
            <a:endParaRPr lang="nb-NO" baseline="0"/>
          </a:p>
          <a:p>
            <a:r>
              <a:rPr lang="nb-NO" baseline="0"/>
              <a:t>La oss begynne med det som står igjen av </a:t>
            </a:r>
            <a:r>
              <a:rPr lang="nb-NO" baseline="0" err="1"/>
              <a:t>helsepersonelloven</a:t>
            </a:r>
            <a:r>
              <a:rPr lang="nb-NO" baseline="0"/>
              <a:t>.</a:t>
            </a:r>
            <a:endParaRPr lang="nb-NO"/>
          </a:p>
        </p:txBody>
      </p:sp>
      <p:sp>
        <p:nvSpPr>
          <p:cNvPr id="4" name="Plassholder for lysbildenummer 3"/>
          <p:cNvSpPr>
            <a:spLocks noGrp="1"/>
          </p:cNvSpPr>
          <p:nvPr>
            <p:ph type="sldNum" sz="quarter" idx="10"/>
          </p:nvPr>
        </p:nvSpPr>
        <p:spPr/>
        <p:txBody>
          <a:bodyPr/>
          <a:lstStyle/>
          <a:p>
            <a:fld id="{32967BC4-EBA8-4C97-A39C-C478344FBDD4}" type="slidenum">
              <a:rPr lang="nb-NO" smtClean="0"/>
              <a:t>3</a:t>
            </a:fld>
            <a:endParaRPr lang="nb-NO"/>
          </a:p>
        </p:txBody>
      </p:sp>
    </p:spTree>
    <p:extLst>
      <p:ext uri="{BB962C8B-B14F-4D97-AF65-F5344CB8AC3E}">
        <p14:creationId xmlns:p14="http://schemas.microsoft.com/office/powerpoint/2010/main" val="1569606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a:t>Vi skal over til en fin paragraf og begynner med en case. </a:t>
            </a:r>
          </a:p>
          <a:p>
            <a:endParaRPr lang="nb-NO" baseline="0"/>
          </a:p>
          <a:p>
            <a:r>
              <a:rPr lang="nb-NO" baseline="0"/>
              <a:t>Les casen. Diskuter 2-3 sammen i et </a:t>
            </a:r>
            <a:r>
              <a:rPr lang="nb-NO" b="1" u="sng" baseline="0"/>
              <a:t>par</a:t>
            </a:r>
            <a:r>
              <a:rPr lang="nb-NO" baseline="0"/>
              <a:t> minutt</a:t>
            </a:r>
            <a:r>
              <a:rPr lang="nb-NO" b="1" u="sng" baseline="0"/>
              <a:t>er</a:t>
            </a:r>
            <a:r>
              <a:rPr lang="nb-NO" baseline="0"/>
              <a:t>. Hva bør legen svare?</a:t>
            </a:r>
          </a:p>
          <a:p>
            <a:r>
              <a:rPr lang="nb-NO" baseline="0"/>
              <a:t>TRYKK FOR RELEVANT PARAGRAF OG FASIT!</a:t>
            </a:r>
          </a:p>
          <a:p>
            <a:endParaRPr lang="nb-NO"/>
          </a:p>
        </p:txBody>
      </p:sp>
      <p:sp>
        <p:nvSpPr>
          <p:cNvPr id="4" name="Plassholder for lysbildenummer 3"/>
          <p:cNvSpPr>
            <a:spLocks noGrp="1"/>
          </p:cNvSpPr>
          <p:nvPr>
            <p:ph type="sldNum" sz="quarter" idx="10"/>
          </p:nvPr>
        </p:nvSpPr>
        <p:spPr/>
        <p:txBody>
          <a:bodyPr/>
          <a:lstStyle/>
          <a:p>
            <a:fld id="{32967BC4-EBA8-4C97-A39C-C478344FBDD4}" type="slidenum">
              <a:rPr lang="nb-NO" smtClean="0"/>
              <a:t>4</a:t>
            </a:fld>
            <a:endParaRPr lang="nb-NO"/>
          </a:p>
        </p:txBody>
      </p:sp>
    </p:spTree>
    <p:extLst>
      <p:ext uri="{BB962C8B-B14F-4D97-AF65-F5344CB8AC3E}">
        <p14:creationId xmlns:p14="http://schemas.microsoft.com/office/powerpoint/2010/main" val="2141594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§29c</a:t>
            </a:r>
            <a:r>
              <a:rPr lang="nb-NO" baseline="0"/>
              <a:t> betyr at f.eks. en sykepleier som har vært med i behandlingen av en pasient kan ta kontakt med avdelingen som tok i mot pasienten/legen som behandlet pasienten videre etc. og be om å få vite hva diagnosen var.</a:t>
            </a:r>
          </a:p>
          <a:p>
            <a:endParaRPr lang="nb-NO" baseline="0"/>
          </a:p>
          <a:p>
            <a:r>
              <a:rPr lang="nb-NO" baseline="0"/>
              <a:t>Man kan be om informasjonen muntlig .</a:t>
            </a:r>
          </a:p>
          <a:p>
            <a:r>
              <a:rPr lang="nb-NO" baseline="0"/>
              <a:t>Dersom man antar at pasienten ikke vil samtykke, må pasienten spørres.</a:t>
            </a:r>
          </a:p>
          <a:p>
            <a:r>
              <a:rPr lang="nb-NO" baseline="0"/>
              <a:t>Den som utleverer må journalføre hvem som spør, at det er hjemlet i §29c og hva som utleveres.</a:t>
            </a:r>
          </a:p>
          <a:p>
            <a:endParaRPr lang="nb-NO" baseline="0"/>
          </a:p>
          <a:p>
            <a:r>
              <a:rPr lang="nb-NO" baseline="0"/>
              <a:t>I praksis er dette ofte vanskelig for når man spør de som har overtatt pasienten, f.eks. koordinator i et akuttmottak etter en innleggelse med ambulanse eller fra LV, er svaret at informasjonen er taushetsbelagt og ikke kan gis ut. Dette er altså feil, jf. §29c, men mange er ikke kjent med paragrafen.</a:t>
            </a:r>
          </a:p>
          <a:p>
            <a:r>
              <a:rPr lang="nb-NO" baseline="0"/>
              <a:t>Står det i loven at det skal journalføres, som nevnt, og da egentlig være et system for dette, som gjør det litt vanskelig å få utnyttet paragrafen i det praktiske. Men om dere tar med dere dette hjem og får satt det i system, er det gode muligheter for læring i interessante caser. </a:t>
            </a:r>
          </a:p>
          <a:p>
            <a:endParaRPr lang="nb-NO"/>
          </a:p>
        </p:txBody>
      </p:sp>
      <p:sp>
        <p:nvSpPr>
          <p:cNvPr id="4" name="Plassholder for lysbildenummer 3"/>
          <p:cNvSpPr>
            <a:spLocks noGrp="1"/>
          </p:cNvSpPr>
          <p:nvPr>
            <p:ph type="sldNum" sz="quarter" idx="10"/>
          </p:nvPr>
        </p:nvSpPr>
        <p:spPr/>
        <p:txBody>
          <a:bodyPr/>
          <a:lstStyle/>
          <a:p>
            <a:fld id="{32967BC4-EBA8-4C97-A39C-C478344FBDD4}" type="slidenum">
              <a:rPr lang="nb-NO" smtClean="0"/>
              <a:t>5</a:t>
            </a:fld>
            <a:endParaRPr lang="nb-NO"/>
          </a:p>
        </p:txBody>
      </p:sp>
    </p:spTree>
    <p:extLst>
      <p:ext uri="{BB962C8B-B14F-4D97-AF65-F5344CB8AC3E}">
        <p14:creationId xmlns:p14="http://schemas.microsoft.com/office/powerpoint/2010/main" val="2012160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 fleste kjenner til denne. Vær obs,</a:t>
            </a:r>
            <a:r>
              <a:rPr lang="nb-NO" baseline="0"/>
              <a:t> også i medisinsk nødmeldetjeneste, på at det er lett å tenke at «neste ledd» tar seg av meldingen. Meldeplikten gjelder alle som har kunnskap om forholdene. </a:t>
            </a:r>
          </a:p>
          <a:p>
            <a:r>
              <a:rPr lang="nb-NO"/>
              <a:t>_______________________________________________________________________________________________________________________</a:t>
            </a:r>
          </a:p>
          <a:p>
            <a:r>
              <a:rPr lang="nb-NO" baseline="0"/>
              <a:t>«Grunn til å tro» krever ikke sikkerhet, men noe mer enn en vag mistanke om meldepliktige forhold. </a:t>
            </a:r>
          </a:p>
          <a:p>
            <a:endParaRPr lang="nb-NO" baseline="0"/>
          </a:p>
          <a:p>
            <a:r>
              <a:rPr lang="nb-NO" baseline="0"/>
              <a:t>TIPS: Ring ev. barnevernet for å få råd uten å nevne barnets personalia. </a:t>
            </a:r>
          </a:p>
          <a:p>
            <a:r>
              <a:rPr lang="nb-NO" baseline="0"/>
              <a:t>Helsepersonell skal melde med eget navn og nummer, samt informere om at man melder. Igjen; søk råd fra barnevernet, hvis vanskelig.</a:t>
            </a:r>
          </a:p>
          <a:p>
            <a:endParaRPr lang="nb-NO" baseline="0"/>
          </a:p>
          <a:p>
            <a:r>
              <a:rPr lang="nb-NO" baseline="0"/>
              <a:t>I kommentarutgaven til hpl står det noen føringer:</a:t>
            </a:r>
          </a:p>
          <a:p>
            <a:r>
              <a:rPr lang="nb-NO" baseline="0"/>
              <a:t>-</a:t>
            </a:r>
            <a:r>
              <a:rPr lang="nb-NO" sz="1200" b="0" i="0" kern="1200">
                <a:solidFill>
                  <a:schemeClr val="tx1"/>
                </a:solidFill>
                <a:effectLst/>
                <a:latin typeface="+mn-lt"/>
                <a:ea typeface="+mn-ea"/>
                <a:cs typeface="+mn-cs"/>
              </a:rPr>
              <a:t>Helsepersonell</a:t>
            </a:r>
            <a:r>
              <a:rPr lang="nb-NO" sz="1200" b="0" i="0" kern="1200" baseline="0">
                <a:solidFill>
                  <a:schemeClr val="tx1"/>
                </a:solidFill>
                <a:effectLst/>
                <a:latin typeface="+mn-lt"/>
                <a:ea typeface="+mn-ea"/>
                <a:cs typeface="+mn-cs"/>
              </a:rPr>
              <a:t> skal melde til barnevernet </a:t>
            </a:r>
            <a:r>
              <a:rPr lang="nb-NO" sz="1200" b="0" i="0" kern="1200">
                <a:solidFill>
                  <a:schemeClr val="tx1"/>
                </a:solidFill>
                <a:effectLst/>
                <a:latin typeface="+mn-lt"/>
                <a:ea typeface="+mn-ea"/>
                <a:cs typeface="+mn-cs"/>
              </a:rPr>
              <a:t>når det er grunn til å tro at det foreligger alvorlig omsorgssvikt eller når et barn har vist alvorlige atferdsvansker. </a:t>
            </a:r>
          </a:p>
          <a:p>
            <a:r>
              <a:rPr lang="nb-NO" sz="1200" b="0" i="0" kern="1200">
                <a:solidFill>
                  <a:schemeClr val="tx1"/>
                </a:solidFill>
                <a:effectLst/>
                <a:latin typeface="+mn-lt"/>
                <a:ea typeface="+mn-ea"/>
                <a:cs typeface="+mn-cs"/>
              </a:rPr>
              <a:t>-Det er tydeliggjort at meldeplikten er et selvstendig og personlig ansvar for helsepersonell.</a:t>
            </a:r>
          </a:p>
          <a:p>
            <a:r>
              <a:rPr lang="nb-NO" sz="1200" b="0" i="0" kern="1200" baseline="0">
                <a:solidFill>
                  <a:schemeClr val="tx1"/>
                </a:solidFill>
                <a:effectLst/>
                <a:latin typeface="+mn-lt"/>
                <a:ea typeface="+mn-ea"/>
                <a:cs typeface="+mn-cs"/>
              </a:rPr>
              <a:t>-Helsepersonell skal ikke undersøke saken videre selv -  det er barnevernets jobb.</a:t>
            </a:r>
          </a:p>
          <a:p>
            <a:r>
              <a:rPr lang="nb-NO" sz="1200" b="0" i="0" kern="1200" baseline="0">
                <a:solidFill>
                  <a:schemeClr val="tx1"/>
                </a:solidFill>
                <a:effectLst/>
                <a:latin typeface="+mn-lt"/>
                <a:ea typeface="+mn-ea"/>
                <a:cs typeface="+mn-cs"/>
              </a:rPr>
              <a:t>-Meldeplikten gjelder selv om man forsøker å avhjelpe situasjonen selv/på annen måte.</a:t>
            </a:r>
          </a:p>
          <a:p>
            <a:endParaRPr lang="nb-NO" sz="1200" b="0" i="0" kern="1200" baseline="0">
              <a:solidFill>
                <a:schemeClr val="tx1"/>
              </a:solidFill>
              <a:effectLst/>
              <a:latin typeface="+mn-lt"/>
              <a:ea typeface="+mn-ea"/>
              <a:cs typeface="+mn-cs"/>
            </a:endParaRPr>
          </a:p>
          <a:p>
            <a:r>
              <a:rPr lang="nb-NO" sz="1200" b="0" i="0" kern="1200" baseline="0">
                <a:solidFill>
                  <a:schemeClr val="tx1"/>
                </a:solidFill>
                <a:effectLst/>
                <a:latin typeface="+mn-lt"/>
                <a:ea typeface="+mn-ea"/>
                <a:cs typeface="+mn-cs"/>
              </a:rPr>
              <a:t>Akutte meldinger går via telefon – gjør dere kjent med lokale rutiner. Noen steder er politiet barnevernsvakt på natten (EV. DISKUSJON: Er dette OK mtp. taushetsplikten?)</a:t>
            </a:r>
            <a:endParaRPr lang="nb-NO" baseline="0"/>
          </a:p>
          <a:p>
            <a:endParaRPr lang="nb-NO" baseline="0"/>
          </a:p>
          <a:p>
            <a:endParaRPr lang="nb-NO" baseline="0"/>
          </a:p>
          <a:p>
            <a:endParaRPr lang="nb-NO" baseline="0"/>
          </a:p>
          <a:p>
            <a:endParaRPr lang="nb-NO"/>
          </a:p>
        </p:txBody>
      </p:sp>
      <p:sp>
        <p:nvSpPr>
          <p:cNvPr id="4" name="Plassholder for lysbildenummer 3"/>
          <p:cNvSpPr>
            <a:spLocks noGrp="1"/>
          </p:cNvSpPr>
          <p:nvPr>
            <p:ph type="sldNum" sz="quarter" idx="10"/>
          </p:nvPr>
        </p:nvSpPr>
        <p:spPr/>
        <p:txBody>
          <a:bodyPr/>
          <a:lstStyle/>
          <a:p>
            <a:fld id="{32967BC4-EBA8-4C97-A39C-C478344FBDD4}" type="slidenum">
              <a:rPr lang="nb-NO" smtClean="0"/>
              <a:t>6</a:t>
            </a:fld>
            <a:endParaRPr lang="nb-NO"/>
          </a:p>
        </p:txBody>
      </p:sp>
    </p:spTree>
    <p:extLst>
      <p:ext uri="{BB962C8B-B14F-4D97-AF65-F5344CB8AC3E}">
        <p14:creationId xmlns:p14="http://schemas.microsoft.com/office/powerpoint/2010/main" val="1425611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DISKUSJON: 2-3 sammen og diskuter i 2 min. </a:t>
            </a:r>
          </a:p>
          <a:p>
            <a:r>
              <a:rPr lang="nb-NO"/>
              <a:t>TRYKK FOR NESTE BILDE FOR PARAGRAF OG FASIT.</a:t>
            </a:r>
          </a:p>
        </p:txBody>
      </p:sp>
      <p:sp>
        <p:nvSpPr>
          <p:cNvPr id="4" name="Plassholder for lysbildenummer 3"/>
          <p:cNvSpPr>
            <a:spLocks noGrp="1"/>
          </p:cNvSpPr>
          <p:nvPr>
            <p:ph type="sldNum" sz="quarter" idx="10"/>
          </p:nvPr>
        </p:nvSpPr>
        <p:spPr/>
        <p:txBody>
          <a:bodyPr/>
          <a:lstStyle/>
          <a:p>
            <a:fld id="{32967BC4-EBA8-4C97-A39C-C478344FBDD4}" type="slidenum">
              <a:rPr lang="nb-NO" smtClean="0"/>
              <a:t>7</a:t>
            </a:fld>
            <a:endParaRPr lang="nb-NO"/>
          </a:p>
        </p:txBody>
      </p:sp>
    </p:spTree>
    <p:extLst>
      <p:ext uri="{BB962C8B-B14F-4D97-AF65-F5344CB8AC3E}">
        <p14:creationId xmlns:p14="http://schemas.microsoft.com/office/powerpoint/2010/main" val="3472844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Her nevnes</a:t>
            </a:r>
            <a:r>
              <a:rPr lang="nb-NO" baseline="0"/>
              <a:t> dokumentasjonsplikten, slik den står i §39 og 40.</a:t>
            </a:r>
          </a:p>
          <a:p>
            <a:r>
              <a:rPr lang="nb-NO"/>
              <a:t>_______________________________________________________________________________________________________________________</a:t>
            </a:r>
          </a:p>
          <a:p>
            <a:r>
              <a:rPr lang="nb-NO" baseline="0"/>
              <a:t>Litt mer detaljer om dette får dere i </a:t>
            </a:r>
            <a:r>
              <a:rPr lang="nb-NO"/>
              <a:t>leksjonene</a:t>
            </a:r>
            <a:r>
              <a:rPr lang="nb-NO" baseline="0"/>
              <a:t> om beslutningsstøtte</a:t>
            </a:r>
            <a:r>
              <a:rPr lang="nb-NO"/>
              <a:t> og samhandling</a:t>
            </a:r>
            <a:r>
              <a:rPr lang="nb-NO" baseline="0"/>
              <a:t>, men merk punktene til høyre. </a:t>
            </a:r>
            <a:endParaRPr lang="nb-NO" baseline="0">
              <a:ea typeface="Calibri"/>
              <a:cs typeface="Calibri"/>
            </a:endParaRPr>
          </a:p>
          <a:p>
            <a:endParaRPr lang="nb-NO" baseline="0"/>
          </a:p>
          <a:p>
            <a:r>
              <a:rPr lang="nb-NO" baseline="0"/>
              <a:t>INSTRUKTØR: Nevne at man bør journalføre eventuelle juridiske vurderinger, jf. alt vi har snakket om i leksjonen «Myndighetskrav 1». </a:t>
            </a:r>
            <a:endParaRPr lang="nb-NO"/>
          </a:p>
        </p:txBody>
      </p:sp>
      <p:sp>
        <p:nvSpPr>
          <p:cNvPr id="4" name="Plassholder for lysbildenummer 3"/>
          <p:cNvSpPr>
            <a:spLocks noGrp="1"/>
          </p:cNvSpPr>
          <p:nvPr>
            <p:ph type="sldNum" sz="quarter" idx="10"/>
          </p:nvPr>
        </p:nvSpPr>
        <p:spPr/>
        <p:txBody>
          <a:bodyPr/>
          <a:lstStyle/>
          <a:p>
            <a:fld id="{32967BC4-EBA8-4C97-A39C-C478344FBDD4}" type="slidenum">
              <a:rPr lang="nb-NO" smtClean="0"/>
              <a:t>8</a:t>
            </a:fld>
            <a:endParaRPr lang="nb-NO"/>
          </a:p>
        </p:txBody>
      </p:sp>
    </p:spTree>
    <p:extLst>
      <p:ext uri="{BB962C8B-B14F-4D97-AF65-F5344CB8AC3E}">
        <p14:creationId xmlns:p14="http://schemas.microsoft.com/office/powerpoint/2010/main" val="4135421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Med forelesningen «Myndighetskrav 1» og de paragrafene vi har sett</a:t>
            </a:r>
            <a:r>
              <a:rPr lang="nb-NO" baseline="0"/>
              <a:t> på fra Helsepersonelloven nå, er vi gjennom hele Helsepersonelloven</a:t>
            </a:r>
            <a:r>
              <a:rPr lang="nb-NO" baseline="0">
                <a:sym typeface="Wingdings" panose="05000000000000000000" pitchFamily="2" charset="2"/>
              </a:rPr>
              <a:t></a:t>
            </a:r>
          </a:p>
          <a:p>
            <a:endParaRPr lang="nb-NO"/>
          </a:p>
          <a:p>
            <a:r>
              <a:rPr lang="nb-NO"/>
              <a:t>Da</a:t>
            </a:r>
            <a:r>
              <a:rPr lang="nb-NO" baseline="0"/>
              <a:t> skal vi gå over til å snakke om pasient- og brukerrettighetsloven og de tre mest relevante kapitlene der for nødmeldetjenesten.</a:t>
            </a:r>
          </a:p>
          <a:p>
            <a:pPr marL="2171700" lvl="4" indent="-342900">
              <a:buFont typeface="Arial" panose="020B0604020202020204" pitchFamily="34" charset="0"/>
              <a:buChar char="•"/>
            </a:pPr>
            <a:r>
              <a:rPr lang="nb-NO" sz="1600" b="1">
                <a:solidFill>
                  <a:srgbClr val="FF0000"/>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Rett til helse- og omsorgstjenester</a:t>
            </a:r>
          </a:p>
          <a:p>
            <a:pPr marL="2171700" lvl="4" indent="-342900">
              <a:buFont typeface="Arial" panose="020B0604020202020204" pitchFamily="34" charset="0"/>
              <a:buChar char="•"/>
            </a:pPr>
            <a:r>
              <a:rPr lang="nb-NO" sz="1600" b="1">
                <a:solidFill>
                  <a:srgbClr val="FF0000"/>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Medvirkning og informasjon</a:t>
            </a:r>
          </a:p>
          <a:p>
            <a:pPr marL="2171700" lvl="4" indent="-342900">
              <a:buFont typeface="Arial" panose="020B0604020202020204" pitchFamily="34" charset="0"/>
              <a:buChar char="•"/>
            </a:pPr>
            <a:r>
              <a:rPr lang="nb-NO" sz="1600" b="1">
                <a:solidFill>
                  <a:srgbClr val="FF0000"/>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Samtykke til helsehjelp /samtykkekompetanse</a:t>
            </a:r>
          </a:p>
          <a:p>
            <a:endParaRPr lang="nb-NO" baseline="0"/>
          </a:p>
          <a:p>
            <a:r>
              <a:rPr lang="nb-NO" baseline="0"/>
              <a:t>La oss begynne med kort å nevne retten til helse- og omsorgstjenester.</a:t>
            </a:r>
          </a:p>
          <a:p>
            <a:endParaRPr lang="nb-NO"/>
          </a:p>
        </p:txBody>
      </p:sp>
      <p:sp>
        <p:nvSpPr>
          <p:cNvPr id="4" name="Plassholder for lysbildenummer 3"/>
          <p:cNvSpPr>
            <a:spLocks noGrp="1"/>
          </p:cNvSpPr>
          <p:nvPr>
            <p:ph type="sldNum" sz="quarter" idx="10"/>
          </p:nvPr>
        </p:nvSpPr>
        <p:spPr/>
        <p:txBody>
          <a:bodyPr/>
          <a:lstStyle/>
          <a:p>
            <a:fld id="{32967BC4-EBA8-4C97-A39C-C478344FBDD4}" type="slidenum">
              <a:rPr lang="nb-NO" smtClean="0"/>
              <a:t>9</a:t>
            </a:fld>
            <a:endParaRPr lang="nb-NO"/>
          </a:p>
        </p:txBody>
      </p:sp>
    </p:spTree>
    <p:extLst>
      <p:ext uri="{BB962C8B-B14F-4D97-AF65-F5344CB8AC3E}">
        <p14:creationId xmlns:p14="http://schemas.microsoft.com/office/powerpoint/2010/main" val="3840590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A71164E5-006A-4113-89CE-64C57AA29637}" type="datetime1">
              <a:rPr lang="nb-NO" smtClean="0"/>
              <a:t>25.03.2025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769552792"/>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A166F4AC-A676-431A-8F88-969DD9C746C4}" type="datetime1">
              <a:rPr lang="nb-NO" smtClean="0"/>
              <a:t>25.03.2025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4028902300"/>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39BACC5-8D0B-4E57-BE38-DD2D21DCDEA9}" type="datetime1">
              <a:rPr lang="nb-NO" smtClean="0"/>
              <a:t>25.03.2025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266306483"/>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3/25/2025</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610547308"/>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3/25/2025</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646793299"/>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28543BDC-0553-40FA-A4DB-EDAAA606CFF6}" type="datetimeFigureOut">
              <a:rPr lang="en-US" smtClean="0"/>
              <a:t>3/25/2025</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338469195"/>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dato 4"/>
          <p:cNvSpPr>
            <a:spLocks noGrp="1"/>
          </p:cNvSpPr>
          <p:nvPr>
            <p:ph type="dt" sz="half" idx="10"/>
          </p:nvPr>
        </p:nvSpPr>
        <p:spPr/>
        <p:txBody>
          <a:bodyPr/>
          <a:lstStyle/>
          <a:p>
            <a:fld id="{28543BDC-0553-40FA-A4DB-EDAAA606CFF6}" type="datetimeFigureOut">
              <a:rPr lang="en-US" smtClean="0"/>
              <a:t>3/25/2025</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833618434"/>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endParaRPr lang="en-US"/>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Plassholder for dato 6"/>
          <p:cNvSpPr>
            <a:spLocks noGrp="1"/>
          </p:cNvSpPr>
          <p:nvPr>
            <p:ph type="dt" sz="half" idx="10"/>
          </p:nvPr>
        </p:nvSpPr>
        <p:spPr/>
        <p:txBody>
          <a:bodyPr/>
          <a:lstStyle/>
          <a:p>
            <a:fld id="{28543BDC-0553-40FA-A4DB-EDAAA606CFF6}" type="datetimeFigureOut">
              <a:rPr lang="en-US" smtClean="0"/>
              <a:t>3/25/2025</a:t>
            </a:fld>
            <a:endParaRPr lang="en-US"/>
          </a:p>
        </p:txBody>
      </p:sp>
      <p:sp>
        <p:nvSpPr>
          <p:cNvPr id="8" name="Plassholder for bunntekst 7"/>
          <p:cNvSpPr>
            <a:spLocks noGrp="1"/>
          </p:cNvSpPr>
          <p:nvPr>
            <p:ph type="ftr" sz="quarter" idx="11"/>
          </p:nvPr>
        </p:nvSpPr>
        <p:spPr/>
        <p:txBody>
          <a:bodyPr/>
          <a:lstStyle/>
          <a:p>
            <a:endParaRPr lang="en-US"/>
          </a:p>
        </p:txBody>
      </p:sp>
      <p:sp>
        <p:nvSpPr>
          <p:cNvPr id="9" name="Plassholder for lysbildenummer 8"/>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77932554"/>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dato 2"/>
          <p:cNvSpPr>
            <a:spLocks noGrp="1"/>
          </p:cNvSpPr>
          <p:nvPr>
            <p:ph type="dt" sz="half" idx="10"/>
          </p:nvPr>
        </p:nvSpPr>
        <p:spPr/>
        <p:txBody>
          <a:bodyPr/>
          <a:lstStyle/>
          <a:p>
            <a:fld id="{28543BDC-0553-40FA-A4DB-EDAAA606CFF6}" type="datetimeFigureOut">
              <a:rPr lang="en-US" smtClean="0"/>
              <a:t>3/25/2025</a:t>
            </a:fld>
            <a:endParaRPr lang="en-US"/>
          </a:p>
        </p:txBody>
      </p:sp>
      <p:sp>
        <p:nvSpPr>
          <p:cNvPr id="4" name="Plassholder for bunntekst 3"/>
          <p:cNvSpPr>
            <a:spLocks noGrp="1"/>
          </p:cNvSpPr>
          <p:nvPr>
            <p:ph type="ftr" sz="quarter" idx="11"/>
          </p:nvPr>
        </p:nvSpPr>
        <p:spPr/>
        <p:txBody>
          <a:bodyPr/>
          <a:lstStyle/>
          <a:p>
            <a:endParaRPr lang="en-US"/>
          </a:p>
        </p:txBody>
      </p:sp>
      <p:sp>
        <p:nvSpPr>
          <p:cNvPr id="5" name="Plassholder for lysbildenummer 4"/>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745304656"/>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8543BDC-0553-40FA-A4DB-EDAAA606CFF6}" type="datetimeFigureOut">
              <a:rPr lang="en-US" smtClean="0"/>
              <a:t>3/25/2025</a:t>
            </a:fld>
            <a:endParaRPr lang="en-US"/>
          </a:p>
        </p:txBody>
      </p:sp>
      <p:sp>
        <p:nvSpPr>
          <p:cNvPr id="3" name="Plassholder for bunntekst 2"/>
          <p:cNvSpPr>
            <a:spLocks noGrp="1"/>
          </p:cNvSpPr>
          <p:nvPr>
            <p:ph type="ftr" sz="quarter" idx="11"/>
          </p:nvPr>
        </p:nvSpPr>
        <p:spPr/>
        <p:txBody>
          <a:bodyPr/>
          <a:lstStyle/>
          <a:p>
            <a:endParaRPr lang="en-US"/>
          </a:p>
        </p:txBody>
      </p:sp>
      <p:sp>
        <p:nvSpPr>
          <p:cNvPr id="4" name="Plassholder for lysbildenummer 3"/>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916543434"/>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8543BDC-0553-40FA-A4DB-EDAAA606CFF6}" type="datetimeFigureOut">
              <a:rPr lang="en-US" smtClean="0"/>
              <a:t>3/25/2025</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704193358"/>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06808D8-2D71-4FB0-9EBD-9B0F02FF5A4F}" type="datetime1">
              <a:rPr lang="nb-NO" smtClean="0"/>
              <a:t>25.03.2025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2727909732"/>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8543BDC-0553-40FA-A4DB-EDAAA606CFF6}" type="datetimeFigureOut">
              <a:rPr lang="en-US" smtClean="0"/>
              <a:t>3/25/2025</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29492590"/>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3/25/2025</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160314244"/>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endParaRPr lang="en-US"/>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3/25/2025</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651931311"/>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A7E639BC-DFED-4F4A-8D67-95CEBF21D990}" type="datetime1">
              <a:rPr lang="nb-NO" smtClean="0"/>
              <a:t>25.03.2025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845783004"/>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3E1657A2-9F84-473B-97DB-C77D9ECD9269}" type="datetime1">
              <a:rPr lang="nb-NO" smtClean="0"/>
              <a:t>25.03.2025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1889493166"/>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9833BFF5-03BD-4AAB-B9F8-445E84B0F0CB}" type="datetime1">
              <a:rPr lang="nb-NO" smtClean="0"/>
              <a:t>25.03.2025</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1899972834"/>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D76CD00C-DD66-4288-AA03-4B1C5EEE7E4C}" type="datetime1">
              <a:rPr lang="nb-NO" smtClean="0"/>
              <a:t>25.03.2025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727650070"/>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10940BA0-EEF8-4F77-8BB5-FEDDEB3620B9}" type="datetime1">
              <a:rPr lang="nb-NO" smtClean="0"/>
              <a:t>25.03.2025</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128728186"/>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3F3FF336-513F-497F-9AD0-104CE025E79D}" type="datetime1">
              <a:rPr lang="nb-NO" smtClean="0"/>
              <a:t>25.03.2025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743429186"/>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FC517A32-3267-437D-B0EF-D83A856B0478}" type="datetime1">
              <a:rPr lang="nb-NO" smtClean="0"/>
              <a:t>25.03.2025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476733470"/>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FC238D-1DF6-4D95-B8EA-9DC4ADA2DCA0}" type="datetime1">
              <a:rPr lang="nb-NO" smtClean="0"/>
              <a:t>25.03.2025</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5A98-9554-44C9-BA58-B78A95C72FFC}" type="slidenum">
              <a:rPr lang="nb-NO" smtClean="0"/>
              <a:t>‹#›</a:t>
            </a:fld>
            <a:endParaRPr lang="nb-NO"/>
          </a:p>
        </p:txBody>
      </p:sp>
      <p:sp>
        <p:nvSpPr>
          <p:cNvPr id="7" name="MSIPCMContentMarking" descr="{&quot;HashCode&quot;:610110512,&quot;Placement&quot;:&quot;Footer&quot;,&quot;Top&quot;:519.343,&quot;Left&quot;:0.0,&quot;SlideWidth&quot;:960,&quot;SlideHeight&quot;:540}">
            <a:extLst>
              <a:ext uri="{FF2B5EF4-FFF2-40B4-BE49-F238E27FC236}">
                <a16:creationId xmlns:a16="http://schemas.microsoft.com/office/drawing/2014/main" id="{3FCC0630-2FDF-BCFF-588B-71B116B89AEE}"/>
              </a:ext>
            </a:extLst>
          </p:cNvPr>
          <p:cNvSpPr txBox="1"/>
          <p:nvPr userDrawn="1"/>
        </p:nvSpPr>
        <p:spPr>
          <a:xfrm>
            <a:off x="0" y="6595656"/>
            <a:ext cx="1446127" cy="262344"/>
          </a:xfrm>
          <a:prstGeom prst="rect">
            <a:avLst/>
          </a:prstGeom>
          <a:noFill/>
        </p:spPr>
        <p:txBody>
          <a:bodyPr vert="horz" wrap="square" lIns="0" tIns="0" rIns="0" bIns="0" rtlCol="0" anchor="ctr" anchorCtr="1">
            <a:spAutoFit/>
          </a:bodyPr>
          <a:lstStyle/>
          <a:p>
            <a:pPr algn="l">
              <a:spcBef>
                <a:spcPts val="0"/>
              </a:spcBef>
              <a:spcAft>
                <a:spcPts val="0"/>
              </a:spcAft>
            </a:pPr>
            <a:r>
              <a:rPr lang="nb-NO" sz="1000">
                <a:solidFill>
                  <a:srgbClr val="000000"/>
                </a:solidFill>
                <a:latin typeface="Calibri" panose="020F0502020204030204" pitchFamily="34" charset="0"/>
              </a:rPr>
              <a:t>Følsomhet Intern (gul)</a:t>
            </a:r>
          </a:p>
        </p:txBody>
      </p:sp>
    </p:spTree>
    <p:extLst>
      <p:ext uri="{BB962C8B-B14F-4D97-AF65-F5344CB8AC3E}">
        <p14:creationId xmlns:p14="http://schemas.microsoft.com/office/powerpoint/2010/main" val="2432489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543BDC-0553-40FA-A4DB-EDAAA606CFF6}" type="datetimeFigureOut">
              <a:rPr lang="en-US" smtClean="0"/>
              <a:t>3/25/2025</a:t>
            </a:fld>
            <a:endParaRPr lang="en-US"/>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9AD569-83DD-4E5B-AF97-63825DE45633}" type="slidenum">
              <a:rPr lang="en-US" smtClean="0"/>
              <a:t>‹#›</a:t>
            </a:fld>
            <a:endParaRPr lang="en-US"/>
          </a:p>
        </p:txBody>
      </p:sp>
    </p:spTree>
    <p:extLst>
      <p:ext uri="{BB962C8B-B14F-4D97-AF65-F5344CB8AC3E}">
        <p14:creationId xmlns:p14="http://schemas.microsoft.com/office/powerpoint/2010/main" val="1211049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microsoft.com/office/2007/relationships/hdphoto" Target="../media/hdphoto8.wdp"/><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microsoft.com/office/2007/relationships/hdphoto" Target="../media/hdphoto9.wdp"/></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microsoft.com/office/2007/relationships/hdphoto" Target="../media/hdphoto9.wdp"/></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9.wdp"/></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microsoft.com/office/2007/relationships/hdphoto" Target="../media/hdphoto9.wdp"/><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microsoft.com/office/2007/relationships/hdphoto" Target="../media/hdphoto9.wdp"/><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hyperlink" Target="mailto:post@kokom.no"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hyperlink" Target="http://kokom.no/" TargetMode="External"/><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p:cNvSpPr>
            <a:spLocks noGrp="1"/>
          </p:cNvSpPr>
          <p:nvPr>
            <p:ph type="sldNum" sz="quarter" idx="12"/>
          </p:nvPr>
        </p:nvSpPr>
        <p:spPr/>
        <p:txBody>
          <a:bodyPr/>
          <a:lstStyle/>
          <a:p>
            <a:fld id="{BBB55A98-9554-44C9-BA58-B78A95C72FFC}" type="slidenum">
              <a:rPr lang="nb-NO" smtClean="0"/>
              <a:t>1</a:t>
            </a:fld>
            <a:endParaRPr lang="nb-NO"/>
          </a:p>
        </p:txBody>
      </p:sp>
      <p:sp>
        <p:nvSpPr>
          <p:cNvPr id="2" name="Undertittel 2">
            <a:extLst>
              <a:ext uri="{FF2B5EF4-FFF2-40B4-BE49-F238E27FC236}">
                <a16:creationId xmlns:a16="http://schemas.microsoft.com/office/drawing/2014/main" id="{5CAFB677-601F-1967-E9DB-AB4F3E41F107}"/>
              </a:ext>
            </a:extLst>
          </p:cNvPr>
          <p:cNvSpPr txBox="1">
            <a:spLocks/>
          </p:cNvSpPr>
          <p:nvPr/>
        </p:nvSpPr>
        <p:spPr bwMode="auto">
          <a:xfrm>
            <a:off x="1163454" y="1164431"/>
            <a:ext cx="8525253" cy="391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ltLang="nb-NO" b="1">
                <a:solidFill>
                  <a:srgbClr val="0070C0"/>
                </a:solidFill>
                <a:latin typeface="Verdana" panose="020B0604030504040204" pitchFamily="34" charset="0"/>
                <a:ea typeface="Verdana" panose="020B0604030504040204" pitchFamily="34" charset="0"/>
              </a:rPr>
              <a:t>Tips til instruktør før start:</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nb-NO" altLang="nb-NO" b="1">
              <a:solidFill>
                <a:srgbClr val="0070C0"/>
              </a:solidFill>
              <a:latin typeface="Verdana" panose="020B0604030504040204" pitchFamily="34" charset="0"/>
              <a:ea typeface="Verdana" panose="020B0604030504040204" pitchFamily="34" charset="0"/>
            </a:endParaRPr>
          </a:p>
          <a:p>
            <a:pPr marL="285750" indent="-285750">
              <a:defRPr/>
            </a:pPr>
            <a:r>
              <a:rPr kumimoji="0" lang="nb-NO" altLang="nb-NO" sz="1600" i="0" u="none" strike="noStrike" kern="1200" cap="none" spc="0" normalizeH="0" baseline="0" noProof="0">
                <a:ln>
                  <a:noFill/>
                </a:ln>
                <a:solidFill>
                  <a:srgbClr val="0070C0"/>
                </a:solidFill>
                <a:effectLst/>
                <a:uLnTx/>
                <a:uFillTx/>
                <a:latin typeface="Verdana" panose="020B0604030504040204" pitchFamily="34" charset="0"/>
                <a:ea typeface="Verdana" panose="020B0604030504040204" pitchFamily="34" charset="0"/>
                <a:cs typeface="+mn-cs"/>
              </a:rPr>
              <a:t>Set</a:t>
            </a:r>
            <a:r>
              <a:rPr lang="nb-NO" altLang="nb-NO" sz="1600">
                <a:solidFill>
                  <a:srgbClr val="0070C0"/>
                </a:solidFill>
                <a:latin typeface="Verdana" panose="020B0604030504040204" pitchFamily="34" charset="0"/>
                <a:ea typeface="Verdana" panose="020B0604030504040204" pitchFamily="34" charset="0"/>
              </a:rPr>
              <a:t>t av </a:t>
            </a:r>
            <a:r>
              <a:rPr lang="nb-NO" altLang="nb-NO" sz="1600" b="1" u="sng">
                <a:solidFill>
                  <a:srgbClr val="0070C0"/>
                </a:solidFill>
                <a:latin typeface="Verdana" panose="020B0604030504040204" pitchFamily="34" charset="0"/>
                <a:ea typeface="Verdana" panose="020B0604030504040204" pitchFamily="34" charset="0"/>
              </a:rPr>
              <a:t>2</a:t>
            </a:r>
            <a:r>
              <a:rPr lang="nb-NO" altLang="nb-NO" sz="1600">
                <a:solidFill>
                  <a:srgbClr val="0070C0"/>
                </a:solidFill>
                <a:latin typeface="Verdana" panose="020B0604030504040204" pitchFamily="34" charset="0"/>
                <a:ea typeface="Verdana" panose="020B0604030504040204" pitchFamily="34" charset="0"/>
              </a:rPr>
              <a:t> minutt</a:t>
            </a:r>
            <a:r>
              <a:rPr lang="nb-NO" altLang="nb-NO" sz="1600" b="1" u="sng">
                <a:solidFill>
                  <a:srgbClr val="0070C0"/>
                </a:solidFill>
                <a:latin typeface="Verdana" panose="020B0604030504040204" pitchFamily="34" charset="0"/>
                <a:ea typeface="Verdana" panose="020B0604030504040204" pitchFamily="34" charset="0"/>
              </a:rPr>
              <a:t>er</a:t>
            </a:r>
            <a:r>
              <a:rPr lang="nb-NO" altLang="nb-NO" sz="1600">
                <a:solidFill>
                  <a:srgbClr val="0070C0"/>
                </a:solidFill>
                <a:latin typeface="Verdana" panose="020B0604030504040204" pitchFamily="34" charset="0"/>
                <a:ea typeface="Verdana" panose="020B0604030504040204" pitchFamily="34" charset="0"/>
              </a:rPr>
              <a:t> til diskusjonene mellom kursdeltakerne + </a:t>
            </a:r>
            <a:r>
              <a:rPr lang="nb-NO" altLang="nb-NO" sz="1600" b="1" u="sng">
                <a:solidFill>
                  <a:srgbClr val="0070C0"/>
                </a:solidFill>
                <a:latin typeface="Verdana" panose="020B0604030504040204" pitchFamily="34" charset="0"/>
                <a:ea typeface="Verdana" panose="020B0604030504040204" pitchFamily="34" charset="0"/>
              </a:rPr>
              <a:t>ca. 3</a:t>
            </a:r>
            <a:r>
              <a:rPr lang="nb-NO" altLang="nb-NO" sz="1600">
                <a:solidFill>
                  <a:srgbClr val="0070C0"/>
                </a:solidFill>
                <a:latin typeface="Verdana" panose="020B0604030504040204" pitchFamily="34" charset="0"/>
                <a:ea typeface="Verdana" panose="020B0604030504040204" pitchFamily="34" charset="0"/>
              </a:rPr>
              <a:t> minutt</a:t>
            </a:r>
            <a:r>
              <a:rPr lang="nb-NO" altLang="nb-NO" sz="1600" b="1" u="sng">
                <a:solidFill>
                  <a:srgbClr val="0070C0"/>
                </a:solidFill>
                <a:latin typeface="Verdana" panose="020B0604030504040204" pitchFamily="34" charset="0"/>
                <a:ea typeface="Verdana" panose="020B0604030504040204" pitchFamily="34" charset="0"/>
              </a:rPr>
              <a:t>er</a:t>
            </a:r>
            <a:r>
              <a:rPr lang="nb-NO" altLang="nb-NO" sz="1600">
                <a:solidFill>
                  <a:srgbClr val="0070C0"/>
                </a:solidFill>
                <a:latin typeface="Verdana" panose="020B0604030504040204" pitchFamily="34" charset="0"/>
                <a:ea typeface="Verdana" panose="020B0604030504040204" pitchFamily="34" charset="0"/>
              </a:rPr>
              <a:t> til gjennomgangen i etterkant. </a:t>
            </a:r>
          </a:p>
          <a:p>
            <a:pPr marL="285750" indent="-285750">
              <a:defRPr/>
            </a:pPr>
            <a:r>
              <a:rPr kumimoji="0" lang="nb-NO" altLang="nb-NO" sz="1600" i="0" u="none" strike="noStrike" kern="1200" cap="none" spc="0" normalizeH="0" baseline="0" noProof="0">
                <a:ln>
                  <a:noFill/>
                </a:ln>
                <a:solidFill>
                  <a:srgbClr val="0070C0"/>
                </a:solidFill>
                <a:effectLst/>
                <a:uLnTx/>
                <a:uFillTx/>
                <a:latin typeface="Verdana" panose="020B0604030504040204" pitchFamily="34" charset="0"/>
                <a:ea typeface="Verdana" panose="020B0604030504040204" pitchFamily="34" charset="0"/>
                <a:cs typeface="+mn-cs"/>
              </a:rPr>
              <a:t>Casene introduserer nye paragrafer.</a:t>
            </a:r>
          </a:p>
          <a:p>
            <a:pPr marL="285750" indent="-285750">
              <a:defRPr/>
            </a:pPr>
            <a:r>
              <a:rPr lang="nb-NO" altLang="nb-NO" sz="1600">
                <a:solidFill>
                  <a:srgbClr val="0070C0"/>
                </a:solidFill>
                <a:latin typeface="Verdana" panose="020B0604030504040204" pitchFamily="34" charset="0"/>
                <a:ea typeface="Verdana" panose="020B0604030504040204" pitchFamily="34" charset="0"/>
              </a:rPr>
              <a:t>Det er vanskelig å angi hva som er anbefalt tidsbruk på hver slide/hvert tema, så dette må instruktører forsøke å disponere selv så godt som mulig. </a:t>
            </a:r>
          </a:p>
          <a:p>
            <a:pPr marL="285750" indent="-285750">
              <a:defRPr/>
            </a:pPr>
            <a:r>
              <a:rPr kumimoji="0" lang="nb-NO" altLang="nb-NO" sz="1600" i="0" u="none" strike="noStrike" kern="1200" cap="none" spc="0" normalizeH="0" baseline="0" noProof="0">
                <a:ln>
                  <a:noFill/>
                </a:ln>
                <a:solidFill>
                  <a:srgbClr val="0070C0"/>
                </a:solidFill>
                <a:effectLst/>
                <a:uLnTx/>
                <a:uFillTx/>
                <a:latin typeface="Verdana" panose="020B0604030504040204" pitchFamily="34" charset="0"/>
                <a:ea typeface="Verdana" panose="020B0604030504040204" pitchFamily="34" charset="0"/>
                <a:cs typeface="+mn-cs"/>
              </a:rPr>
              <a:t>Forsøk å gå gjennom hele presentasjonen for deg selv før du skal </a:t>
            </a:r>
            <a:r>
              <a:rPr lang="nb-NO" altLang="nb-NO" sz="1600">
                <a:solidFill>
                  <a:srgbClr val="0070C0"/>
                </a:solidFill>
                <a:latin typeface="Verdana" panose="020B0604030504040204" pitchFamily="34" charset="0"/>
                <a:ea typeface="Verdana" panose="020B0604030504040204" pitchFamily="34" charset="0"/>
              </a:rPr>
              <a:t>undervise for de ansatte</a:t>
            </a:r>
          </a:p>
          <a:p>
            <a:pPr marL="285750" indent="-285750">
              <a:defRPr/>
            </a:pPr>
            <a:r>
              <a:rPr lang="nb-NO" altLang="nb-NO" sz="1600" b="1" u="sng">
                <a:solidFill>
                  <a:srgbClr val="0070C0"/>
                </a:solidFill>
                <a:latin typeface="Verdana" panose="020B0604030504040204" pitchFamily="34" charset="0"/>
                <a:ea typeface="Verdana" panose="020B0604030504040204" pitchFamily="34" charset="0"/>
              </a:rPr>
              <a:t>Anbefalt tidsbruk for denne forelesningen er ca. 60-70 minutter. Fordel pauser som det passer. </a:t>
            </a:r>
          </a:p>
        </p:txBody>
      </p:sp>
      <p:sp>
        <p:nvSpPr>
          <p:cNvPr id="4" name="Undertittel 2">
            <a:extLst>
              <a:ext uri="{FF2B5EF4-FFF2-40B4-BE49-F238E27FC236}">
                <a16:creationId xmlns:a16="http://schemas.microsoft.com/office/drawing/2014/main" id="{A8D5BA0D-7D18-C879-4560-07DC5D74F86D}"/>
              </a:ext>
            </a:extLst>
          </p:cNvPr>
          <p:cNvSpPr txBox="1">
            <a:spLocks/>
          </p:cNvSpPr>
          <p:nvPr/>
        </p:nvSpPr>
        <p:spPr>
          <a:xfrm>
            <a:off x="2032397" y="5531004"/>
            <a:ext cx="6787365" cy="61331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b-NO" altLang="nb-NO" sz="1600">
                <a:solidFill>
                  <a:srgbClr val="0070C0"/>
                </a:solidFill>
                <a:latin typeface="Verdana"/>
                <a:ea typeface="Verdana"/>
              </a:rPr>
              <a:t>Grunnkurs for operatører i medisinsk nødmeldetjeneste</a:t>
            </a:r>
            <a:endParaRPr lang="en-US">
              <a:latin typeface="Verdana"/>
              <a:ea typeface="Verdana"/>
            </a:endParaRPr>
          </a:p>
          <a:p>
            <a:pPr marL="0" indent="0" algn="ctr">
              <a:buFont typeface="Arial" panose="020B0604020202020204" pitchFamily="34" charset="0"/>
              <a:buNone/>
            </a:pPr>
            <a:r>
              <a:rPr lang="nb-NO" altLang="nb-NO" sz="1600">
                <a:solidFill>
                  <a:srgbClr val="0070C0"/>
                </a:solidFill>
                <a:latin typeface="Verdana" panose="020B0604030504040204" pitchFamily="34" charset="0"/>
                <a:ea typeface="Verdana" panose="020B0604030504040204" pitchFamily="34" charset="0"/>
              </a:rPr>
              <a:t>Myndighetskrav – time 2</a:t>
            </a:r>
            <a:endParaRPr lang="nb-NO"/>
          </a:p>
        </p:txBody>
      </p:sp>
    </p:spTree>
    <p:extLst>
      <p:ext uri="{BB962C8B-B14F-4D97-AF65-F5344CB8AC3E}">
        <p14:creationId xmlns:p14="http://schemas.microsoft.com/office/powerpoint/2010/main" val="2912225767"/>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44839" y="726678"/>
            <a:ext cx="4786888" cy="369332"/>
          </a:xfrm>
          <a:prstGeom prst="rect">
            <a:avLst/>
          </a:prstGeom>
        </p:spPr>
        <p:txBody>
          <a:bodyPr wrap="none">
            <a:spAutoFit/>
          </a:bodyPr>
          <a:lstStyle/>
          <a:p>
            <a:r>
              <a:rPr lang="nb-NO" b="1">
                <a:solidFill>
                  <a:srgbClr val="0070C0"/>
                </a:solidFill>
                <a:latin typeface="Tahoma" panose="020B0604030504040204" pitchFamily="34" charset="0"/>
                <a:ea typeface="Tahoma" panose="020B0604030504040204" pitchFamily="34" charset="0"/>
                <a:cs typeface="Tahoma" panose="020B0604030504040204" pitchFamily="34" charset="0"/>
              </a:rPr>
              <a:t>Pasient- og brukerrettighetsloven §2-1 </a:t>
            </a:r>
            <a:endParaRPr lang="nb-NO">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10</a:t>
            </a:fld>
            <a:endParaRPr lang="nb-NO"/>
          </a:p>
        </p:txBody>
      </p:sp>
      <p:sp>
        <p:nvSpPr>
          <p:cNvPr id="9" name="Rektangel 8"/>
          <p:cNvSpPr/>
          <p:nvPr/>
        </p:nvSpPr>
        <p:spPr>
          <a:xfrm>
            <a:off x="6325765" y="2125089"/>
            <a:ext cx="5329999" cy="2031325"/>
          </a:xfrm>
          <a:prstGeom prst="rect">
            <a:avLst/>
          </a:prstGeom>
        </p:spPr>
        <p:txBody>
          <a:bodyPr wrap="square">
            <a:spAutoFit/>
          </a:bodyPr>
          <a:lstStyle/>
          <a:p>
            <a:r>
              <a:rPr lang="nb-NO" b="1"/>
              <a:t>§2-1 a og b om rett til helsehjelp:</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Rett til øyeblikkelig hjelp fra kommunen for alle som oppholder seg i kommunen</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Rett til øyeblikkelig hjelp fra spesialisthelsetjenesten</a:t>
            </a:r>
          </a:p>
          <a:p>
            <a:pPr marL="285750" indent="-285750">
              <a:buFont typeface="Arial" panose="020B0604020202020204" pitchFamily="34" charset="0"/>
              <a:buChar char="•"/>
            </a:pPr>
            <a:endParaRPr lang="nb-NO"/>
          </a:p>
        </p:txBody>
      </p:sp>
      <p:pic>
        <p:nvPicPr>
          <p:cNvPr id="3" name="Bilde 2"/>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Lst>
          </a:blip>
          <a:stretch>
            <a:fillRect/>
          </a:stretch>
        </p:blipFill>
        <p:spPr>
          <a:xfrm>
            <a:off x="1344839" y="2125089"/>
            <a:ext cx="3213650" cy="2589377"/>
          </a:xfrm>
          <a:prstGeom prst="rect">
            <a:avLst/>
          </a:prstGeom>
        </p:spPr>
      </p:pic>
    </p:spTree>
    <p:extLst>
      <p:ext uri="{BB962C8B-B14F-4D97-AF65-F5344CB8AC3E}">
        <p14:creationId xmlns:p14="http://schemas.microsoft.com/office/powerpoint/2010/main" val="3803242863"/>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44839" y="726678"/>
            <a:ext cx="6433171" cy="369332"/>
          </a:xfrm>
          <a:prstGeom prst="rect">
            <a:avLst/>
          </a:prstGeom>
        </p:spPr>
        <p:txBody>
          <a:bodyPr wrap="none">
            <a:spAutoFit/>
          </a:bodyPr>
          <a:lstStyle/>
          <a:p>
            <a:r>
              <a:rPr lang="nb-NO" b="1">
                <a:solidFill>
                  <a:srgbClr val="0070C0"/>
                </a:solidFill>
                <a:latin typeface="Tahoma" panose="020B0604030504040204" pitchFamily="34" charset="0"/>
                <a:ea typeface="Tahoma" panose="020B0604030504040204" pitchFamily="34" charset="0"/>
                <a:cs typeface="Tahoma" panose="020B0604030504040204" pitchFamily="34" charset="0"/>
              </a:rPr>
              <a:t>Pasient- og brukerrettighetsloven §3-1, §3-2 og §3-5</a:t>
            </a:r>
            <a:endParaRPr lang="nb-NO">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11</a:t>
            </a:fld>
            <a:endParaRPr lang="nb-NO"/>
          </a:p>
        </p:txBody>
      </p:sp>
      <p:sp>
        <p:nvSpPr>
          <p:cNvPr id="9" name="Rektangel 8"/>
          <p:cNvSpPr/>
          <p:nvPr/>
        </p:nvSpPr>
        <p:spPr>
          <a:xfrm>
            <a:off x="6325765" y="2125089"/>
            <a:ext cx="5329999" cy="2862322"/>
          </a:xfrm>
          <a:prstGeom prst="rect">
            <a:avLst/>
          </a:prstGeom>
        </p:spPr>
        <p:txBody>
          <a:bodyPr wrap="square">
            <a:spAutoFit/>
          </a:bodyPr>
          <a:lstStyle/>
          <a:p>
            <a:r>
              <a:rPr lang="nb-NO" b="1"/>
              <a:t>§3-1 og §3-2 om medvirkning og informasjon:</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Pasienten har rett til å medvirke ved gjennomføring av helsetjenester</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Pasienten skal ha tilpasset informasjon om sin helsetilstand og tjenestene som ytes</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Pasienten har rett til tolk</a:t>
            </a:r>
          </a:p>
          <a:p>
            <a:pPr marL="285750" indent="-285750">
              <a:buFont typeface="Arial" panose="020B0604020202020204" pitchFamily="34" charset="0"/>
              <a:buChar char="•"/>
            </a:pPr>
            <a:endParaRPr lang="nb-NO"/>
          </a:p>
        </p:txBody>
      </p:sp>
      <p:pic>
        <p:nvPicPr>
          <p:cNvPr id="4" name="Bilde 3"/>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Lst>
          </a:blip>
          <a:stretch>
            <a:fillRect/>
          </a:stretch>
        </p:blipFill>
        <p:spPr>
          <a:xfrm>
            <a:off x="1493520" y="2125089"/>
            <a:ext cx="2774002" cy="2797431"/>
          </a:xfrm>
          <a:prstGeom prst="rect">
            <a:avLst/>
          </a:prstGeom>
        </p:spPr>
      </p:pic>
    </p:spTree>
    <p:extLst>
      <p:ext uri="{BB962C8B-B14F-4D97-AF65-F5344CB8AC3E}">
        <p14:creationId xmlns:p14="http://schemas.microsoft.com/office/powerpoint/2010/main" val="2604393744"/>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44839" y="726678"/>
            <a:ext cx="4719562" cy="369332"/>
          </a:xfrm>
          <a:prstGeom prst="rect">
            <a:avLst/>
          </a:prstGeom>
        </p:spPr>
        <p:txBody>
          <a:bodyPr wrap="none">
            <a:spAutoFit/>
          </a:bodyPr>
          <a:lstStyle/>
          <a:p>
            <a:r>
              <a:rPr lang="nb-NO" b="1">
                <a:solidFill>
                  <a:srgbClr val="0070C0"/>
                </a:solidFill>
                <a:latin typeface="Tahoma" panose="020B0604030504040204" pitchFamily="34" charset="0"/>
                <a:ea typeface="Tahoma" panose="020B0604030504040204" pitchFamily="34" charset="0"/>
                <a:cs typeface="Tahoma" panose="020B0604030504040204" pitchFamily="34" charset="0"/>
              </a:rPr>
              <a:t>Pasient- og brukerrettighetsloven §3-4</a:t>
            </a:r>
            <a:endParaRPr lang="nb-NO">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12</a:t>
            </a:fld>
            <a:endParaRPr lang="nb-NO"/>
          </a:p>
        </p:txBody>
      </p:sp>
      <p:sp>
        <p:nvSpPr>
          <p:cNvPr id="9" name="Rektangel 8"/>
          <p:cNvSpPr/>
          <p:nvPr/>
        </p:nvSpPr>
        <p:spPr>
          <a:xfrm>
            <a:off x="6325765" y="2125089"/>
            <a:ext cx="5329999" cy="4801314"/>
          </a:xfrm>
          <a:prstGeom prst="rect">
            <a:avLst/>
          </a:prstGeom>
        </p:spPr>
        <p:txBody>
          <a:bodyPr wrap="square">
            <a:spAutoFit/>
          </a:bodyPr>
          <a:lstStyle/>
          <a:p>
            <a:r>
              <a:rPr lang="nb-NO" b="1"/>
              <a:t>§3-4 om informasjon når pasienten er &lt;18 år</a:t>
            </a:r>
            <a:endParaRPr lang="nb-NO"/>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b="1">
                <a:sym typeface="Symbol" panose="05050102010706020507" pitchFamily="18" charset="2"/>
              </a:rPr>
              <a:t> </a:t>
            </a:r>
            <a:r>
              <a:rPr lang="nb-NO" b="1"/>
              <a:t>16 år: </a:t>
            </a:r>
            <a:r>
              <a:rPr lang="nb-NO"/>
              <a:t>som hovedregel taushetsplikt overfor foreldre</a:t>
            </a:r>
            <a:endParaRPr lang="nb-NO" b="1"/>
          </a:p>
          <a:p>
            <a:pPr marL="285750" indent="-285750">
              <a:buFont typeface="Arial" panose="020B0604020202020204" pitchFamily="34" charset="0"/>
              <a:buChar char="•"/>
            </a:pPr>
            <a:endParaRPr lang="nb-NO" b="1"/>
          </a:p>
          <a:p>
            <a:pPr marL="285750" indent="-285750">
              <a:buFont typeface="Arial" panose="020B0604020202020204" pitchFamily="34" charset="0"/>
              <a:buChar char="•"/>
            </a:pPr>
            <a:r>
              <a:rPr lang="nb-NO" b="1">
                <a:sym typeface="Symbol" panose="05050102010706020507" pitchFamily="18" charset="2"/>
              </a:rPr>
              <a:t> </a:t>
            </a:r>
            <a:r>
              <a:rPr lang="nb-NO" b="1"/>
              <a:t>15 år</a:t>
            </a:r>
            <a:r>
              <a:rPr lang="nb-NO"/>
              <a:t>: info til foresatte og pasient som hovedregel</a:t>
            </a:r>
          </a:p>
          <a:p>
            <a:pPr marL="742950" lvl="1" indent="-285750">
              <a:buFont typeface="Wingdings" panose="05000000000000000000" pitchFamily="2" charset="2"/>
              <a:buChar char="Ø"/>
            </a:pPr>
            <a:r>
              <a:rPr lang="nb-NO"/>
              <a:t>unntak: </a:t>
            </a:r>
            <a:r>
              <a:rPr lang="nb-NO" b="1"/>
              <a:t>12-15 år</a:t>
            </a:r>
            <a:r>
              <a:rPr lang="nb-NO"/>
              <a:t>; pasienten kan be om at foresatte ikke informeres av grunner som bør respekteres</a:t>
            </a:r>
          </a:p>
          <a:p>
            <a:pPr marL="742950" lvl="1" indent="-285750">
              <a:buFont typeface="Wingdings" panose="05000000000000000000" pitchFamily="2" charset="2"/>
              <a:buChar char="Ø"/>
            </a:pPr>
            <a:r>
              <a:rPr lang="nb-NO"/>
              <a:t>unntak: </a:t>
            </a:r>
            <a:r>
              <a:rPr lang="nb-NO" b="1"/>
              <a:t>0-18 år</a:t>
            </a:r>
            <a:r>
              <a:rPr lang="nb-NO"/>
              <a:t>; tungtveiende hensyn til pasienten taler mot at foresatte informeres</a:t>
            </a:r>
          </a:p>
          <a:p>
            <a:pPr lvl="1"/>
            <a:endParaRPr lang="nb-NO"/>
          </a:p>
          <a:p>
            <a:pPr marL="285750" indent="-285750">
              <a:buFont typeface="Arial" panose="020B0604020202020204" pitchFamily="34" charset="0"/>
              <a:buChar char="•"/>
            </a:pPr>
            <a:r>
              <a:rPr lang="nb-NO" b="1"/>
              <a:t>&lt; 18 år</a:t>
            </a:r>
            <a:r>
              <a:rPr lang="nb-NO"/>
              <a:t>: info til foresatte når nødvendig for å oppfylle foreldreansvaret</a:t>
            </a:r>
          </a:p>
          <a:p>
            <a:pPr marL="285750" indent="-285750">
              <a:buFont typeface="Arial" panose="020B0604020202020204" pitchFamily="34" charset="0"/>
              <a:buChar char="•"/>
            </a:pPr>
            <a:endParaRPr lang="nb-NO"/>
          </a:p>
          <a:p>
            <a:pPr marL="742950" lvl="1" indent="-285750">
              <a:buFont typeface="Wingdings" panose="05000000000000000000" pitchFamily="2" charset="2"/>
              <a:buChar char="Ø"/>
            </a:pPr>
            <a:endParaRPr lang="nb-NO"/>
          </a:p>
          <a:p>
            <a:pPr marL="285750" indent="-285750">
              <a:buFont typeface="Arial" panose="020B0604020202020204" pitchFamily="34" charset="0"/>
              <a:buChar char="•"/>
            </a:pPr>
            <a:endParaRPr lang="nb-NO"/>
          </a:p>
        </p:txBody>
      </p:sp>
      <p:pic>
        <p:nvPicPr>
          <p:cNvPr id="4" name="Bilde 3"/>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Lst>
          </a:blip>
          <a:stretch>
            <a:fillRect/>
          </a:stretch>
        </p:blipFill>
        <p:spPr>
          <a:xfrm>
            <a:off x="1493520" y="2125089"/>
            <a:ext cx="2774002" cy="2797431"/>
          </a:xfrm>
          <a:prstGeom prst="rect">
            <a:avLst/>
          </a:prstGeom>
        </p:spPr>
      </p:pic>
    </p:spTree>
    <p:extLst>
      <p:ext uri="{BB962C8B-B14F-4D97-AF65-F5344CB8AC3E}">
        <p14:creationId xmlns:p14="http://schemas.microsoft.com/office/powerpoint/2010/main" val="1360101130"/>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44839" y="726678"/>
            <a:ext cx="4177747" cy="369332"/>
          </a:xfrm>
          <a:prstGeom prst="rect">
            <a:avLst/>
          </a:prstGeom>
        </p:spPr>
        <p:txBody>
          <a:bodyPr wrap="none">
            <a:spAutoFit/>
          </a:bodyPr>
          <a:lstStyle/>
          <a:p>
            <a:r>
              <a:rPr lang="nb-NO" b="1">
                <a:solidFill>
                  <a:srgbClr val="0070C0"/>
                </a:solidFill>
                <a:latin typeface="Tahoma" panose="020B0604030504040204" pitchFamily="34" charset="0"/>
                <a:ea typeface="Tahoma" panose="020B0604030504040204" pitchFamily="34" charset="0"/>
                <a:cs typeface="Tahoma" panose="020B0604030504040204" pitchFamily="34" charset="0"/>
              </a:rPr>
              <a:t>Pasient- og brukerrettighetsloven</a:t>
            </a:r>
            <a:endParaRPr lang="nb-NO">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13</a:t>
            </a:fld>
            <a:endParaRPr lang="nb-NO"/>
          </a:p>
        </p:txBody>
      </p:sp>
      <p:sp>
        <p:nvSpPr>
          <p:cNvPr id="6" name="Rektangel 5"/>
          <p:cNvSpPr/>
          <p:nvPr/>
        </p:nvSpPr>
        <p:spPr>
          <a:xfrm>
            <a:off x="6178683" y="2114017"/>
            <a:ext cx="4863834" cy="2308324"/>
          </a:xfrm>
          <a:prstGeom prst="rect">
            <a:avLst/>
          </a:prstGeom>
        </p:spPr>
        <p:txBody>
          <a:bodyPr wrap="square">
            <a:spAutoFit/>
          </a:bodyPr>
          <a:lstStyle/>
          <a:p>
            <a:pPr lvl="0">
              <a:buClr>
                <a:schemeClr val="dk1"/>
              </a:buClr>
              <a:buSzPts val="2800"/>
            </a:pPr>
            <a:r>
              <a:rPr lang="nb-NO" b="1" u="sng"/>
              <a:t>Case:</a:t>
            </a:r>
            <a:r>
              <a:rPr lang="nb-NO" b="1"/>
              <a:t> </a:t>
            </a:r>
          </a:p>
          <a:p>
            <a:r>
              <a:rPr lang="nb-NO"/>
              <a:t>Kone ringer sin mann på 69 år. Han har tråkket over og har sterke smerter i ankelen, er hoven og kan ikke belaste den. Mannen roper i bakgrunnen at han ikke vil ha hjelp, men se an. Kona bekrefter at han er klar og orientert, men kona sier at han jo bør få lege hjem og undersøkes for å unngå langvarige plager ved ev. forsinket behandling.  	</a:t>
            </a:r>
          </a:p>
        </p:txBody>
      </p:sp>
      <p:pic>
        <p:nvPicPr>
          <p:cNvPr id="3" name="Bilde 2"/>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Lst>
          </a:blip>
          <a:stretch>
            <a:fillRect/>
          </a:stretch>
        </p:blipFill>
        <p:spPr>
          <a:xfrm>
            <a:off x="1236345" y="2114017"/>
            <a:ext cx="3983582" cy="1555697"/>
          </a:xfrm>
          <a:prstGeom prst="rect">
            <a:avLst/>
          </a:prstGeom>
        </p:spPr>
      </p:pic>
    </p:spTree>
    <p:extLst>
      <p:ext uri="{BB962C8B-B14F-4D97-AF65-F5344CB8AC3E}">
        <p14:creationId xmlns:p14="http://schemas.microsoft.com/office/powerpoint/2010/main" val="395606506"/>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44839" y="726678"/>
            <a:ext cx="5684569" cy="369332"/>
          </a:xfrm>
          <a:prstGeom prst="rect">
            <a:avLst/>
          </a:prstGeom>
        </p:spPr>
        <p:txBody>
          <a:bodyPr wrap="none">
            <a:spAutoFit/>
          </a:bodyPr>
          <a:lstStyle/>
          <a:p>
            <a:r>
              <a:rPr lang="nb-NO" b="1">
                <a:solidFill>
                  <a:srgbClr val="0070C0"/>
                </a:solidFill>
                <a:latin typeface="Tahoma" panose="020B0604030504040204" pitchFamily="34" charset="0"/>
                <a:ea typeface="Tahoma" panose="020B0604030504040204" pitchFamily="34" charset="0"/>
                <a:cs typeface="Tahoma" panose="020B0604030504040204" pitchFamily="34" charset="0"/>
              </a:rPr>
              <a:t>Pasient- og brukerrettighetsloven §4-1 og §4-2</a:t>
            </a:r>
            <a:endParaRPr lang="nb-NO">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14</a:t>
            </a:fld>
            <a:endParaRPr lang="nb-NO"/>
          </a:p>
        </p:txBody>
      </p:sp>
      <p:sp>
        <p:nvSpPr>
          <p:cNvPr id="9" name="Rektangel 8"/>
          <p:cNvSpPr/>
          <p:nvPr/>
        </p:nvSpPr>
        <p:spPr>
          <a:xfrm>
            <a:off x="6100134" y="2196341"/>
            <a:ext cx="6091866" cy="4247317"/>
          </a:xfrm>
          <a:prstGeom prst="rect">
            <a:avLst/>
          </a:prstGeom>
        </p:spPr>
        <p:txBody>
          <a:bodyPr wrap="square">
            <a:spAutoFit/>
          </a:bodyPr>
          <a:lstStyle/>
          <a:p>
            <a:r>
              <a:rPr lang="nb-NO" b="1"/>
              <a:t>§4-1 og §4-2 om samtykke til helsehjelp</a:t>
            </a:r>
          </a:p>
          <a:p>
            <a:endParaRPr lang="nb-NO"/>
          </a:p>
          <a:p>
            <a:pPr marL="285750" indent="-285750">
              <a:buFont typeface="Arial" panose="020B0604020202020204" pitchFamily="34" charset="0"/>
              <a:buChar char="•"/>
            </a:pPr>
            <a:r>
              <a:rPr lang="nb-NO"/>
              <a:t>Hovedregelen er at pasienten skal samtykke til helsehjelp</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Unntak fra dette, er når §7 gjør seg gjeldende</a:t>
            </a:r>
          </a:p>
          <a:p>
            <a:pPr marL="742950" lvl="1" indent="-285750">
              <a:buFont typeface="Wingdings" panose="05000000000000000000" pitchFamily="2" charset="2"/>
              <a:buChar char="Ø"/>
            </a:pPr>
            <a:r>
              <a:rPr lang="nb-NO"/>
              <a:t>unntak fra §7:</a:t>
            </a:r>
          </a:p>
          <a:p>
            <a:pPr marL="1200150" lvl="2" indent="-285750">
              <a:buFont typeface="Wingdings" panose="05000000000000000000" pitchFamily="2" charset="2"/>
              <a:buChar char="ü"/>
            </a:pPr>
            <a:r>
              <a:rPr lang="nb-NO"/>
              <a:t>nekte å avbryte sultestreik</a:t>
            </a:r>
          </a:p>
          <a:p>
            <a:pPr marL="1200150" lvl="2" indent="-285750">
              <a:buFont typeface="Wingdings" panose="05000000000000000000" pitchFamily="2" charset="2"/>
              <a:buChar char="ü"/>
            </a:pPr>
            <a:r>
              <a:rPr lang="nb-NO"/>
              <a:t>nekte å motta blod pga. alvorlig overbevisning</a:t>
            </a:r>
          </a:p>
          <a:p>
            <a:pPr marL="1200150" lvl="2" indent="-285750">
              <a:buFont typeface="Wingdings" panose="05000000000000000000" pitchFamily="2" charset="2"/>
              <a:buChar char="ü"/>
            </a:pPr>
            <a:r>
              <a:rPr lang="nb-NO"/>
              <a:t>døende pasient kan nekte livsforlengende hjelp</a:t>
            </a:r>
          </a:p>
          <a:p>
            <a:pPr marL="1200150" lvl="2" indent="-285750">
              <a:buFont typeface="Wingdings" panose="05000000000000000000" pitchFamily="2" charset="2"/>
              <a:buChar char="ü"/>
            </a:pPr>
            <a:endParaRPr lang="nb-NO"/>
          </a:p>
          <a:p>
            <a:pPr marL="285750" indent="-285750">
              <a:buFont typeface="Arial" panose="020B0604020202020204" pitchFamily="34" charset="0"/>
              <a:buChar char="•"/>
            </a:pPr>
            <a:r>
              <a:rPr lang="nb-NO"/>
              <a:t>Et annet unntak er behandling under tvungent psykisk helsevern </a:t>
            </a:r>
          </a:p>
          <a:p>
            <a:pPr marL="1200150" lvl="2" indent="-285750">
              <a:buFont typeface="Wingdings" panose="05000000000000000000" pitchFamily="2" charset="2"/>
              <a:buChar char="ü"/>
            </a:pPr>
            <a:endParaRPr lang="nb-NO"/>
          </a:p>
          <a:p>
            <a:pPr marL="1200150" lvl="2" indent="-285750">
              <a:buFont typeface="Wingdings" panose="05000000000000000000" pitchFamily="2" charset="2"/>
              <a:buChar char="ü"/>
            </a:pPr>
            <a:endParaRPr lang="nb-NO"/>
          </a:p>
          <a:p>
            <a:pPr marL="285750" indent="-285750">
              <a:buFont typeface="Arial" panose="020B0604020202020204" pitchFamily="34" charset="0"/>
              <a:buChar char="•"/>
            </a:pPr>
            <a:endParaRPr lang="nb-NO"/>
          </a:p>
        </p:txBody>
      </p:sp>
      <p:pic>
        <p:nvPicPr>
          <p:cNvPr id="6" name="Bilde 5"/>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Lst>
          </a:blip>
          <a:stretch>
            <a:fillRect/>
          </a:stretch>
        </p:blipFill>
        <p:spPr>
          <a:xfrm>
            <a:off x="1344839" y="2196341"/>
            <a:ext cx="4010272" cy="2448516"/>
          </a:xfrm>
          <a:prstGeom prst="rect">
            <a:avLst/>
          </a:prstGeom>
        </p:spPr>
      </p:pic>
    </p:spTree>
    <p:extLst>
      <p:ext uri="{BB962C8B-B14F-4D97-AF65-F5344CB8AC3E}">
        <p14:creationId xmlns:p14="http://schemas.microsoft.com/office/powerpoint/2010/main" val="2865083854"/>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44839" y="726678"/>
            <a:ext cx="4719562" cy="369332"/>
          </a:xfrm>
          <a:prstGeom prst="rect">
            <a:avLst/>
          </a:prstGeom>
        </p:spPr>
        <p:txBody>
          <a:bodyPr wrap="none">
            <a:spAutoFit/>
          </a:bodyPr>
          <a:lstStyle/>
          <a:p>
            <a:r>
              <a:rPr lang="nb-NO" b="1">
                <a:solidFill>
                  <a:srgbClr val="0070C0"/>
                </a:solidFill>
                <a:latin typeface="Tahoma" panose="020B0604030504040204" pitchFamily="34" charset="0"/>
                <a:ea typeface="Tahoma" panose="020B0604030504040204" pitchFamily="34" charset="0"/>
                <a:cs typeface="Tahoma" panose="020B0604030504040204" pitchFamily="34" charset="0"/>
              </a:rPr>
              <a:t>Pasient- og brukerrettighetsloven §4-3</a:t>
            </a:r>
            <a:endParaRPr lang="nb-NO">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15</a:t>
            </a:fld>
            <a:endParaRPr lang="nb-NO"/>
          </a:p>
        </p:txBody>
      </p:sp>
      <p:sp>
        <p:nvSpPr>
          <p:cNvPr id="9" name="Rektangel 8"/>
          <p:cNvSpPr/>
          <p:nvPr/>
        </p:nvSpPr>
        <p:spPr>
          <a:xfrm>
            <a:off x="5696373" y="2014597"/>
            <a:ext cx="6091866" cy="2862322"/>
          </a:xfrm>
          <a:prstGeom prst="rect">
            <a:avLst/>
          </a:prstGeom>
        </p:spPr>
        <p:txBody>
          <a:bodyPr wrap="square">
            <a:spAutoFit/>
          </a:bodyPr>
          <a:lstStyle/>
          <a:p>
            <a:r>
              <a:rPr lang="nb-NO" b="1"/>
              <a:t>§4-3 om samtykkekompetanse:</a:t>
            </a:r>
          </a:p>
          <a:p>
            <a:endParaRPr lang="nb-NO"/>
          </a:p>
          <a:p>
            <a:pPr marL="285750" indent="-285750">
              <a:buFont typeface="Arial" panose="020B0604020202020204" pitchFamily="34" charset="0"/>
              <a:buChar char="•"/>
            </a:pPr>
            <a:r>
              <a:rPr lang="nb-NO"/>
              <a:t>Paragrafen klargjør hvem som har samtykkekompetanse</a:t>
            </a:r>
          </a:p>
          <a:p>
            <a:endParaRPr lang="nb-NO"/>
          </a:p>
          <a:p>
            <a:pPr marL="285750" indent="-285750">
              <a:buFont typeface="Arial" panose="020B0604020202020204" pitchFamily="34" charset="0"/>
              <a:buChar char="•"/>
            </a:pPr>
            <a:r>
              <a:rPr lang="nb-NO"/>
              <a:t>Akuttsituasjon:</a:t>
            </a:r>
          </a:p>
          <a:p>
            <a:pPr marL="742950" lvl="1" indent="-285750">
              <a:buFont typeface="Wingdings" panose="05000000000000000000" pitchFamily="2" charset="2"/>
              <a:buChar char="Ø"/>
            </a:pPr>
            <a:r>
              <a:rPr lang="nb-NO"/>
              <a:t>§7 benyttes: samtykkekompetanse ikke relevant</a:t>
            </a:r>
          </a:p>
          <a:p>
            <a:pPr marL="742950" lvl="1" indent="-285750">
              <a:buFont typeface="Wingdings" panose="05000000000000000000" pitchFamily="2" charset="2"/>
              <a:buChar char="Ø"/>
            </a:pPr>
            <a:r>
              <a:rPr lang="nb-NO"/>
              <a:t>§7 benyttes ikke: samtykkekompetanse relevant</a:t>
            </a:r>
          </a:p>
          <a:p>
            <a:pPr lvl="1"/>
            <a:endParaRPr lang="nb-NO"/>
          </a:p>
          <a:p>
            <a:pPr marL="285750" indent="-285750">
              <a:buFont typeface="Arial" panose="020B0604020202020204" pitchFamily="34" charset="0"/>
              <a:buChar char="•"/>
            </a:pPr>
            <a:r>
              <a:rPr lang="nb-NO"/>
              <a:t>Aktuell ved akuttinnleggelser psykiatri</a:t>
            </a:r>
          </a:p>
          <a:p>
            <a:pPr marL="285750" indent="-285750">
              <a:buFont typeface="Arial" panose="020B0604020202020204" pitchFamily="34" charset="0"/>
              <a:buChar char="•"/>
            </a:pPr>
            <a:endParaRPr lang="nb-NO"/>
          </a:p>
        </p:txBody>
      </p:sp>
      <p:pic>
        <p:nvPicPr>
          <p:cNvPr id="3" name="Bilde 2"/>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Lst>
          </a:blip>
          <a:stretch>
            <a:fillRect/>
          </a:stretch>
        </p:blipFill>
        <p:spPr>
          <a:xfrm>
            <a:off x="1445861" y="2101337"/>
            <a:ext cx="2258759" cy="3539499"/>
          </a:xfrm>
          <a:prstGeom prst="rect">
            <a:avLst/>
          </a:prstGeom>
        </p:spPr>
      </p:pic>
    </p:spTree>
    <p:extLst>
      <p:ext uri="{BB962C8B-B14F-4D97-AF65-F5344CB8AC3E}">
        <p14:creationId xmlns:p14="http://schemas.microsoft.com/office/powerpoint/2010/main" val="2629782612"/>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ktangel 2"/>
          <p:cNvSpPr/>
          <p:nvPr/>
        </p:nvSpPr>
        <p:spPr>
          <a:xfrm>
            <a:off x="1176137" y="813575"/>
            <a:ext cx="2517036" cy="369332"/>
          </a:xfrm>
          <a:prstGeom prst="rect">
            <a:avLst/>
          </a:prstGeom>
        </p:spPr>
        <p:txBody>
          <a:bodyPr wrap="none">
            <a:spAutoFit/>
          </a:bodyPr>
          <a:lstStyle/>
          <a:p>
            <a:r>
              <a:rPr lang="nb-NO" b="1">
                <a:solidFill>
                  <a:srgbClr val="0070C0"/>
                </a:solidFill>
                <a:latin typeface="Verdana" panose="020B0604030504040204" pitchFamily="34" charset="0"/>
                <a:ea typeface="Verdana" panose="020B0604030504040204" pitchFamily="34" charset="0"/>
                <a:cs typeface="Tahoma" panose="020B0604030504040204" pitchFamily="34" charset="0"/>
              </a:rPr>
              <a:t>Undervisningsmål</a:t>
            </a:r>
          </a:p>
        </p:txBody>
      </p:sp>
      <p:sp>
        <p:nvSpPr>
          <p:cNvPr id="4" name="Plassholder for lysbildenummer 3"/>
          <p:cNvSpPr>
            <a:spLocks noGrp="1"/>
          </p:cNvSpPr>
          <p:nvPr>
            <p:ph type="sldNum" sz="quarter" idx="12"/>
          </p:nvPr>
        </p:nvSpPr>
        <p:spPr/>
        <p:txBody>
          <a:bodyPr/>
          <a:lstStyle/>
          <a:p>
            <a:fld id="{BBB55A98-9554-44C9-BA58-B78A95C72FFC}" type="slidenum">
              <a:rPr lang="nb-NO" smtClean="0"/>
              <a:t>16</a:t>
            </a:fld>
            <a:endParaRPr lang="nb-NO"/>
          </a:p>
        </p:txBody>
      </p:sp>
      <p:sp>
        <p:nvSpPr>
          <p:cNvPr id="5" name="Rektangel 4"/>
          <p:cNvSpPr/>
          <p:nvPr/>
        </p:nvSpPr>
        <p:spPr>
          <a:xfrm>
            <a:off x="0" y="1619377"/>
            <a:ext cx="9286504" cy="5632311"/>
          </a:xfrm>
          <a:prstGeom prst="rect">
            <a:avLst/>
          </a:prstGeom>
        </p:spPr>
        <p:txBody>
          <a:bodyPr wrap="square">
            <a:spAutoFit/>
          </a:bodyPr>
          <a:lstStyle/>
          <a:p>
            <a:pPr lvl="2"/>
            <a:r>
              <a:rPr lang="nb-NO" sz="1600" b="1" u="sng">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Myndighetskrav 1:</a:t>
            </a:r>
          </a:p>
          <a:p>
            <a:pPr marL="1257300" lvl="2" indent="-342900">
              <a:buFont typeface="Arial" panose="020B0604020202020204" pitchFamily="34" charset="0"/>
              <a:buChar char="•"/>
            </a:pPr>
            <a:endParaRPr lang="nb-NO" sz="1600" b="1">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endParaRPr>
          </a:p>
          <a:p>
            <a:pPr marL="1257300" lvl="2" indent="-342900">
              <a:buFont typeface="Arial" panose="020B0604020202020204" pitchFamily="34" charset="0"/>
              <a:buChar char="•"/>
            </a:pPr>
            <a:r>
              <a:rPr lang="nb-NO" sz="1600" b="1">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God kunnskap </a:t>
            </a:r>
            <a:r>
              <a:rPr lang="nb-NO" sz="160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om noen paragrafer i </a:t>
            </a:r>
            <a:r>
              <a:rPr lang="nb-NO" sz="1600" err="1">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helsepersonelloven</a:t>
            </a:r>
            <a:r>
              <a:rPr lang="nb-NO" sz="160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a:t>
            </a:r>
          </a:p>
          <a:p>
            <a:pPr marL="2171700" lvl="4" indent="-342900">
              <a:buFont typeface="Wingdings" panose="05000000000000000000" pitchFamily="2" charset="2"/>
              <a:buChar char="Ø"/>
            </a:pPr>
            <a:r>
              <a:rPr lang="nb-NO" sz="160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forsvarlighet </a:t>
            </a:r>
          </a:p>
          <a:p>
            <a:pPr marL="2171700" lvl="4" indent="-342900">
              <a:buFont typeface="Wingdings" panose="05000000000000000000" pitchFamily="2" charset="2"/>
              <a:buChar char="Ø"/>
            </a:pPr>
            <a:r>
              <a:rPr lang="nb-NO" sz="160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øyeblikkelig hjelp</a:t>
            </a:r>
          </a:p>
          <a:p>
            <a:pPr marL="2171700" lvl="4" indent="-342900">
              <a:buFont typeface="Wingdings" panose="05000000000000000000" pitchFamily="2" charset="2"/>
              <a:buChar char="Ø"/>
            </a:pPr>
            <a:r>
              <a:rPr lang="nb-NO" sz="160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taushetsplikt med unntak </a:t>
            </a:r>
          </a:p>
          <a:p>
            <a:pPr lvl="4"/>
            <a:endParaRPr lang="nb-NO" sz="160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lvl="2"/>
            <a:endParaRPr lang="nb-NO" sz="1600" b="1" u="sng">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lvl="2"/>
            <a:r>
              <a:rPr lang="nb-NO" sz="1600" b="1" u="sng">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Myndighetskrav 2:</a:t>
            </a:r>
          </a:p>
          <a:p>
            <a:pPr lvl="2"/>
            <a:endParaRPr lang="nb-NO" sz="160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endParaRPr>
          </a:p>
          <a:p>
            <a:pPr marL="1257300" lvl="2" indent="-342900">
              <a:lnSpc>
                <a:spcPct val="150000"/>
              </a:lnSpc>
              <a:buFont typeface="Arial" panose="020B0604020202020204" pitchFamily="34" charset="0"/>
              <a:buChar char="•"/>
            </a:pPr>
            <a:r>
              <a:rPr lang="nb-NO" sz="160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Kjenne til</a:t>
            </a:r>
            <a:r>
              <a:rPr lang="nb-NO" sz="1600" b="1">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 </a:t>
            </a:r>
            <a:r>
              <a:rPr lang="nb-NO" sz="160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noen paragrafer i </a:t>
            </a:r>
            <a:r>
              <a:rPr lang="nb-NO" sz="1600" err="1">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helsepersonelloven</a:t>
            </a:r>
            <a:endParaRPr lang="nb-NO" sz="160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endParaRPr>
          </a:p>
          <a:p>
            <a:pPr marL="1257300" lvl="2" indent="-342900">
              <a:lnSpc>
                <a:spcPct val="150000"/>
              </a:lnSpc>
              <a:buFont typeface="Arial" panose="020B0604020202020204" pitchFamily="34" charset="0"/>
              <a:buChar char="•"/>
            </a:pPr>
            <a:r>
              <a:rPr lang="nb-NO" sz="1600">
                <a:solidFill>
                  <a:srgbClr val="0070C0"/>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Pasient og brukerrettighetsloven</a:t>
            </a:r>
          </a:p>
          <a:p>
            <a:pPr marL="2171700" lvl="4" indent="-342900">
              <a:buFont typeface="Arial" panose="020B0604020202020204" pitchFamily="34" charset="0"/>
              <a:buChar char="•"/>
            </a:pPr>
            <a:r>
              <a:rPr lang="nb-NO" sz="1600">
                <a:solidFill>
                  <a:srgbClr val="0070C0"/>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Rett til helse- og omsorgstjenester</a:t>
            </a:r>
          </a:p>
          <a:p>
            <a:pPr marL="2171700" lvl="4" indent="-342900">
              <a:buFont typeface="Arial" panose="020B0604020202020204" pitchFamily="34" charset="0"/>
              <a:buChar char="•"/>
            </a:pPr>
            <a:r>
              <a:rPr lang="nb-NO" sz="1600">
                <a:solidFill>
                  <a:srgbClr val="0070C0"/>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Medvirkning og informasjon</a:t>
            </a:r>
          </a:p>
          <a:p>
            <a:pPr marL="2171700" lvl="4" indent="-342900">
              <a:buFont typeface="Arial" panose="020B0604020202020204" pitchFamily="34" charset="0"/>
              <a:buChar char="•"/>
            </a:pPr>
            <a:r>
              <a:rPr lang="nb-NO" sz="1600">
                <a:solidFill>
                  <a:srgbClr val="0070C0"/>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Samtykke til helsehjelp /samtykkekompetanse</a:t>
            </a:r>
          </a:p>
          <a:p>
            <a:pPr marL="1257300" lvl="2" indent="-342900">
              <a:lnSpc>
                <a:spcPct val="150000"/>
              </a:lnSpc>
              <a:buFont typeface="Arial" panose="020B0604020202020204" pitchFamily="34" charset="0"/>
              <a:buChar char="•"/>
            </a:pPr>
            <a:r>
              <a:rPr lang="nb-NO" sz="1600" b="1">
                <a:solidFill>
                  <a:srgbClr val="3333FF"/>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Akuttmedisinforskriften</a:t>
            </a:r>
          </a:p>
          <a:p>
            <a:pPr marL="1257300" lvl="2" indent="-342900">
              <a:lnSpc>
                <a:spcPct val="150000"/>
              </a:lnSpc>
              <a:buFont typeface="Arial" panose="020B0604020202020204" pitchFamily="34" charset="0"/>
              <a:buChar char="•"/>
            </a:pPr>
            <a:r>
              <a:rPr lang="nb-NO" sz="160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Psykisk helsevernloven </a:t>
            </a:r>
          </a:p>
          <a:p>
            <a:pPr marL="1257300" lvl="2" indent="-342900">
              <a:buFont typeface="Arial" panose="020B0604020202020204" pitchFamily="34" charset="0"/>
              <a:buChar char="•"/>
            </a:pPr>
            <a:endParaRPr lang="nb-NO" sz="160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lvl="3"/>
            <a:endParaRPr lang="nb-NO" sz="1600">
              <a:latin typeface="Verdana" panose="020B0604030504040204" pitchFamily="34" charset="0"/>
              <a:ea typeface="Verdana" panose="020B0604030504040204" pitchFamily="34" charset="0"/>
              <a:cs typeface="Tahoma" panose="020B0604030504040204" pitchFamily="34" charset="0"/>
            </a:endParaRPr>
          </a:p>
          <a:p>
            <a:pPr lvl="3"/>
            <a:endParaRPr lang="nb-NO" sz="1600">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2637561"/>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44839" y="726678"/>
            <a:ext cx="3318537" cy="369332"/>
          </a:xfrm>
          <a:prstGeom prst="rect">
            <a:avLst/>
          </a:prstGeom>
        </p:spPr>
        <p:txBody>
          <a:bodyPr wrap="none">
            <a:spAutoFit/>
          </a:bodyPr>
          <a:lstStyle/>
          <a:p>
            <a:r>
              <a:rPr lang="nb-NO" b="1">
                <a:solidFill>
                  <a:srgbClr val="0070C0"/>
                </a:solidFill>
                <a:latin typeface="Tahoma" panose="020B0604030504040204" pitchFamily="34" charset="0"/>
                <a:ea typeface="Tahoma" panose="020B0604030504040204" pitchFamily="34" charset="0"/>
                <a:cs typeface="Tahoma" panose="020B0604030504040204" pitchFamily="34" charset="0"/>
              </a:rPr>
              <a:t>Akuttmedisinforskriften §3</a:t>
            </a:r>
            <a:endParaRPr lang="nb-NO">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17</a:t>
            </a:fld>
            <a:endParaRPr lang="nb-NO"/>
          </a:p>
        </p:txBody>
      </p:sp>
      <p:sp>
        <p:nvSpPr>
          <p:cNvPr id="9" name="Rektangel 8"/>
          <p:cNvSpPr/>
          <p:nvPr/>
        </p:nvSpPr>
        <p:spPr>
          <a:xfrm>
            <a:off x="5380061" y="2124492"/>
            <a:ext cx="6461078" cy="3139321"/>
          </a:xfrm>
          <a:prstGeom prst="rect">
            <a:avLst/>
          </a:prstGeom>
        </p:spPr>
        <p:txBody>
          <a:bodyPr wrap="square">
            <a:spAutoFit/>
          </a:bodyPr>
          <a:lstStyle/>
          <a:p>
            <a:r>
              <a:rPr lang="nb-NO" b="1"/>
              <a:t>§3 definisjoner:</a:t>
            </a:r>
          </a:p>
          <a:p>
            <a:endParaRPr lang="nb-NO"/>
          </a:p>
          <a:p>
            <a:pPr marL="285750" indent="-285750">
              <a:buFont typeface="Arial" panose="020B0604020202020204" pitchFamily="34" charset="0"/>
              <a:buChar char="•"/>
            </a:pPr>
            <a:r>
              <a:rPr lang="nb-NO"/>
              <a:t>Medisinsk nødmeldetjeneste: </a:t>
            </a:r>
          </a:p>
          <a:p>
            <a:pPr marL="742950" lvl="1" indent="-285750">
              <a:buFont typeface="Wingdings" panose="05000000000000000000" pitchFamily="2" charset="2"/>
              <a:buChar char="Ø"/>
            </a:pPr>
            <a:r>
              <a:rPr lang="nb-NO"/>
              <a:t>«</a:t>
            </a:r>
            <a:r>
              <a:rPr lang="nb-NO" i="1"/>
              <a:t>(…) organisatorisk og </a:t>
            </a:r>
            <a:r>
              <a:rPr lang="nb-NO" i="1" err="1"/>
              <a:t>kommunikasjonsteknisk</a:t>
            </a:r>
            <a:r>
              <a:rPr lang="nb-NO" i="1"/>
              <a:t> system for varsling og håndtering av henvendelser ved behov for akuttmedisinsk hjelp (…) der 116 117 og 113 inngår.»</a:t>
            </a:r>
          </a:p>
          <a:p>
            <a:pPr marL="742950" lvl="1" indent="-285750">
              <a:buFont typeface="Wingdings" panose="05000000000000000000" pitchFamily="2" charset="2"/>
              <a:buChar char="Ø"/>
            </a:pPr>
            <a:endParaRPr lang="nb-NO" i="1"/>
          </a:p>
          <a:p>
            <a:pPr marL="285750" indent="-285750">
              <a:buFont typeface="Arial" panose="020B0604020202020204" pitchFamily="34" charset="0"/>
              <a:buChar char="•"/>
            </a:pPr>
            <a:r>
              <a:rPr lang="nb-NO"/>
              <a:t>Personell i akuttmedisinsk beredskap:</a:t>
            </a:r>
          </a:p>
          <a:p>
            <a:pPr marL="742950" lvl="1" indent="-285750">
              <a:buFont typeface="Arial" panose="020B0604020202020204" pitchFamily="34" charset="0"/>
              <a:buChar char="•"/>
            </a:pPr>
            <a:r>
              <a:rPr lang="nb-NO"/>
              <a:t>AMK- og LVS-personell, annet LV-personell, ambulansepersonell, akuttsykehus</a:t>
            </a:r>
          </a:p>
          <a:p>
            <a:pPr marL="285750" indent="-285750">
              <a:buFont typeface="Arial" panose="020B0604020202020204" pitchFamily="34" charset="0"/>
              <a:buChar char="•"/>
            </a:pPr>
            <a:endParaRPr lang="nb-NO"/>
          </a:p>
        </p:txBody>
      </p:sp>
      <p:pic>
        <p:nvPicPr>
          <p:cNvPr id="4" name="Bilde 3"/>
          <p:cNvPicPr>
            <a:picLocks noChangeAspect="1"/>
          </p:cNvPicPr>
          <p:nvPr/>
        </p:nvPicPr>
        <p:blipFill rotWithShape="1">
          <a:blip r:embed="rId3"/>
          <a:srcRect l="6818" r="10058"/>
          <a:stretch/>
        </p:blipFill>
        <p:spPr>
          <a:xfrm>
            <a:off x="1344839" y="1731447"/>
            <a:ext cx="2360262" cy="3261093"/>
          </a:xfrm>
          <a:prstGeom prst="rect">
            <a:avLst/>
          </a:prstGeom>
        </p:spPr>
      </p:pic>
    </p:spTree>
    <p:extLst>
      <p:ext uri="{BB962C8B-B14F-4D97-AF65-F5344CB8AC3E}">
        <p14:creationId xmlns:p14="http://schemas.microsoft.com/office/powerpoint/2010/main" val="3134231068"/>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44839" y="726678"/>
            <a:ext cx="3466013" cy="369332"/>
          </a:xfrm>
          <a:prstGeom prst="rect">
            <a:avLst/>
          </a:prstGeom>
        </p:spPr>
        <p:txBody>
          <a:bodyPr wrap="none">
            <a:spAutoFit/>
          </a:bodyPr>
          <a:lstStyle/>
          <a:p>
            <a:r>
              <a:rPr lang="nb-NO" b="1">
                <a:solidFill>
                  <a:srgbClr val="0070C0"/>
                </a:solidFill>
                <a:latin typeface="Tahoma" panose="020B0604030504040204" pitchFamily="34" charset="0"/>
                <a:ea typeface="Tahoma" panose="020B0604030504040204" pitchFamily="34" charset="0"/>
                <a:cs typeface="Tahoma" panose="020B0604030504040204" pitchFamily="34" charset="0"/>
              </a:rPr>
              <a:t>Akuttmedisinforskriften §13</a:t>
            </a:r>
            <a:endParaRPr lang="nb-NO">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18</a:t>
            </a:fld>
            <a:endParaRPr lang="nb-NO"/>
          </a:p>
        </p:txBody>
      </p:sp>
      <p:sp>
        <p:nvSpPr>
          <p:cNvPr id="9" name="Rektangel 8"/>
          <p:cNvSpPr/>
          <p:nvPr/>
        </p:nvSpPr>
        <p:spPr>
          <a:xfrm>
            <a:off x="5380061" y="1829931"/>
            <a:ext cx="6461078" cy="4708981"/>
          </a:xfrm>
          <a:prstGeom prst="rect">
            <a:avLst/>
          </a:prstGeom>
        </p:spPr>
        <p:txBody>
          <a:bodyPr wrap="square">
            <a:spAutoFit/>
          </a:bodyPr>
          <a:lstStyle/>
          <a:p>
            <a:r>
              <a:rPr lang="nb-NO" b="1"/>
              <a:t>§13 om LVS:</a:t>
            </a:r>
          </a:p>
          <a:p>
            <a:endParaRPr lang="nb-NO"/>
          </a:p>
          <a:p>
            <a:pPr marL="285750" indent="-285750">
              <a:buFont typeface="Arial" panose="020B0604020202020204" pitchFamily="34" charset="0"/>
              <a:buChar char="•"/>
            </a:pPr>
            <a:r>
              <a:rPr lang="nb-NO"/>
              <a:t>LVS skal videreformidle eller konferansekoble henvendelser om akuttmedisinsk hjelp til AMK</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I tillegg til vanlig pasienthåndtering, skal LVS bl.a. videreformidle henvendelser til:</a:t>
            </a:r>
          </a:p>
          <a:p>
            <a:pPr marL="742950" lvl="1" indent="-285750">
              <a:buFont typeface="Wingdings" panose="05000000000000000000" pitchFamily="2" charset="2"/>
              <a:buChar char="Ø"/>
            </a:pPr>
            <a:r>
              <a:rPr lang="nb-NO" sz="1400"/>
              <a:t>helse- og omsorgstjenesten i kommunen</a:t>
            </a:r>
          </a:p>
          <a:p>
            <a:pPr marL="742950" lvl="1" indent="-285750">
              <a:buFont typeface="Wingdings" panose="05000000000000000000" pitchFamily="2" charset="2"/>
              <a:buChar char="Ø"/>
            </a:pPr>
            <a:r>
              <a:rPr lang="nb-NO" sz="1400"/>
              <a:t>LV-lege</a:t>
            </a:r>
          </a:p>
          <a:p>
            <a:pPr marL="742950" lvl="1" indent="-285750">
              <a:buFont typeface="Wingdings" panose="05000000000000000000" pitchFamily="2" charset="2"/>
              <a:buChar char="Ø"/>
            </a:pPr>
            <a:r>
              <a:rPr lang="nb-NO" sz="1400"/>
              <a:t>fastlege</a:t>
            </a:r>
          </a:p>
          <a:p>
            <a:pPr marL="742950" lvl="1" indent="-285750">
              <a:buFont typeface="Wingdings" panose="05000000000000000000" pitchFamily="2" charset="2"/>
              <a:buChar char="Ø"/>
            </a:pPr>
            <a:r>
              <a:rPr lang="nb-NO" sz="1400"/>
              <a:t>jordmor</a:t>
            </a:r>
          </a:p>
          <a:p>
            <a:pPr marL="742950" lvl="1" indent="-285750">
              <a:buFont typeface="Wingdings" panose="05000000000000000000" pitchFamily="2" charset="2"/>
              <a:buChar char="Ø"/>
            </a:pPr>
            <a:r>
              <a:rPr lang="nb-NO" sz="1400"/>
              <a:t>kriseteam</a:t>
            </a:r>
          </a:p>
          <a:p>
            <a:pPr marL="742950" lvl="1" indent="-285750">
              <a:buFont typeface="Wingdings" panose="05000000000000000000" pitchFamily="2" charset="2"/>
              <a:buChar char="Ø"/>
            </a:pPr>
            <a:r>
              <a:rPr lang="nb-NO" sz="1400"/>
              <a:t>andre relevante instanser</a:t>
            </a:r>
          </a:p>
          <a:p>
            <a:pPr marL="285750" indent="-285750">
              <a:buFont typeface="Wingdings" panose="05000000000000000000" pitchFamily="2" charset="2"/>
              <a:buChar char="Ø"/>
            </a:pPr>
            <a:endParaRPr lang="nb-NO"/>
          </a:p>
          <a:p>
            <a:pPr marL="285750" indent="-285750">
              <a:buFont typeface="Wingdings" panose="05000000000000000000" pitchFamily="2" charset="2"/>
              <a:buChar char="Ø"/>
            </a:pPr>
            <a:r>
              <a:rPr lang="nb-NO"/>
              <a:t>skal bemannes med personell med bachelornivå, nødvendig klinisk praksis og tilleggsopplæring</a:t>
            </a:r>
          </a:p>
          <a:p>
            <a:pPr marL="742950" lvl="1" indent="-285750">
              <a:buFont typeface="Wingdings" panose="05000000000000000000" pitchFamily="2" charset="2"/>
              <a:buChar char="Ø"/>
            </a:pPr>
            <a:endParaRPr lang="nb-NO"/>
          </a:p>
          <a:p>
            <a:pPr marL="285750" indent="-285750">
              <a:buFont typeface="Wingdings" panose="05000000000000000000" pitchFamily="2" charset="2"/>
              <a:buChar char="Ø"/>
            </a:pPr>
            <a:endParaRPr lang="nb-NO"/>
          </a:p>
        </p:txBody>
      </p:sp>
      <p:pic>
        <p:nvPicPr>
          <p:cNvPr id="4" name="Bilde 3"/>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Lst>
          </a:blip>
          <a:stretch>
            <a:fillRect/>
          </a:stretch>
        </p:blipFill>
        <p:spPr>
          <a:xfrm>
            <a:off x="1027828" y="2124492"/>
            <a:ext cx="3466324" cy="1487388"/>
          </a:xfrm>
          <a:prstGeom prst="rect">
            <a:avLst/>
          </a:prstGeom>
        </p:spPr>
      </p:pic>
    </p:spTree>
    <p:extLst>
      <p:ext uri="{BB962C8B-B14F-4D97-AF65-F5344CB8AC3E}">
        <p14:creationId xmlns:p14="http://schemas.microsoft.com/office/powerpoint/2010/main" val="4191320394"/>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44839" y="726678"/>
            <a:ext cx="3466013" cy="369332"/>
          </a:xfrm>
          <a:prstGeom prst="rect">
            <a:avLst/>
          </a:prstGeom>
        </p:spPr>
        <p:txBody>
          <a:bodyPr wrap="none">
            <a:spAutoFit/>
          </a:bodyPr>
          <a:lstStyle/>
          <a:p>
            <a:r>
              <a:rPr lang="nb-NO" b="1">
                <a:solidFill>
                  <a:srgbClr val="0070C0"/>
                </a:solidFill>
                <a:latin typeface="Tahoma" panose="020B0604030504040204" pitchFamily="34" charset="0"/>
                <a:ea typeface="Tahoma" panose="020B0604030504040204" pitchFamily="34" charset="0"/>
                <a:cs typeface="Tahoma" panose="020B0604030504040204" pitchFamily="34" charset="0"/>
              </a:rPr>
              <a:t>Akuttmedisinforskriften §15</a:t>
            </a:r>
            <a:endParaRPr lang="nb-NO">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19</a:t>
            </a:fld>
            <a:endParaRPr lang="nb-NO"/>
          </a:p>
        </p:txBody>
      </p:sp>
      <p:sp>
        <p:nvSpPr>
          <p:cNvPr id="9" name="Rektangel 8"/>
          <p:cNvSpPr/>
          <p:nvPr/>
        </p:nvSpPr>
        <p:spPr>
          <a:xfrm>
            <a:off x="5380061" y="2124492"/>
            <a:ext cx="6461078" cy="2585323"/>
          </a:xfrm>
          <a:prstGeom prst="rect">
            <a:avLst/>
          </a:prstGeom>
        </p:spPr>
        <p:txBody>
          <a:bodyPr wrap="square">
            <a:spAutoFit/>
          </a:bodyPr>
          <a:lstStyle/>
          <a:p>
            <a:r>
              <a:rPr lang="nb-NO" b="1"/>
              <a:t>§15 om krav til AMK:</a:t>
            </a:r>
          </a:p>
          <a:p>
            <a:endParaRPr lang="nb-NO"/>
          </a:p>
          <a:p>
            <a:pPr marL="285750" indent="-285750">
              <a:buFont typeface="Arial" panose="020B0604020202020204" pitchFamily="34" charset="0"/>
              <a:buChar char="•"/>
            </a:pPr>
            <a:r>
              <a:rPr lang="nb-NO" err="1"/>
              <a:t>Trippelvarsle</a:t>
            </a:r>
            <a:r>
              <a:rPr lang="nb-NO"/>
              <a:t> ved behov</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Varsle LVS om behov for øyeblikkelig hjelp</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Sette over samtaler om allmennmedisinske problemstillinger uten behov for utrykning av ambulanse</a:t>
            </a:r>
          </a:p>
          <a:p>
            <a:pPr marL="285750" indent="-285750">
              <a:buFont typeface="Wingdings" panose="05000000000000000000" pitchFamily="2" charset="2"/>
              <a:buChar char="Ø"/>
            </a:pPr>
            <a:endParaRPr lang="nb-NO"/>
          </a:p>
        </p:txBody>
      </p:sp>
      <p:pic>
        <p:nvPicPr>
          <p:cNvPr id="4" name="Bilde 3"/>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Lst>
          </a:blip>
          <a:stretch>
            <a:fillRect/>
          </a:stretch>
        </p:blipFill>
        <p:spPr>
          <a:xfrm>
            <a:off x="998799" y="2124492"/>
            <a:ext cx="3466324" cy="1487388"/>
          </a:xfrm>
          <a:prstGeom prst="rect">
            <a:avLst/>
          </a:prstGeom>
        </p:spPr>
      </p:pic>
    </p:spTree>
    <p:extLst>
      <p:ext uri="{BB962C8B-B14F-4D97-AF65-F5344CB8AC3E}">
        <p14:creationId xmlns:p14="http://schemas.microsoft.com/office/powerpoint/2010/main" val="2181964832"/>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Undertittel 2"/>
          <p:cNvSpPr>
            <a:spLocks noGrp="1"/>
          </p:cNvSpPr>
          <p:nvPr>
            <p:ph type="subTitle" idx="4294967295"/>
          </p:nvPr>
        </p:nvSpPr>
        <p:spPr>
          <a:xfrm>
            <a:off x="2542223" y="4959063"/>
            <a:ext cx="7107551" cy="936104"/>
          </a:xfrm>
        </p:spPr>
        <p:txBody>
          <a:bodyPr>
            <a:normAutofit/>
          </a:bodyPr>
          <a:lstStyle/>
          <a:p>
            <a:pPr marL="0" indent="0" algn="ctr" eaLnBrk="1" hangingPunct="1">
              <a:buNone/>
            </a:pPr>
            <a:r>
              <a:rPr lang="nb-NO" altLang="nb-NO" sz="1800">
                <a:solidFill>
                  <a:srgbClr val="0070C0"/>
                </a:solidFill>
                <a:latin typeface="Verdana" panose="020B0604030504040204" pitchFamily="34" charset="0"/>
                <a:ea typeface="Verdana" panose="020B0604030504040204" pitchFamily="34" charset="0"/>
              </a:rPr>
              <a:t>Grunnkurs for operatører i medisinsk nødmeldetjeneste</a:t>
            </a:r>
          </a:p>
        </p:txBody>
      </p:sp>
      <p:sp>
        <p:nvSpPr>
          <p:cNvPr id="5" name="Undertittel 2"/>
          <p:cNvSpPr txBox="1">
            <a:spLocks/>
          </p:cNvSpPr>
          <p:nvPr/>
        </p:nvSpPr>
        <p:spPr bwMode="auto">
          <a:xfrm>
            <a:off x="3467894" y="1273485"/>
            <a:ext cx="5256212" cy="50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None/>
            </a:pPr>
            <a:r>
              <a:rPr lang="nb-NO" altLang="nb-NO" sz="3200" b="1">
                <a:solidFill>
                  <a:srgbClr val="0070C0"/>
                </a:solidFill>
                <a:latin typeface="Verdana" panose="020B0604030504040204" pitchFamily="34" charset="0"/>
                <a:ea typeface="Verdana" panose="020B0604030504040204" pitchFamily="34" charset="0"/>
              </a:rPr>
              <a:t>Myndighetskrav 2</a:t>
            </a:r>
          </a:p>
          <a:p>
            <a:pPr algn="ctr" eaLnBrk="1" hangingPunct="1">
              <a:buNone/>
            </a:pPr>
            <a:endParaRPr lang="nb-NO" altLang="nb-NO" sz="3200" b="1">
              <a:solidFill>
                <a:srgbClr val="0070C0"/>
              </a:solidFill>
              <a:latin typeface="Verdana" panose="020B0604030504040204" pitchFamily="34" charset="0"/>
              <a:ea typeface="Verdana" panose="020B0604030504040204" pitchFamily="34" charset="0"/>
            </a:endParaRPr>
          </a:p>
          <a:p>
            <a:pPr algn="ctr" eaLnBrk="1" hangingPunct="1">
              <a:buNone/>
            </a:pPr>
            <a:endParaRPr lang="nb-NO" altLang="nb-NO" sz="3200" b="1">
              <a:solidFill>
                <a:srgbClr val="0070C0"/>
              </a:solidFill>
              <a:latin typeface="Verdana" panose="020B0604030504040204" pitchFamily="34" charset="0"/>
              <a:ea typeface="Verdana" panose="020B0604030504040204" pitchFamily="34" charset="0"/>
            </a:endParaRPr>
          </a:p>
          <a:p>
            <a:pPr algn="ctr" eaLnBrk="1" hangingPunct="1">
              <a:buFont typeface="Arial" panose="020B0604020202020204" pitchFamily="34" charset="0"/>
              <a:buNone/>
            </a:pPr>
            <a:endParaRPr lang="nb-NO" altLang="nb-NO" sz="3200" b="1">
              <a:solidFill>
                <a:srgbClr val="0070C0"/>
              </a:solidFill>
              <a:latin typeface="Verdana" panose="020B0604030504040204" pitchFamily="34" charset="0"/>
              <a:ea typeface="Verdana" panose="020B0604030504040204" pitchFamily="34" charset="0"/>
            </a:endParaRPr>
          </a:p>
        </p:txBody>
      </p:sp>
      <p:sp>
        <p:nvSpPr>
          <p:cNvPr id="6" name="Rektangel 5"/>
          <p:cNvSpPr/>
          <p:nvPr/>
        </p:nvSpPr>
        <p:spPr>
          <a:xfrm>
            <a:off x="2676281" y="2333423"/>
            <a:ext cx="6839437" cy="584775"/>
          </a:xfrm>
          <a:prstGeom prst="rect">
            <a:avLst/>
          </a:prstGeom>
        </p:spPr>
        <p:txBody>
          <a:bodyPr wrap="none">
            <a:spAutoFit/>
          </a:bodyPr>
          <a:lstStyle/>
          <a:p>
            <a:pPr marL="342900" indent="-342900" algn="ctr">
              <a:buFont typeface="Wingdings" panose="05000000000000000000" pitchFamily="2" charset="2"/>
              <a:buChar char="Ø"/>
            </a:pPr>
            <a:r>
              <a:rPr lang="nb-NO" altLang="nb-NO" sz="1600">
                <a:solidFill>
                  <a:schemeClr val="accent1">
                    <a:lumMod val="50000"/>
                  </a:schemeClr>
                </a:solidFill>
                <a:latin typeface="Verdana" panose="020B0604030504040204" pitchFamily="34" charset="0"/>
                <a:ea typeface="Verdana" panose="020B0604030504040204" pitchFamily="34" charset="0"/>
                <a:cs typeface="Tahoma" panose="020B0604030504040204" pitchFamily="34" charset="0"/>
              </a:rPr>
              <a:t>Lover og forskrifter relevante i medisinsk nødmeldetjeneste</a:t>
            </a:r>
          </a:p>
          <a:p>
            <a:pPr marL="342900" indent="-342900" algn="ctr">
              <a:buFont typeface="Wingdings" panose="05000000000000000000" pitchFamily="2" charset="2"/>
              <a:buChar char="Ø"/>
            </a:pPr>
            <a:endParaRPr lang="nb-NO" altLang="nb-NO" sz="1600">
              <a:solidFill>
                <a:schemeClr val="accent1">
                  <a:lumMod val="50000"/>
                </a:schemeClr>
              </a:solidFill>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80784397"/>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44839" y="726678"/>
            <a:ext cx="3466013" cy="369332"/>
          </a:xfrm>
          <a:prstGeom prst="rect">
            <a:avLst/>
          </a:prstGeom>
        </p:spPr>
        <p:txBody>
          <a:bodyPr wrap="none">
            <a:spAutoFit/>
          </a:bodyPr>
          <a:lstStyle/>
          <a:p>
            <a:r>
              <a:rPr lang="nb-NO" b="1">
                <a:solidFill>
                  <a:srgbClr val="0070C0"/>
                </a:solidFill>
                <a:latin typeface="Tahoma" panose="020B0604030504040204" pitchFamily="34" charset="0"/>
                <a:ea typeface="Tahoma" panose="020B0604030504040204" pitchFamily="34" charset="0"/>
                <a:cs typeface="Tahoma" panose="020B0604030504040204" pitchFamily="34" charset="0"/>
              </a:rPr>
              <a:t>Akuttmedisinforskriften §20</a:t>
            </a:r>
            <a:endParaRPr lang="nb-NO">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20</a:t>
            </a:fld>
            <a:endParaRPr lang="nb-NO"/>
          </a:p>
        </p:txBody>
      </p:sp>
      <p:sp>
        <p:nvSpPr>
          <p:cNvPr id="9" name="Rektangel 8"/>
          <p:cNvSpPr/>
          <p:nvPr/>
        </p:nvSpPr>
        <p:spPr>
          <a:xfrm>
            <a:off x="5380061" y="2124492"/>
            <a:ext cx="6461078" cy="1754326"/>
          </a:xfrm>
          <a:prstGeom prst="rect">
            <a:avLst/>
          </a:prstGeom>
        </p:spPr>
        <p:txBody>
          <a:bodyPr wrap="square">
            <a:spAutoFit/>
          </a:bodyPr>
          <a:lstStyle/>
          <a:p>
            <a:r>
              <a:rPr lang="nb-NO" b="1"/>
              <a:t>§20 om lydlogg</a:t>
            </a:r>
            <a:endParaRPr lang="nb-NO"/>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Lydlogg er en del av pasientjournalen</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Lydlogg oppbevares i tre år</a:t>
            </a:r>
          </a:p>
          <a:p>
            <a:pPr marL="285750" indent="-285750">
              <a:buFont typeface="Arial" panose="020B0604020202020204" pitchFamily="34" charset="0"/>
              <a:buChar char="•"/>
            </a:pPr>
            <a:endParaRPr lang="nb-NO"/>
          </a:p>
        </p:txBody>
      </p:sp>
      <p:pic>
        <p:nvPicPr>
          <p:cNvPr id="4" name="Bilde 3"/>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Lst>
          </a:blip>
          <a:stretch>
            <a:fillRect/>
          </a:stretch>
        </p:blipFill>
        <p:spPr>
          <a:xfrm>
            <a:off x="998799" y="2124492"/>
            <a:ext cx="3466324" cy="1487388"/>
          </a:xfrm>
          <a:prstGeom prst="rect">
            <a:avLst/>
          </a:prstGeom>
        </p:spPr>
      </p:pic>
    </p:spTree>
    <p:extLst>
      <p:ext uri="{BB962C8B-B14F-4D97-AF65-F5344CB8AC3E}">
        <p14:creationId xmlns:p14="http://schemas.microsoft.com/office/powerpoint/2010/main" val="2861164272"/>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ktangel 2"/>
          <p:cNvSpPr/>
          <p:nvPr/>
        </p:nvSpPr>
        <p:spPr>
          <a:xfrm>
            <a:off x="1176137" y="813575"/>
            <a:ext cx="2517036" cy="369332"/>
          </a:xfrm>
          <a:prstGeom prst="rect">
            <a:avLst/>
          </a:prstGeom>
        </p:spPr>
        <p:txBody>
          <a:bodyPr wrap="none">
            <a:spAutoFit/>
          </a:bodyPr>
          <a:lstStyle/>
          <a:p>
            <a:r>
              <a:rPr lang="nb-NO" b="1">
                <a:solidFill>
                  <a:srgbClr val="0070C0"/>
                </a:solidFill>
                <a:latin typeface="Verdana" panose="020B0604030504040204" pitchFamily="34" charset="0"/>
                <a:ea typeface="Verdana" panose="020B0604030504040204" pitchFamily="34" charset="0"/>
                <a:cs typeface="Tahoma" panose="020B0604030504040204" pitchFamily="34" charset="0"/>
              </a:rPr>
              <a:t>Undervisningsmål</a:t>
            </a:r>
          </a:p>
        </p:txBody>
      </p:sp>
      <p:sp>
        <p:nvSpPr>
          <p:cNvPr id="4" name="Plassholder for lysbildenummer 3"/>
          <p:cNvSpPr>
            <a:spLocks noGrp="1"/>
          </p:cNvSpPr>
          <p:nvPr>
            <p:ph type="sldNum" sz="quarter" idx="12"/>
          </p:nvPr>
        </p:nvSpPr>
        <p:spPr/>
        <p:txBody>
          <a:bodyPr/>
          <a:lstStyle/>
          <a:p>
            <a:fld id="{BBB55A98-9554-44C9-BA58-B78A95C72FFC}" type="slidenum">
              <a:rPr lang="nb-NO" smtClean="0"/>
              <a:t>21</a:t>
            </a:fld>
            <a:endParaRPr lang="nb-NO"/>
          </a:p>
        </p:txBody>
      </p:sp>
      <p:sp>
        <p:nvSpPr>
          <p:cNvPr id="5" name="Rektangel 4"/>
          <p:cNvSpPr/>
          <p:nvPr/>
        </p:nvSpPr>
        <p:spPr>
          <a:xfrm>
            <a:off x="0" y="1619377"/>
            <a:ext cx="9286504" cy="5139869"/>
          </a:xfrm>
          <a:prstGeom prst="rect">
            <a:avLst/>
          </a:prstGeom>
        </p:spPr>
        <p:txBody>
          <a:bodyPr wrap="square">
            <a:spAutoFit/>
          </a:bodyPr>
          <a:lstStyle/>
          <a:p>
            <a:pPr lvl="2"/>
            <a:r>
              <a:rPr lang="nb-NO" sz="1600" b="1" u="sng">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Myndighetskrav 1:</a:t>
            </a:r>
          </a:p>
          <a:p>
            <a:pPr marL="1257300" lvl="2" indent="-342900">
              <a:buFont typeface="Arial" panose="020B0604020202020204" pitchFamily="34" charset="0"/>
              <a:buChar char="•"/>
            </a:pPr>
            <a:endParaRPr lang="nb-NO" sz="1600" b="1">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endParaRPr>
          </a:p>
          <a:p>
            <a:pPr marL="1257300" lvl="2" indent="-342900">
              <a:buFont typeface="Arial" panose="020B0604020202020204" pitchFamily="34" charset="0"/>
              <a:buChar char="•"/>
            </a:pPr>
            <a:r>
              <a:rPr lang="nb-NO" sz="1600" b="1">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God kunnskap </a:t>
            </a:r>
            <a:r>
              <a:rPr lang="nb-NO" sz="160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om noen paragrafer i </a:t>
            </a:r>
            <a:r>
              <a:rPr lang="nb-NO" sz="1600" err="1">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helsepersonelloven</a:t>
            </a:r>
            <a:r>
              <a:rPr lang="nb-NO" sz="160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a:t>
            </a:r>
          </a:p>
          <a:p>
            <a:pPr marL="2171700" lvl="4" indent="-342900">
              <a:buFont typeface="Wingdings" panose="05000000000000000000" pitchFamily="2" charset="2"/>
              <a:buChar char="Ø"/>
            </a:pPr>
            <a:r>
              <a:rPr lang="nb-NO" sz="160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forsvarlighet </a:t>
            </a:r>
          </a:p>
          <a:p>
            <a:pPr marL="2171700" lvl="4" indent="-342900">
              <a:buFont typeface="Wingdings" panose="05000000000000000000" pitchFamily="2" charset="2"/>
              <a:buChar char="Ø"/>
            </a:pPr>
            <a:r>
              <a:rPr lang="nb-NO" sz="160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øyeblikkelig hjelp</a:t>
            </a:r>
          </a:p>
          <a:p>
            <a:pPr marL="2171700" lvl="4" indent="-342900">
              <a:buFont typeface="Wingdings" panose="05000000000000000000" pitchFamily="2" charset="2"/>
              <a:buChar char="Ø"/>
            </a:pPr>
            <a:r>
              <a:rPr lang="nb-NO" sz="160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taushetsplikt med unntak </a:t>
            </a:r>
          </a:p>
          <a:p>
            <a:pPr lvl="4"/>
            <a:endParaRPr lang="nb-NO" sz="160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lvl="2"/>
            <a:endParaRPr lang="nb-NO" sz="1600" b="1" u="sng">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lvl="2"/>
            <a:r>
              <a:rPr lang="nb-NO" sz="1600" b="1" u="sng">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Myndighetskrav 2:</a:t>
            </a:r>
          </a:p>
          <a:p>
            <a:pPr lvl="2"/>
            <a:endParaRPr lang="nb-NO" sz="160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endParaRPr>
          </a:p>
          <a:p>
            <a:pPr marL="1257300" lvl="2" indent="-342900">
              <a:lnSpc>
                <a:spcPct val="150000"/>
              </a:lnSpc>
              <a:buFont typeface="Arial" panose="020B0604020202020204" pitchFamily="34" charset="0"/>
              <a:buChar char="•"/>
            </a:pPr>
            <a:r>
              <a:rPr lang="nb-NO" sz="160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Kjenne til</a:t>
            </a:r>
            <a:r>
              <a:rPr lang="nb-NO" sz="1600" b="1">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 </a:t>
            </a:r>
            <a:r>
              <a:rPr lang="nb-NO" sz="160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noen paragrafer i </a:t>
            </a:r>
            <a:r>
              <a:rPr lang="nb-NO" sz="1600" err="1">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helsepersonelloven</a:t>
            </a:r>
            <a:endParaRPr lang="nb-NO" sz="160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endParaRPr>
          </a:p>
          <a:p>
            <a:pPr marL="1257300" lvl="2" indent="-342900">
              <a:lnSpc>
                <a:spcPct val="150000"/>
              </a:lnSpc>
              <a:buFont typeface="Arial" panose="020B0604020202020204" pitchFamily="34" charset="0"/>
              <a:buChar char="•"/>
            </a:pPr>
            <a:r>
              <a:rPr lang="nb-NO" sz="1600">
                <a:solidFill>
                  <a:srgbClr val="0070C0"/>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Pasient og brukerrettighetsloven</a:t>
            </a:r>
          </a:p>
          <a:p>
            <a:pPr marL="2171700" lvl="4" indent="-342900">
              <a:buFont typeface="Arial" panose="020B0604020202020204" pitchFamily="34" charset="0"/>
              <a:buChar char="•"/>
            </a:pPr>
            <a:r>
              <a:rPr lang="nb-NO" sz="1600">
                <a:solidFill>
                  <a:srgbClr val="0070C0"/>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Rett til helse- og omsorgstjenester</a:t>
            </a:r>
          </a:p>
          <a:p>
            <a:pPr marL="2171700" lvl="4" indent="-342900">
              <a:buFont typeface="Arial" panose="020B0604020202020204" pitchFamily="34" charset="0"/>
              <a:buChar char="•"/>
            </a:pPr>
            <a:r>
              <a:rPr lang="nb-NO" sz="1600">
                <a:solidFill>
                  <a:srgbClr val="0070C0"/>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Medvirkning og informasjon</a:t>
            </a:r>
          </a:p>
          <a:p>
            <a:pPr marL="2171700" lvl="4" indent="-342900">
              <a:buFont typeface="Arial" panose="020B0604020202020204" pitchFamily="34" charset="0"/>
              <a:buChar char="•"/>
            </a:pPr>
            <a:r>
              <a:rPr lang="nb-NO" sz="1600">
                <a:solidFill>
                  <a:srgbClr val="0070C0"/>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Samtykke til helsehjelp /samtykkekompetanse</a:t>
            </a:r>
          </a:p>
          <a:p>
            <a:pPr marL="1257300" lvl="2" indent="-342900">
              <a:lnSpc>
                <a:spcPct val="150000"/>
              </a:lnSpc>
              <a:buFont typeface="Arial" panose="020B0604020202020204" pitchFamily="34" charset="0"/>
              <a:buChar char="•"/>
            </a:pPr>
            <a:r>
              <a:rPr lang="nb-NO" sz="1600">
                <a:solidFill>
                  <a:srgbClr val="0070C0"/>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Akuttmedisinforskriften</a:t>
            </a:r>
          </a:p>
          <a:p>
            <a:pPr marL="1257300" lvl="2" indent="-342900">
              <a:lnSpc>
                <a:spcPct val="150000"/>
              </a:lnSpc>
              <a:buFont typeface="Arial" panose="020B0604020202020204" pitchFamily="34" charset="0"/>
              <a:buChar char="•"/>
            </a:pPr>
            <a:r>
              <a:rPr lang="nb-NO" sz="1600" b="1">
                <a:solidFill>
                  <a:srgbClr val="3333FF"/>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Psykisk helsevernloven</a:t>
            </a:r>
            <a:endParaRPr lang="nb-NO" sz="1600">
              <a:latin typeface="Verdana" panose="020B0604030504040204" pitchFamily="34" charset="0"/>
              <a:ea typeface="Verdana" panose="020B0604030504040204" pitchFamily="34" charset="0"/>
              <a:cs typeface="Tahoma" panose="020B0604030504040204" pitchFamily="34" charset="0"/>
            </a:endParaRPr>
          </a:p>
          <a:p>
            <a:pPr lvl="3"/>
            <a:endParaRPr lang="nb-NO" sz="1600">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521704495"/>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998799" y="774179"/>
            <a:ext cx="3490058" cy="369332"/>
          </a:xfrm>
          <a:prstGeom prst="rect">
            <a:avLst/>
          </a:prstGeom>
        </p:spPr>
        <p:txBody>
          <a:bodyPr wrap="none">
            <a:spAutoFit/>
          </a:bodyPr>
          <a:lstStyle/>
          <a:p>
            <a:r>
              <a:rPr lang="nb-NO" b="1">
                <a:solidFill>
                  <a:srgbClr val="0070C0"/>
                </a:solidFill>
                <a:latin typeface="Tahoma" panose="020B0604030504040204" pitchFamily="34" charset="0"/>
                <a:ea typeface="Tahoma" panose="020B0604030504040204" pitchFamily="34" charset="0"/>
                <a:cs typeface="Tahoma" panose="020B0604030504040204" pitchFamily="34" charset="0"/>
              </a:rPr>
              <a:t>Psykisk helsevernloven §3-1</a:t>
            </a:r>
            <a:endParaRPr lang="nb-NO">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22</a:t>
            </a:fld>
            <a:endParaRPr lang="nb-NO"/>
          </a:p>
        </p:txBody>
      </p:sp>
      <p:sp>
        <p:nvSpPr>
          <p:cNvPr id="9" name="Rektangel 8"/>
          <p:cNvSpPr/>
          <p:nvPr/>
        </p:nvSpPr>
        <p:spPr>
          <a:xfrm>
            <a:off x="5380061" y="2124492"/>
            <a:ext cx="6461078" cy="3139321"/>
          </a:xfrm>
          <a:prstGeom prst="rect">
            <a:avLst/>
          </a:prstGeom>
        </p:spPr>
        <p:txBody>
          <a:bodyPr wrap="square">
            <a:spAutoFit/>
          </a:bodyPr>
          <a:lstStyle/>
          <a:p>
            <a:r>
              <a:rPr lang="nb-NO" b="1"/>
              <a:t>§3-1 om legeundersøkelse</a:t>
            </a:r>
            <a:endParaRPr lang="nb-NO"/>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Tvangsinnleggelse (jf. §3-2 el. §3-3) vurderes i </a:t>
            </a:r>
          </a:p>
          <a:p>
            <a:r>
              <a:rPr lang="nb-NO"/>
              <a:t>      legeundersøkelse (jf. §3-1), </a:t>
            </a:r>
            <a:r>
              <a:rPr lang="nb-NO" b="1" u="sng"/>
              <a:t>helst frivillig</a:t>
            </a:r>
          </a:p>
          <a:p>
            <a:endParaRPr lang="nb-NO"/>
          </a:p>
          <a:p>
            <a:pPr marL="285750" indent="-285750">
              <a:buFont typeface="Arial" panose="020B0604020202020204" pitchFamily="34" charset="0"/>
              <a:buChar char="•"/>
            </a:pPr>
            <a:r>
              <a:rPr lang="nb-NO"/>
              <a:t>Bekymret nærmeste pårørende, offentlig myndighet eller kommunelegen kan melde om behov for vedtak om tvungen legeundersøkelse når frivillig undersøkelse ikke lykkes</a:t>
            </a:r>
          </a:p>
          <a:p>
            <a:endParaRPr lang="nb-NO"/>
          </a:p>
          <a:p>
            <a:pPr marL="285750" indent="-285750">
              <a:buFont typeface="Arial" panose="020B0604020202020204" pitchFamily="34" charset="0"/>
              <a:buChar char="•"/>
            </a:pPr>
            <a:r>
              <a:rPr lang="nb-NO"/>
              <a:t>Om pasienten motsetter seg, kan tvang benyttes for å få gjennomført undersøkelsen</a:t>
            </a:r>
          </a:p>
        </p:txBody>
      </p:sp>
      <p:pic>
        <p:nvPicPr>
          <p:cNvPr id="4" name="Bilde 3"/>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Lst>
          </a:blip>
          <a:stretch>
            <a:fillRect/>
          </a:stretch>
        </p:blipFill>
        <p:spPr>
          <a:xfrm>
            <a:off x="998799" y="2124492"/>
            <a:ext cx="3466324" cy="1487388"/>
          </a:xfrm>
          <a:prstGeom prst="rect">
            <a:avLst/>
          </a:prstGeom>
        </p:spPr>
      </p:pic>
    </p:spTree>
    <p:extLst>
      <p:ext uri="{BB962C8B-B14F-4D97-AF65-F5344CB8AC3E}">
        <p14:creationId xmlns:p14="http://schemas.microsoft.com/office/powerpoint/2010/main" val="1289769110"/>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44839" y="726678"/>
            <a:ext cx="3490058" cy="369332"/>
          </a:xfrm>
          <a:prstGeom prst="rect">
            <a:avLst/>
          </a:prstGeom>
        </p:spPr>
        <p:txBody>
          <a:bodyPr wrap="none">
            <a:spAutoFit/>
          </a:bodyPr>
          <a:lstStyle/>
          <a:p>
            <a:r>
              <a:rPr lang="nb-NO" b="1">
                <a:solidFill>
                  <a:srgbClr val="0070C0"/>
                </a:solidFill>
                <a:latin typeface="Tahoma" panose="020B0604030504040204" pitchFamily="34" charset="0"/>
                <a:ea typeface="Tahoma" panose="020B0604030504040204" pitchFamily="34" charset="0"/>
                <a:cs typeface="Tahoma" panose="020B0604030504040204" pitchFamily="34" charset="0"/>
              </a:rPr>
              <a:t>Psykisk helsevernloven §3-1</a:t>
            </a:r>
            <a:endParaRPr lang="nb-NO">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23</a:t>
            </a:fld>
            <a:endParaRPr lang="nb-NO"/>
          </a:p>
        </p:txBody>
      </p:sp>
      <p:sp>
        <p:nvSpPr>
          <p:cNvPr id="6" name="Rektangel 5"/>
          <p:cNvSpPr/>
          <p:nvPr/>
        </p:nvSpPr>
        <p:spPr>
          <a:xfrm>
            <a:off x="6178683" y="2114017"/>
            <a:ext cx="4863834" cy="3139321"/>
          </a:xfrm>
          <a:prstGeom prst="rect">
            <a:avLst/>
          </a:prstGeom>
        </p:spPr>
        <p:txBody>
          <a:bodyPr wrap="square">
            <a:spAutoFit/>
          </a:bodyPr>
          <a:lstStyle/>
          <a:p>
            <a:pPr lvl="0">
              <a:buClr>
                <a:schemeClr val="dk1"/>
              </a:buClr>
              <a:buSzPts val="2800"/>
            </a:pPr>
            <a:r>
              <a:rPr lang="nb-NO" b="1" u="sng"/>
              <a:t>Case:</a:t>
            </a:r>
            <a:r>
              <a:rPr lang="nb-NO"/>
              <a:t> </a:t>
            </a:r>
          </a:p>
          <a:p>
            <a:pPr lvl="0">
              <a:buClr>
                <a:schemeClr val="dk1"/>
              </a:buClr>
              <a:buSzPts val="2800"/>
            </a:pPr>
            <a:r>
              <a:rPr lang="nb-NO"/>
              <a:t>En mor ringer AMK/LVS om sin sønn på 19. Han har vært mest inne hybelen i kjelleren siste tiden og vil ha lite kontakt med familien. Røyker en del hasj og har snakket noe om overvåkning via røykvarsleren. Har nektet å snakke med lege selv om mor og far har forsøkt mange ganger. Fastlegen, som ikke driver med hjemmebesøk, har tilbudt seg video- og telefonkonsultasjon, men pas. nekter.</a:t>
            </a:r>
          </a:p>
          <a:p>
            <a:pPr lvl="0">
              <a:buClr>
                <a:schemeClr val="dk1"/>
              </a:buClr>
              <a:buSzPts val="2800"/>
            </a:pPr>
            <a:r>
              <a:rPr lang="nb-NO"/>
              <a:t>Nå er mor fortvilet og ringer for å få hjelp. </a:t>
            </a:r>
          </a:p>
        </p:txBody>
      </p:sp>
      <p:pic>
        <p:nvPicPr>
          <p:cNvPr id="3" name="Bilde 2"/>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Lst>
          </a:blip>
          <a:stretch>
            <a:fillRect/>
          </a:stretch>
        </p:blipFill>
        <p:spPr>
          <a:xfrm>
            <a:off x="1236345" y="2114017"/>
            <a:ext cx="3983582" cy="1555697"/>
          </a:xfrm>
          <a:prstGeom prst="rect">
            <a:avLst/>
          </a:prstGeom>
        </p:spPr>
      </p:pic>
    </p:spTree>
    <p:extLst>
      <p:ext uri="{BB962C8B-B14F-4D97-AF65-F5344CB8AC3E}">
        <p14:creationId xmlns:p14="http://schemas.microsoft.com/office/powerpoint/2010/main" val="641587797"/>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44839" y="726678"/>
            <a:ext cx="3490058" cy="369332"/>
          </a:xfrm>
          <a:prstGeom prst="rect">
            <a:avLst/>
          </a:prstGeom>
        </p:spPr>
        <p:txBody>
          <a:bodyPr wrap="none">
            <a:spAutoFit/>
          </a:bodyPr>
          <a:lstStyle/>
          <a:p>
            <a:r>
              <a:rPr lang="nb-NO" b="1">
                <a:solidFill>
                  <a:srgbClr val="0070C0"/>
                </a:solidFill>
                <a:latin typeface="Tahoma" panose="020B0604030504040204" pitchFamily="34" charset="0"/>
                <a:ea typeface="Tahoma" panose="020B0604030504040204" pitchFamily="34" charset="0"/>
                <a:cs typeface="Tahoma" panose="020B0604030504040204" pitchFamily="34" charset="0"/>
              </a:rPr>
              <a:t>Psykisk helsevernloven §3-1</a:t>
            </a:r>
            <a:endParaRPr lang="nb-NO">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24</a:t>
            </a:fld>
            <a:endParaRPr lang="nb-NO"/>
          </a:p>
        </p:txBody>
      </p:sp>
      <p:sp>
        <p:nvSpPr>
          <p:cNvPr id="6" name="Rektangel 5"/>
          <p:cNvSpPr/>
          <p:nvPr/>
        </p:nvSpPr>
        <p:spPr>
          <a:xfrm>
            <a:off x="6065360" y="1496986"/>
            <a:ext cx="4863834" cy="4524315"/>
          </a:xfrm>
          <a:prstGeom prst="rect">
            <a:avLst/>
          </a:prstGeom>
        </p:spPr>
        <p:txBody>
          <a:bodyPr wrap="square">
            <a:spAutoFit/>
          </a:bodyPr>
          <a:lstStyle/>
          <a:p>
            <a:pPr lvl="0">
              <a:buClr>
                <a:schemeClr val="dk1"/>
              </a:buClr>
              <a:buSzPts val="2800"/>
            </a:pPr>
            <a:r>
              <a:rPr lang="nb-NO" b="1" u="sng"/>
              <a:t>Case:</a:t>
            </a:r>
            <a:r>
              <a:rPr lang="nb-NO" b="1"/>
              <a:t> </a:t>
            </a:r>
          </a:p>
          <a:p>
            <a:pPr lvl="0">
              <a:buClr>
                <a:schemeClr val="dk1"/>
              </a:buClr>
              <a:buSzPts val="2800"/>
            </a:pPr>
            <a:r>
              <a:rPr lang="nb-NO"/>
              <a:t>En mor ringer AMK/LVS om sin sønn på 19. Han har vært mest inne hybelen i kjelleren siste tiden og vil ha lite kontakt med familien. Røyker en del hasj og har snakket noe om overvåkning via røykvarsleren. Har nektet å snakke med lege selv om mor og far har forsøkt mange ganger. Fastlegen, som ikke driver med hjemmebesøk, har tilbudt seg video- og telefonkonsultasjon, men pas. nekter.</a:t>
            </a:r>
          </a:p>
          <a:p>
            <a:pPr lvl="0">
              <a:buClr>
                <a:schemeClr val="dk1"/>
              </a:buClr>
              <a:buSzPts val="2800"/>
            </a:pPr>
            <a:endParaRPr lang="nb-NO"/>
          </a:p>
          <a:p>
            <a:pPr lvl="0">
              <a:buClr>
                <a:schemeClr val="dk1"/>
              </a:buClr>
              <a:buSzPts val="2800"/>
            </a:pPr>
            <a:r>
              <a:rPr lang="nb-NO"/>
              <a:t>Nå er mor redd, for det siste kvarteret har han ropt og skreket mye, og mor tror han har ropt om å drepe alle som er i hans nærhet og seg selv «for å få en slutt på alt det vonde». Hun tør ikke å gå inn til sin sønn.</a:t>
            </a:r>
          </a:p>
        </p:txBody>
      </p:sp>
      <p:pic>
        <p:nvPicPr>
          <p:cNvPr id="3" name="Bilde 2"/>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Lst>
          </a:blip>
          <a:stretch>
            <a:fillRect/>
          </a:stretch>
        </p:blipFill>
        <p:spPr>
          <a:xfrm>
            <a:off x="1236345" y="1903001"/>
            <a:ext cx="3983582" cy="1555697"/>
          </a:xfrm>
          <a:prstGeom prst="rect">
            <a:avLst/>
          </a:prstGeom>
        </p:spPr>
      </p:pic>
    </p:spTree>
    <p:extLst>
      <p:ext uri="{BB962C8B-B14F-4D97-AF65-F5344CB8AC3E}">
        <p14:creationId xmlns:p14="http://schemas.microsoft.com/office/powerpoint/2010/main" val="4269754677"/>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44839" y="726678"/>
            <a:ext cx="3490058" cy="369332"/>
          </a:xfrm>
          <a:prstGeom prst="rect">
            <a:avLst/>
          </a:prstGeom>
        </p:spPr>
        <p:txBody>
          <a:bodyPr wrap="none">
            <a:spAutoFit/>
          </a:bodyPr>
          <a:lstStyle/>
          <a:p>
            <a:r>
              <a:rPr lang="nb-NO" b="1">
                <a:solidFill>
                  <a:srgbClr val="0070C0"/>
                </a:solidFill>
                <a:latin typeface="Tahoma" panose="020B0604030504040204" pitchFamily="34" charset="0"/>
                <a:ea typeface="Tahoma" panose="020B0604030504040204" pitchFamily="34" charset="0"/>
                <a:cs typeface="Tahoma" panose="020B0604030504040204" pitchFamily="34" charset="0"/>
              </a:rPr>
              <a:t>Psykisk helsevernloven §3-1</a:t>
            </a:r>
            <a:endParaRPr lang="nb-NO">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25</a:t>
            </a:fld>
            <a:endParaRPr lang="nb-NO"/>
          </a:p>
        </p:txBody>
      </p:sp>
      <p:sp>
        <p:nvSpPr>
          <p:cNvPr id="9" name="Rektangel 8"/>
          <p:cNvSpPr/>
          <p:nvPr/>
        </p:nvSpPr>
        <p:spPr>
          <a:xfrm>
            <a:off x="5181600" y="1555036"/>
            <a:ext cx="6923314" cy="4247317"/>
          </a:xfrm>
          <a:prstGeom prst="rect">
            <a:avLst/>
          </a:prstGeom>
        </p:spPr>
        <p:txBody>
          <a:bodyPr wrap="square">
            <a:spAutoFit/>
          </a:bodyPr>
          <a:lstStyle/>
          <a:p>
            <a:r>
              <a:rPr lang="nb-NO" b="1"/>
              <a:t>Ved bekymringsmeldinger med ønske om psykiatrisk legevurdering:</a:t>
            </a:r>
          </a:p>
          <a:p>
            <a:endParaRPr lang="nb-NO" b="1"/>
          </a:p>
          <a:p>
            <a:pPr marL="742950" lvl="1" indent="-285750">
              <a:buFont typeface="Arial" panose="020B0604020202020204" pitchFamily="34" charset="0"/>
              <a:buChar char="•"/>
            </a:pPr>
            <a:r>
              <a:rPr lang="nb-NO" b="1"/>
              <a:t>Akutt:</a:t>
            </a:r>
          </a:p>
          <a:p>
            <a:pPr marL="1200150" lvl="2" indent="-285750">
              <a:buFont typeface="Arial" panose="020B0604020202020204" pitchFamily="34" charset="0"/>
              <a:buChar char="•"/>
            </a:pPr>
            <a:r>
              <a:rPr lang="nb-NO"/>
              <a:t>§3-1 – vedtak ikke nødvendig</a:t>
            </a:r>
          </a:p>
          <a:p>
            <a:pPr marL="1200150" lvl="2" indent="-285750">
              <a:buFont typeface="Arial" panose="020B0604020202020204" pitchFamily="34" charset="0"/>
              <a:buChar char="•"/>
            </a:pPr>
            <a:r>
              <a:rPr lang="nb-NO"/>
              <a:t>§7 i hpl gjelder</a:t>
            </a:r>
          </a:p>
          <a:p>
            <a:pPr marL="742950" lvl="1" indent="-285750">
              <a:buFont typeface="Arial" panose="020B0604020202020204" pitchFamily="34" charset="0"/>
              <a:buChar char="•"/>
            </a:pPr>
            <a:r>
              <a:rPr lang="nb-NO" b="1"/>
              <a:t>Ikke akutt:</a:t>
            </a:r>
          </a:p>
          <a:p>
            <a:pPr marL="1200150" lvl="2" indent="-285750">
              <a:buFont typeface="Wingdings" panose="05000000000000000000" pitchFamily="2" charset="2"/>
              <a:buChar char="Ø"/>
            </a:pPr>
            <a:r>
              <a:rPr lang="nb-NO"/>
              <a:t>Er frivillighet forsøkt? </a:t>
            </a:r>
          </a:p>
          <a:p>
            <a:pPr marL="1200150" lvl="2" indent="-285750">
              <a:buFont typeface="Wingdings" panose="05000000000000000000" pitchFamily="2" charset="2"/>
              <a:buChar char="Ø"/>
            </a:pPr>
            <a:r>
              <a:rPr lang="nb-NO"/>
              <a:t>Kan saken løses uten tvangsbruk, f.eks. LV-bil til pas.?</a:t>
            </a:r>
          </a:p>
          <a:p>
            <a:pPr marL="1200150" lvl="2" indent="-285750">
              <a:buFont typeface="Wingdings" panose="05000000000000000000" pitchFamily="2" charset="2"/>
              <a:buChar char="Ø"/>
            </a:pPr>
            <a:r>
              <a:rPr lang="nb-NO"/>
              <a:t>Om tvang nødvendig: settes til kommuneoverlegen, ev. delegert lege</a:t>
            </a:r>
          </a:p>
          <a:p>
            <a:pPr marL="1200150" lvl="2" indent="-285750">
              <a:buFont typeface="Wingdings" panose="05000000000000000000" pitchFamily="2" charset="2"/>
              <a:buChar char="Ø"/>
            </a:pPr>
            <a:r>
              <a:rPr lang="nb-NO"/>
              <a:t>Husk farlighetsvurdering og prøv å vurdere hvor mye det haster</a:t>
            </a:r>
          </a:p>
          <a:p>
            <a:pPr marL="1657350" lvl="3" indent="-285750">
              <a:buFont typeface="Wingdings" panose="05000000000000000000" pitchFamily="2" charset="2"/>
              <a:buChar char="Ø"/>
            </a:pPr>
            <a:r>
              <a:rPr lang="nb-NO"/>
              <a:t>Trengs politibistand? Hva om man ikke får tak i pasienten?</a:t>
            </a:r>
          </a:p>
          <a:p>
            <a:pPr marL="1200150" lvl="2" indent="-285750">
              <a:buFont typeface="Wingdings" panose="05000000000000000000" pitchFamily="2" charset="2"/>
              <a:buChar char="Ø"/>
            </a:pPr>
            <a:endParaRPr lang="nb-NO"/>
          </a:p>
        </p:txBody>
      </p:sp>
      <p:pic>
        <p:nvPicPr>
          <p:cNvPr id="4" name="Bilde 3"/>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Lst>
          </a:blip>
          <a:stretch>
            <a:fillRect/>
          </a:stretch>
        </p:blipFill>
        <p:spPr>
          <a:xfrm>
            <a:off x="998799" y="2124492"/>
            <a:ext cx="3466324" cy="1487388"/>
          </a:xfrm>
          <a:prstGeom prst="rect">
            <a:avLst/>
          </a:prstGeom>
        </p:spPr>
      </p:pic>
    </p:spTree>
    <p:extLst>
      <p:ext uri="{BB962C8B-B14F-4D97-AF65-F5344CB8AC3E}">
        <p14:creationId xmlns:p14="http://schemas.microsoft.com/office/powerpoint/2010/main" val="2166465168"/>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ktangel 2"/>
          <p:cNvSpPr/>
          <p:nvPr/>
        </p:nvSpPr>
        <p:spPr>
          <a:xfrm>
            <a:off x="1176137" y="813575"/>
            <a:ext cx="2517036" cy="369332"/>
          </a:xfrm>
          <a:prstGeom prst="rect">
            <a:avLst/>
          </a:prstGeom>
        </p:spPr>
        <p:txBody>
          <a:bodyPr wrap="none">
            <a:spAutoFit/>
          </a:bodyPr>
          <a:lstStyle/>
          <a:p>
            <a:r>
              <a:rPr lang="nb-NO" b="1">
                <a:solidFill>
                  <a:srgbClr val="0070C0"/>
                </a:solidFill>
                <a:latin typeface="Verdana" panose="020B0604030504040204" pitchFamily="34" charset="0"/>
                <a:ea typeface="Verdana" panose="020B0604030504040204" pitchFamily="34" charset="0"/>
                <a:cs typeface="Tahoma" panose="020B0604030504040204" pitchFamily="34" charset="0"/>
              </a:rPr>
              <a:t>Undervisningsmål</a:t>
            </a:r>
          </a:p>
        </p:txBody>
      </p:sp>
      <p:sp>
        <p:nvSpPr>
          <p:cNvPr id="4" name="Plassholder for lysbildenummer 3"/>
          <p:cNvSpPr>
            <a:spLocks noGrp="1"/>
          </p:cNvSpPr>
          <p:nvPr>
            <p:ph type="sldNum" sz="quarter" idx="12"/>
          </p:nvPr>
        </p:nvSpPr>
        <p:spPr/>
        <p:txBody>
          <a:bodyPr/>
          <a:lstStyle/>
          <a:p>
            <a:fld id="{BBB55A98-9554-44C9-BA58-B78A95C72FFC}" type="slidenum">
              <a:rPr lang="nb-NO" smtClean="0"/>
              <a:t>26</a:t>
            </a:fld>
            <a:endParaRPr lang="nb-NO"/>
          </a:p>
        </p:txBody>
      </p:sp>
      <p:sp>
        <p:nvSpPr>
          <p:cNvPr id="5" name="Rektangel 4"/>
          <p:cNvSpPr/>
          <p:nvPr/>
        </p:nvSpPr>
        <p:spPr>
          <a:xfrm>
            <a:off x="0" y="2105606"/>
            <a:ext cx="9286504" cy="3293209"/>
          </a:xfrm>
          <a:prstGeom prst="rect">
            <a:avLst/>
          </a:prstGeom>
        </p:spPr>
        <p:txBody>
          <a:bodyPr wrap="square">
            <a:spAutoFit/>
          </a:bodyPr>
          <a:lstStyle/>
          <a:p>
            <a:pPr lvl="4"/>
            <a:endParaRPr lang="nb-NO" sz="160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lvl="2"/>
            <a:endParaRPr lang="nb-NO" sz="1600" b="1" u="sng">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lvl="2"/>
            <a:r>
              <a:rPr lang="nb-NO" sz="1600" b="1" u="sng">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Myndighetskrav 2:</a:t>
            </a:r>
          </a:p>
          <a:p>
            <a:pPr lvl="2"/>
            <a:endParaRPr lang="nb-NO" sz="160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endParaRPr>
          </a:p>
          <a:p>
            <a:pPr marL="1257300" lvl="2" indent="-342900">
              <a:lnSpc>
                <a:spcPct val="150000"/>
              </a:lnSpc>
              <a:buFont typeface="Arial" panose="020B0604020202020204" pitchFamily="34" charset="0"/>
              <a:buChar char="•"/>
            </a:pPr>
            <a:r>
              <a:rPr lang="nb-NO" sz="160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Kjenne til</a:t>
            </a:r>
            <a:r>
              <a:rPr lang="nb-NO" sz="1600" b="1">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 </a:t>
            </a:r>
            <a:r>
              <a:rPr lang="nb-NO" sz="160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noen paragrafer i helsepersonelloven</a:t>
            </a:r>
          </a:p>
          <a:p>
            <a:pPr marL="1257300" lvl="2" indent="-342900">
              <a:lnSpc>
                <a:spcPct val="150000"/>
              </a:lnSpc>
              <a:buFont typeface="Arial" panose="020B0604020202020204" pitchFamily="34" charset="0"/>
              <a:buChar char="•"/>
            </a:pPr>
            <a:r>
              <a:rPr lang="nb-NO" sz="1600">
                <a:solidFill>
                  <a:srgbClr val="0070C0"/>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Pasient og brukerrettighetsloven</a:t>
            </a:r>
          </a:p>
          <a:p>
            <a:pPr marL="1257300" lvl="2" indent="-342900">
              <a:lnSpc>
                <a:spcPct val="150000"/>
              </a:lnSpc>
              <a:buFont typeface="Arial" panose="020B0604020202020204" pitchFamily="34" charset="0"/>
              <a:buChar char="•"/>
            </a:pPr>
            <a:r>
              <a:rPr lang="nb-NO" sz="1600">
                <a:solidFill>
                  <a:srgbClr val="0070C0"/>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Akuttmedisinforskriften</a:t>
            </a:r>
          </a:p>
          <a:p>
            <a:pPr marL="1257300" lvl="2" indent="-342900">
              <a:lnSpc>
                <a:spcPct val="150000"/>
              </a:lnSpc>
              <a:buFont typeface="Arial" panose="020B0604020202020204" pitchFamily="34" charset="0"/>
              <a:buChar char="•"/>
            </a:pPr>
            <a:r>
              <a:rPr lang="nb-NO" sz="160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Psykisk helsevernloven </a:t>
            </a:r>
          </a:p>
          <a:p>
            <a:pPr marL="1257300" lvl="2" indent="-342900">
              <a:buFont typeface="Arial" panose="020B0604020202020204" pitchFamily="34" charset="0"/>
              <a:buChar char="•"/>
            </a:pPr>
            <a:endParaRPr lang="nb-NO" sz="160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lvl="3"/>
            <a:endParaRPr lang="nb-NO" sz="1600">
              <a:latin typeface="Verdana" panose="020B0604030504040204" pitchFamily="34" charset="0"/>
              <a:ea typeface="Verdana" panose="020B0604030504040204" pitchFamily="34" charset="0"/>
              <a:cs typeface="Tahoma" panose="020B0604030504040204" pitchFamily="34" charset="0"/>
            </a:endParaRPr>
          </a:p>
          <a:p>
            <a:pPr lvl="3"/>
            <a:endParaRPr lang="nb-NO" sz="1600">
              <a:latin typeface="Verdana" panose="020B0604030504040204" pitchFamily="34" charset="0"/>
              <a:ea typeface="Verdana" panose="020B0604030504040204" pitchFamily="34" charset="0"/>
              <a:cs typeface="Tahoma" panose="020B0604030504040204" pitchFamily="34" charset="0"/>
            </a:endParaRPr>
          </a:p>
        </p:txBody>
      </p:sp>
      <p:pic>
        <p:nvPicPr>
          <p:cNvPr id="8" name="Bilde 7"/>
          <p:cNvPicPr>
            <a:picLocks noChangeAspect="1"/>
          </p:cNvPicPr>
          <p:nvPr/>
        </p:nvPicPr>
        <p:blipFill>
          <a:blip r:embed="rId4"/>
          <a:stretch>
            <a:fillRect/>
          </a:stretch>
        </p:blipFill>
        <p:spPr>
          <a:xfrm>
            <a:off x="9782426" y="1773041"/>
            <a:ext cx="2064111" cy="2256527"/>
          </a:xfrm>
          <a:prstGeom prst="rect">
            <a:avLst/>
          </a:prstGeom>
        </p:spPr>
      </p:pic>
      <p:sp>
        <p:nvSpPr>
          <p:cNvPr id="9" name="Bildeforklaring formet som en ellipse 8"/>
          <p:cNvSpPr/>
          <p:nvPr/>
        </p:nvSpPr>
        <p:spPr>
          <a:xfrm>
            <a:off x="4709403" y="673039"/>
            <a:ext cx="4490765" cy="1339692"/>
          </a:xfrm>
          <a:prstGeom prst="wedgeEllipseCallout">
            <a:avLst>
              <a:gd name="adj1" fmla="val 85326"/>
              <a:gd name="adj2" fmla="val 9252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a:solidFill>
                  <a:schemeClr val="tx1"/>
                </a:solidFill>
              </a:rPr>
              <a:t>… har vi nådd målet med emnet?</a:t>
            </a:r>
          </a:p>
        </p:txBody>
      </p:sp>
      <p:sp>
        <p:nvSpPr>
          <p:cNvPr id="2" name="TekstSylinder 1">
            <a:extLst>
              <a:ext uri="{FF2B5EF4-FFF2-40B4-BE49-F238E27FC236}">
                <a16:creationId xmlns:a16="http://schemas.microsoft.com/office/drawing/2014/main" id="{2E7CFBB6-3A92-3AE0-7ACE-8760369CDC98}"/>
              </a:ext>
            </a:extLst>
          </p:cNvPr>
          <p:cNvSpPr txBox="1"/>
          <p:nvPr/>
        </p:nvSpPr>
        <p:spPr>
          <a:xfrm>
            <a:off x="10572044" y="6629142"/>
            <a:ext cx="1298223" cy="184666"/>
          </a:xfrm>
          <a:prstGeom prst="rect">
            <a:avLst/>
          </a:prstGeom>
          <a:noFill/>
        </p:spPr>
        <p:txBody>
          <a:bodyPr wrap="square" rtlCol="0">
            <a:spAutoFit/>
          </a:bodyPr>
          <a:lstStyle/>
          <a:p>
            <a:pPr algn="ctr"/>
            <a:r>
              <a:rPr lang="nb-NO" sz="600"/>
              <a:t>Illustrasjon: KoKom</a:t>
            </a:r>
          </a:p>
        </p:txBody>
      </p:sp>
    </p:spTree>
    <p:extLst>
      <p:ext uri="{BB962C8B-B14F-4D97-AF65-F5344CB8AC3E}">
        <p14:creationId xmlns:p14="http://schemas.microsoft.com/office/powerpoint/2010/main" val="414489635"/>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p:txBody>
          <a:bodyPr/>
          <a:lstStyle/>
          <a:p>
            <a:fld id="{BBB55A98-9554-44C9-BA58-B78A95C72FFC}" type="slidenum">
              <a:rPr lang="nb-NO" smtClean="0"/>
              <a:t>27</a:t>
            </a:fld>
            <a:endParaRPr lang="nb-NO"/>
          </a:p>
        </p:txBody>
      </p:sp>
      <p:sp>
        <p:nvSpPr>
          <p:cNvPr id="2" name="TekstSylinder 1">
            <a:extLst>
              <a:ext uri="{FF2B5EF4-FFF2-40B4-BE49-F238E27FC236}">
                <a16:creationId xmlns:a16="http://schemas.microsoft.com/office/drawing/2014/main" id="{F5C95D6C-BB77-92AE-71F8-7648312F339E}"/>
              </a:ext>
            </a:extLst>
          </p:cNvPr>
          <p:cNvSpPr txBox="1"/>
          <p:nvPr/>
        </p:nvSpPr>
        <p:spPr>
          <a:xfrm>
            <a:off x="557561" y="2359305"/>
            <a:ext cx="9288965" cy="1477328"/>
          </a:xfrm>
          <a:prstGeom prst="rect">
            <a:avLst/>
          </a:prstGeom>
          <a:noFill/>
        </p:spPr>
        <p:txBody>
          <a:bodyPr wrap="square">
            <a:spAutoFit/>
          </a:bodyPr>
          <a:lstStyle/>
          <a:p>
            <a:pPr marL="800100" lvl="1" indent="-342900">
              <a:buFont typeface="Wingdings" panose="05000000000000000000" pitchFamily="2" charset="2"/>
              <a:buChar char="Ø"/>
            </a:pPr>
            <a:r>
              <a:rPr lang="nb-NO">
                <a:solidFill>
                  <a:srgbClr val="0070C0"/>
                </a:solidFill>
                <a:ea typeface="Verdana" panose="020B0604030504040204" pitchFamily="34" charset="0"/>
                <a:cs typeface="Tahoma" panose="020B0604030504040204" pitchFamily="34" charset="0"/>
              </a:rPr>
              <a:t>ta en time-out for å vurdere aktuell lovhjemmel</a:t>
            </a:r>
          </a:p>
          <a:p>
            <a:pPr marL="800100" lvl="1" indent="-342900">
              <a:buFont typeface="Wingdings" panose="05000000000000000000" pitchFamily="2" charset="2"/>
              <a:buChar char="Ø"/>
            </a:pPr>
            <a:endParaRPr lang="nb-NO">
              <a:solidFill>
                <a:srgbClr val="0070C0"/>
              </a:solidFill>
              <a:ea typeface="Verdana" panose="020B0604030504040204" pitchFamily="34" charset="0"/>
              <a:cs typeface="Tahoma" panose="020B0604030504040204" pitchFamily="34" charset="0"/>
            </a:endParaRPr>
          </a:p>
          <a:p>
            <a:pPr marL="800100" lvl="1" indent="-342900">
              <a:buFont typeface="Wingdings" panose="05000000000000000000" pitchFamily="2" charset="2"/>
              <a:buChar char="Ø"/>
            </a:pPr>
            <a:r>
              <a:rPr lang="nb-NO">
                <a:solidFill>
                  <a:srgbClr val="0070C0"/>
                </a:solidFill>
                <a:ea typeface="Verdana" panose="020B0604030504040204" pitchFamily="34" charset="0"/>
                <a:cs typeface="Tahoma" panose="020B0604030504040204" pitchFamily="34" charset="0"/>
              </a:rPr>
              <a:t>diskuter med en venn / slå opp (kommentarutgaven av helsepersonelloven)</a:t>
            </a:r>
          </a:p>
          <a:p>
            <a:pPr marL="800100" lvl="1" indent="-342900">
              <a:buFont typeface="Wingdings" panose="05000000000000000000" pitchFamily="2" charset="2"/>
              <a:buChar char="Ø"/>
            </a:pPr>
            <a:endParaRPr lang="nb-NO">
              <a:solidFill>
                <a:srgbClr val="0070C0"/>
              </a:solidFill>
              <a:ea typeface="Verdana" panose="020B0604030504040204" pitchFamily="34" charset="0"/>
              <a:cs typeface="Tahoma" panose="020B0604030504040204" pitchFamily="34" charset="0"/>
            </a:endParaRPr>
          </a:p>
          <a:p>
            <a:pPr marL="800100" lvl="1" indent="-342900">
              <a:buFont typeface="Wingdings" panose="05000000000000000000" pitchFamily="2" charset="2"/>
              <a:buChar char="Ø"/>
            </a:pPr>
            <a:r>
              <a:rPr lang="nb-NO">
                <a:solidFill>
                  <a:srgbClr val="0070C0"/>
                </a:solidFill>
                <a:ea typeface="Verdana" panose="020B0604030504040204" pitchFamily="34" charset="0"/>
                <a:cs typeface="Tahoma" panose="020B0604030504040204" pitchFamily="34" charset="0"/>
              </a:rPr>
              <a:t>dokumenter dine vurderinger</a:t>
            </a:r>
          </a:p>
        </p:txBody>
      </p:sp>
      <p:sp>
        <p:nvSpPr>
          <p:cNvPr id="6" name="Rektangel 5">
            <a:extLst>
              <a:ext uri="{FF2B5EF4-FFF2-40B4-BE49-F238E27FC236}">
                <a16:creationId xmlns:a16="http://schemas.microsoft.com/office/drawing/2014/main" id="{5BCEA3E5-9223-818F-3FA6-2176239EF5E8}"/>
              </a:ext>
            </a:extLst>
          </p:cNvPr>
          <p:cNvSpPr/>
          <p:nvPr/>
        </p:nvSpPr>
        <p:spPr>
          <a:xfrm>
            <a:off x="979518" y="1024389"/>
            <a:ext cx="2818400" cy="461665"/>
          </a:xfrm>
          <a:prstGeom prst="rect">
            <a:avLst/>
          </a:prstGeom>
        </p:spPr>
        <p:txBody>
          <a:bodyPr wrap="none">
            <a:spAutoFit/>
          </a:bodyPr>
          <a:lstStyle/>
          <a:p>
            <a:r>
              <a:rPr lang="nb-NO" sz="2400" b="1">
                <a:solidFill>
                  <a:srgbClr val="0070C0"/>
                </a:solidFill>
                <a:latin typeface="Verdana" panose="020B0604030504040204" pitchFamily="34" charset="0"/>
                <a:ea typeface="Verdana" panose="020B0604030504040204" pitchFamily="34" charset="0"/>
                <a:cs typeface="Tahoma" panose="020B0604030504040204" pitchFamily="34" charset="0"/>
              </a:rPr>
              <a:t>Noen gode råd </a:t>
            </a:r>
            <a:endParaRPr lang="nb-NO" sz="2400">
              <a:latin typeface="Verdana" panose="020B0604030504040204" pitchFamily="34" charset="0"/>
              <a:ea typeface="Verdana" panose="020B0604030504040204" pitchFamily="34" charset="0"/>
              <a:cs typeface="Tahoma" panose="020B0604030504040204" pitchFamily="34" charset="0"/>
            </a:endParaRPr>
          </a:p>
        </p:txBody>
      </p:sp>
      <p:pic>
        <p:nvPicPr>
          <p:cNvPr id="7" name="Bilde 3">
            <a:extLst>
              <a:ext uri="{FF2B5EF4-FFF2-40B4-BE49-F238E27FC236}">
                <a16:creationId xmlns:a16="http://schemas.microsoft.com/office/drawing/2014/main" id="{20FDA40A-861C-4AC1-5962-00ECBF8AAE84}"/>
              </a:ext>
            </a:extLst>
          </p:cNvPr>
          <p:cNvPicPr>
            <a:picLocks noChangeAspect="1"/>
          </p:cNvPicPr>
          <p:nvPr/>
        </p:nvPicPr>
        <p:blipFill>
          <a:blip r:embed="rId4"/>
          <a:stretch>
            <a:fillRect/>
          </a:stretch>
        </p:blipFill>
        <p:spPr>
          <a:xfrm>
            <a:off x="10179170" y="4181"/>
            <a:ext cx="1933275" cy="1936762"/>
          </a:xfrm>
          <a:prstGeom prst="rect">
            <a:avLst/>
          </a:prstGeom>
        </p:spPr>
      </p:pic>
      <p:sp>
        <p:nvSpPr>
          <p:cNvPr id="3" name="TekstSylinder 2">
            <a:extLst>
              <a:ext uri="{FF2B5EF4-FFF2-40B4-BE49-F238E27FC236}">
                <a16:creationId xmlns:a16="http://schemas.microsoft.com/office/drawing/2014/main" id="{134B5B3D-E6D0-9948-37BF-A00C81E2214E}"/>
              </a:ext>
            </a:extLst>
          </p:cNvPr>
          <p:cNvSpPr txBox="1"/>
          <p:nvPr/>
        </p:nvSpPr>
        <p:spPr>
          <a:xfrm>
            <a:off x="10572044" y="6629142"/>
            <a:ext cx="1298223" cy="184666"/>
          </a:xfrm>
          <a:prstGeom prst="rect">
            <a:avLst/>
          </a:prstGeom>
          <a:noFill/>
        </p:spPr>
        <p:txBody>
          <a:bodyPr wrap="square" rtlCol="0">
            <a:spAutoFit/>
          </a:bodyPr>
          <a:lstStyle/>
          <a:p>
            <a:pPr algn="ctr"/>
            <a:r>
              <a:rPr lang="nb-NO" sz="600"/>
              <a:t>Illustrasjon: Adobe </a:t>
            </a:r>
            <a:r>
              <a:rPr lang="nb-NO" sz="600" err="1"/>
              <a:t>stock</a:t>
            </a:r>
            <a:endParaRPr lang="nb-NO" sz="600"/>
          </a:p>
        </p:txBody>
      </p:sp>
    </p:spTree>
    <p:extLst>
      <p:ext uri="{BB962C8B-B14F-4D97-AF65-F5344CB8AC3E}">
        <p14:creationId xmlns:p14="http://schemas.microsoft.com/office/powerpoint/2010/main" val="1514721459"/>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771352B3-1106-351B-555D-5B28A2EA5A1C}"/>
              </a:ext>
            </a:extLst>
          </p:cNvPr>
          <p:cNvPicPr>
            <a:picLocks noChangeAspect="1"/>
          </p:cNvPicPr>
          <p:nvPr/>
        </p:nvPicPr>
        <p:blipFill>
          <a:blip r:embed="rId3"/>
          <a:stretch>
            <a:fillRect/>
          </a:stretch>
        </p:blipFill>
        <p:spPr>
          <a:xfrm>
            <a:off x="289056" y="3759226"/>
            <a:ext cx="11613887" cy="28226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tel 1"/>
          <p:cNvSpPr>
            <a:spLocks noGrp="1"/>
          </p:cNvSpPr>
          <p:nvPr>
            <p:ph type="ctrTitle"/>
          </p:nvPr>
        </p:nvSpPr>
        <p:spPr>
          <a:xfrm>
            <a:off x="495476" y="2960027"/>
            <a:ext cx="5295015" cy="2063808"/>
          </a:xfrm>
        </p:spPr>
        <p:txBody>
          <a:bodyPr vert="horz" lIns="91440" tIns="45720" rIns="91440" bIns="45720" rtlCol="0" anchor="b">
            <a:normAutofit/>
          </a:bodyPr>
          <a:lstStyle/>
          <a:p>
            <a:pPr algn="l"/>
            <a:r>
              <a:rPr lang="en-US" sz="4400"/>
              <a:t>Du </a:t>
            </a:r>
            <a:r>
              <a:rPr lang="nb-NO" sz="4400"/>
              <a:t>finner</a:t>
            </a:r>
            <a:r>
              <a:rPr lang="en-US" sz="4400"/>
              <a:t> </a:t>
            </a:r>
            <a:r>
              <a:rPr lang="nb-NO" sz="4400"/>
              <a:t>oss</a:t>
            </a:r>
            <a:r>
              <a:rPr lang="en-US" sz="4400"/>
              <a:t> </a:t>
            </a:r>
            <a:r>
              <a:rPr lang="nb-NO" sz="4400"/>
              <a:t>på</a:t>
            </a:r>
            <a:r>
              <a:rPr lang="en-US" sz="4400"/>
              <a:t>:</a:t>
            </a:r>
          </a:p>
        </p:txBody>
      </p:sp>
      <p:sp>
        <p:nvSpPr>
          <p:cNvPr id="5" name="TekstSylinder 4">
            <a:extLst>
              <a:ext uri="{FF2B5EF4-FFF2-40B4-BE49-F238E27FC236}">
                <a16:creationId xmlns:a16="http://schemas.microsoft.com/office/drawing/2014/main" id="{66D0534F-25CE-750F-3C80-7BBDBF3B7C76}"/>
              </a:ext>
            </a:extLst>
          </p:cNvPr>
          <p:cNvSpPr txBox="1"/>
          <p:nvPr/>
        </p:nvSpPr>
        <p:spPr>
          <a:xfrm>
            <a:off x="495476" y="5170573"/>
            <a:ext cx="5481433" cy="133674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lnSpcReduction="20000"/>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ptos" panose="020B0004020202020204"/>
                <a:ea typeface="+mn-ea"/>
                <a:cs typeface="Arial"/>
                <a:sym typeface="Arial"/>
              </a:rPr>
              <a:t>Instagram:    @kokom_kompetanse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ptos" panose="020B0004020202020204"/>
                <a:ea typeface="+mn-ea"/>
                <a:cs typeface="Arial"/>
                <a:sym typeface="Arial"/>
              </a:rPr>
              <a:t>Facebook:     KoKom</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err="1">
                <a:ln>
                  <a:noFill/>
                </a:ln>
                <a:solidFill>
                  <a:prstClr val="black"/>
                </a:solidFill>
                <a:effectLst/>
                <a:uLnTx/>
                <a:uFillTx/>
                <a:latin typeface="Aptos" panose="020B0004020202020204"/>
                <a:ea typeface="+mn-ea"/>
                <a:cs typeface="Arial"/>
                <a:sym typeface="Arial"/>
              </a:rPr>
              <a:t>Hjemmesiden</a:t>
            </a:r>
            <a:r>
              <a:rPr kumimoji="0" lang="en-US" sz="2200" b="0" i="0" u="none" strike="noStrike" kern="1200" cap="none" spc="0" normalizeH="0" baseline="0" noProof="0">
                <a:ln>
                  <a:noFill/>
                </a:ln>
                <a:solidFill>
                  <a:prstClr val="black"/>
                </a:solidFill>
                <a:effectLst/>
                <a:uLnTx/>
                <a:uFillTx/>
                <a:latin typeface="Aptos" panose="020B0004020202020204"/>
                <a:ea typeface="+mn-ea"/>
                <a:cs typeface="Arial"/>
                <a:sym typeface="Arial"/>
              </a:rPr>
              <a:t>:       </a:t>
            </a:r>
            <a:r>
              <a:rPr kumimoji="0" lang="en-US" sz="2200" b="0" i="0" u="none" strike="noStrike" kern="1200" cap="none" spc="0" normalizeH="0" baseline="0" noProof="0">
                <a:ln>
                  <a:noFill/>
                </a:ln>
                <a:solidFill>
                  <a:prstClr val="black"/>
                </a:solidFill>
                <a:effectLst/>
                <a:uLnTx/>
                <a:uFillTx/>
                <a:latin typeface="Aptos" panose="020B0004020202020204"/>
                <a:ea typeface="+mn-ea"/>
                <a:cs typeface="Arial"/>
                <a:sym typeface="Arial"/>
                <a:hlinkClick r:id="rId4"/>
              </a:rPr>
              <a:t>www.kokom.no</a:t>
            </a:r>
            <a:r>
              <a:rPr kumimoji="0" lang="en-US" sz="2200" b="0" i="0" u="none" strike="noStrike" kern="1200" cap="none" spc="0" normalizeH="0" baseline="0" noProof="0">
                <a:ln>
                  <a:noFill/>
                </a:ln>
                <a:solidFill>
                  <a:prstClr val="black"/>
                </a:solidFill>
                <a:effectLst/>
                <a:uLnTx/>
                <a:uFillTx/>
                <a:latin typeface="Aptos" panose="020B0004020202020204"/>
                <a:ea typeface="+mn-ea"/>
                <a:cs typeface="Arial"/>
                <a:sym typeface="Arial"/>
              </a:rPr>
              <a:t>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200" b="0" i="0" u="none" strike="noStrike" kern="1200" cap="none" spc="0" normalizeH="0" baseline="0" noProof="0">
                <a:ln>
                  <a:noFill/>
                </a:ln>
                <a:solidFill>
                  <a:prstClr val="black"/>
                </a:solidFill>
                <a:effectLst/>
                <a:uLnTx/>
                <a:uFillTx/>
                <a:latin typeface="Aptos" panose="020B0004020202020204"/>
                <a:ea typeface="+mn-ea"/>
                <a:cs typeface="Arial"/>
                <a:sym typeface="Arial"/>
              </a:rPr>
              <a:t>    </a:t>
            </a:r>
            <a:endParaRPr kumimoji="0" lang="en-US" sz="1800" b="0" i="0" u="none" strike="noStrike" kern="1200" cap="none" spc="0" normalizeH="0" baseline="0" noProof="0">
              <a:ln>
                <a:noFill/>
              </a:ln>
              <a:solidFill>
                <a:prstClr val="black"/>
              </a:solidFill>
              <a:effectLst/>
              <a:uLnTx/>
              <a:uFillTx/>
              <a:latin typeface="Aptos" panose="020B0004020202020204"/>
              <a:ea typeface="+mn-ea"/>
              <a:cs typeface="Arial"/>
              <a:sym typeface="Arial"/>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200" b="0" i="0" u="none" strike="noStrike" kern="1200" cap="none" spc="0" normalizeH="0" baseline="0" noProof="0">
              <a:ln>
                <a:noFill/>
              </a:ln>
              <a:solidFill>
                <a:prstClr val="black"/>
              </a:solidFill>
              <a:effectLst/>
              <a:uLnTx/>
              <a:uFillTx/>
              <a:latin typeface="Aptos" panose="020B0004020202020204"/>
              <a:ea typeface="+mn-ea"/>
              <a:cs typeface="Arial"/>
              <a:sym typeface="Arial"/>
            </a:endParaRPr>
          </a:p>
        </p:txBody>
      </p:sp>
      <p:pic>
        <p:nvPicPr>
          <p:cNvPr id="7" name="Bilde 6" descr="Et bilde som inneholder symbol, logo, Font, Grafikk&#10;&#10;Automatisk generert beskrivelse">
            <a:extLst>
              <a:ext uri="{FF2B5EF4-FFF2-40B4-BE49-F238E27FC236}">
                <a16:creationId xmlns:a16="http://schemas.microsoft.com/office/drawing/2014/main" id="{30B921F0-03FA-9191-6C38-A9679757B346}"/>
              </a:ext>
            </a:extLst>
          </p:cNvPr>
          <p:cNvPicPr>
            <a:picLocks noChangeAspect="1"/>
          </p:cNvPicPr>
          <p:nvPr/>
        </p:nvPicPr>
        <p:blipFill>
          <a:blip r:embed="rId5"/>
          <a:stretch>
            <a:fillRect/>
          </a:stretch>
        </p:blipFill>
        <p:spPr>
          <a:xfrm>
            <a:off x="9029166" y="3949275"/>
            <a:ext cx="2603605" cy="2532005"/>
          </a:xfrm>
          <a:prstGeom prst="rect">
            <a:avLst/>
          </a:prstGeom>
        </p:spPr>
      </p:pic>
      <p:pic>
        <p:nvPicPr>
          <p:cNvPr id="3" name="Bilde 2">
            <a:extLst>
              <a:ext uri="{FF2B5EF4-FFF2-40B4-BE49-F238E27FC236}">
                <a16:creationId xmlns:a16="http://schemas.microsoft.com/office/drawing/2014/main" id="{BF3A8F68-C872-FD8F-7C22-E00A58CA68F1}"/>
              </a:ext>
            </a:extLst>
          </p:cNvPr>
          <p:cNvPicPr>
            <a:picLocks noChangeAspect="1"/>
          </p:cNvPicPr>
          <p:nvPr/>
        </p:nvPicPr>
        <p:blipFill>
          <a:blip r:embed="rId6"/>
          <a:stretch>
            <a:fillRect/>
          </a:stretch>
        </p:blipFill>
        <p:spPr>
          <a:xfrm>
            <a:off x="10115108" y="236376"/>
            <a:ext cx="1451976" cy="415052"/>
          </a:xfrm>
          <a:prstGeom prst="rect">
            <a:avLst/>
          </a:prstGeom>
        </p:spPr>
      </p:pic>
      <p:sp>
        <p:nvSpPr>
          <p:cNvPr id="10" name="Undertittel 2">
            <a:extLst>
              <a:ext uri="{FF2B5EF4-FFF2-40B4-BE49-F238E27FC236}">
                <a16:creationId xmlns:a16="http://schemas.microsoft.com/office/drawing/2014/main" id="{19A82446-EAB0-1295-04A7-F01D96CBEE7D}"/>
              </a:ext>
            </a:extLst>
          </p:cNvPr>
          <p:cNvSpPr txBox="1">
            <a:spLocks/>
          </p:cNvSpPr>
          <p:nvPr/>
        </p:nvSpPr>
        <p:spPr bwMode="auto">
          <a:xfrm>
            <a:off x="4358745" y="1314998"/>
            <a:ext cx="6482351"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altLang="nb-NO" sz="2800" b="0" i="0" u="none" strike="noStrike" kern="1200" cap="none" spc="0" normalizeH="0" baseline="0" noProof="0">
                <a:ln>
                  <a:noFill/>
                </a:ln>
                <a:solidFill>
                  <a:srgbClr val="5B9BD5">
                    <a:lumMod val="50000"/>
                  </a:srgbClr>
                </a:solidFill>
                <a:effectLst/>
                <a:uLnTx/>
                <a:uFillTx/>
                <a:latin typeface="Verdana" panose="020B0604030504040204" pitchFamily="34" charset="0"/>
                <a:ea typeface="Verdana" panose="020B0604030504040204" pitchFamily="34" charset="0"/>
                <a:cs typeface="Tahoma" panose="020B0604030504040204" pitchFamily="34" charset="0"/>
                <a:sym typeface="Arial"/>
              </a:rPr>
              <a:t>Har du innspill?</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altLang="nb-NO" sz="2800" b="0" i="0" u="none" strike="noStrike" kern="1200" cap="none" spc="0" normalizeH="0" baseline="0" noProof="0">
                <a:ln>
                  <a:noFill/>
                </a:ln>
                <a:solidFill>
                  <a:srgbClr val="5B9BD5">
                    <a:lumMod val="50000"/>
                  </a:srgbClr>
                </a:solidFill>
                <a:effectLst/>
                <a:uLnTx/>
                <a:uFillTx/>
                <a:latin typeface="Verdana" panose="020B0604030504040204" pitchFamily="34" charset="0"/>
                <a:ea typeface="Verdana" panose="020B0604030504040204" pitchFamily="34" charset="0"/>
                <a:cs typeface="Tahoma" panose="020B0604030504040204" pitchFamily="34" charset="0"/>
                <a:sym typeface="Arial"/>
              </a:rPr>
              <a:t>Ta kontakt på </a:t>
            </a:r>
            <a:r>
              <a:rPr kumimoji="0" lang="nb-NO" altLang="nb-NO" sz="2800" b="0" i="0" u="none" strike="noStrike" kern="1200" cap="none" spc="0" normalizeH="0" baseline="0" noProof="0">
                <a:ln>
                  <a:noFill/>
                </a:ln>
                <a:solidFill>
                  <a:srgbClr val="5B9BD5">
                    <a:lumMod val="50000"/>
                  </a:srgbClr>
                </a:solidFill>
                <a:effectLst/>
                <a:uLnTx/>
                <a:uFillTx/>
                <a:latin typeface="Verdana" panose="020B0604030504040204" pitchFamily="34" charset="0"/>
                <a:ea typeface="Verdana" panose="020B0604030504040204" pitchFamily="34" charset="0"/>
                <a:cs typeface="Tahoma" panose="020B0604030504040204" pitchFamily="34" charset="0"/>
                <a:sym typeface="Arial"/>
                <a:hlinkClick r:id="rId7"/>
              </a:rPr>
              <a:t>post@kokom.no</a:t>
            </a:r>
            <a:endParaRPr kumimoji="0" lang="nb-NO" altLang="nb-NO" sz="2800" b="0" i="0" u="none" strike="noStrike" kern="1200" cap="none" spc="0" normalizeH="0" baseline="0" noProof="0">
              <a:ln>
                <a:noFill/>
              </a:ln>
              <a:solidFill>
                <a:srgbClr val="5B9BD5">
                  <a:lumMod val="50000"/>
                </a:srgbClr>
              </a:solidFill>
              <a:effectLst/>
              <a:uLnTx/>
              <a:uFillTx/>
              <a:latin typeface="Verdana" panose="020B0604030504040204" pitchFamily="34" charset="0"/>
              <a:ea typeface="Verdana" panose="020B0604030504040204" pitchFamily="34" charset="0"/>
              <a:cs typeface="Tahoma" panose="020B0604030504040204" pitchFamily="34" charset="0"/>
              <a:sym typeface="Arial"/>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altLang="nb-NO" sz="2800" b="1" i="0" u="none" strike="noStrike" kern="1200" cap="none" spc="0" normalizeH="0" baseline="0" noProof="0">
              <a:ln>
                <a:noFill/>
              </a:ln>
              <a:solidFill>
                <a:srgbClr val="0070C0"/>
              </a:solidFill>
              <a:effectLst/>
              <a:uLnTx/>
              <a:uFillTx/>
              <a:latin typeface="Verdana" panose="020B0604030504040204" pitchFamily="34" charset="0"/>
              <a:ea typeface="Verdana" panose="020B0604030504040204" pitchFamily="34" charset="0"/>
              <a:cs typeface="Arial"/>
              <a:sym typeface="Arial"/>
            </a:endParaRPr>
          </a:p>
        </p:txBody>
      </p:sp>
      <p:pic>
        <p:nvPicPr>
          <p:cNvPr id="11" name="Bilde 2">
            <a:extLst>
              <a:ext uri="{FF2B5EF4-FFF2-40B4-BE49-F238E27FC236}">
                <a16:creationId xmlns:a16="http://schemas.microsoft.com/office/drawing/2014/main" id="{1C4FBEBE-7765-76E8-C0FF-54743932F6C0}"/>
              </a:ext>
            </a:extLst>
          </p:cNvPr>
          <p:cNvPicPr>
            <a:picLocks noChangeAspect="1"/>
          </p:cNvPicPr>
          <p:nvPr/>
        </p:nvPicPr>
        <p:blipFill>
          <a:blip r:embed="rId8"/>
          <a:stretch>
            <a:fillRect/>
          </a:stretch>
        </p:blipFill>
        <p:spPr>
          <a:xfrm>
            <a:off x="748202" y="828492"/>
            <a:ext cx="3314273" cy="2214438"/>
          </a:xfrm>
          <a:prstGeom prst="ellipse">
            <a:avLst/>
          </a:prstGeom>
          <a:ln>
            <a:noFill/>
          </a:ln>
          <a:effectLst>
            <a:softEdge rad="112500"/>
          </a:effectLst>
        </p:spPr>
      </p:pic>
      <p:pic>
        <p:nvPicPr>
          <p:cNvPr id="12" name="Bilde 11">
            <a:extLst>
              <a:ext uri="{FF2B5EF4-FFF2-40B4-BE49-F238E27FC236}">
                <a16:creationId xmlns:a16="http://schemas.microsoft.com/office/drawing/2014/main" id="{97E3A6AD-C30D-CB21-EEA4-A37D9E3B756E}"/>
              </a:ext>
            </a:extLst>
          </p:cNvPr>
          <p:cNvPicPr>
            <a:picLocks noChangeAspect="1"/>
          </p:cNvPicPr>
          <p:nvPr/>
        </p:nvPicPr>
        <p:blipFill rotWithShape="1">
          <a:blip r:embed="rId9"/>
          <a:srcRect b="5507"/>
          <a:stretch/>
        </p:blipFill>
        <p:spPr>
          <a:xfrm>
            <a:off x="5583994" y="3802559"/>
            <a:ext cx="2988224" cy="2803796"/>
          </a:xfrm>
          <a:prstGeom prst="rect">
            <a:avLst/>
          </a:prstGeom>
        </p:spPr>
      </p:pic>
    </p:spTree>
    <p:extLst>
      <p:ext uri="{BB962C8B-B14F-4D97-AF65-F5344CB8AC3E}">
        <p14:creationId xmlns:p14="http://schemas.microsoft.com/office/powerpoint/2010/main" val="3519119402"/>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ktangel 2"/>
          <p:cNvSpPr/>
          <p:nvPr/>
        </p:nvSpPr>
        <p:spPr>
          <a:xfrm>
            <a:off x="1176137" y="813575"/>
            <a:ext cx="2517036" cy="369332"/>
          </a:xfrm>
          <a:prstGeom prst="rect">
            <a:avLst/>
          </a:prstGeom>
        </p:spPr>
        <p:txBody>
          <a:bodyPr wrap="none">
            <a:spAutoFit/>
          </a:bodyPr>
          <a:lstStyle/>
          <a:p>
            <a:r>
              <a:rPr lang="nb-NO" b="1">
                <a:solidFill>
                  <a:srgbClr val="0070C0"/>
                </a:solidFill>
                <a:latin typeface="Verdana" panose="020B0604030504040204" pitchFamily="34" charset="0"/>
                <a:ea typeface="Verdana" panose="020B0604030504040204" pitchFamily="34" charset="0"/>
                <a:cs typeface="Tahoma" panose="020B0604030504040204" pitchFamily="34" charset="0"/>
              </a:rPr>
              <a:t>Undervisningsmål</a:t>
            </a:r>
          </a:p>
        </p:txBody>
      </p:sp>
      <p:sp>
        <p:nvSpPr>
          <p:cNvPr id="4" name="Plassholder for lysbildenummer 3"/>
          <p:cNvSpPr>
            <a:spLocks noGrp="1"/>
          </p:cNvSpPr>
          <p:nvPr>
            <p:ph type="sldNum" sz="quarter" idx="12"/>
          </p:nvPr>
        </p:nvSpPr>
        <p:spPr/>
        <p:txBody>
          <a:bodyPr/>
          <a:lstStyle/>
          <a:p>
            <a:fld id="{BBB55A98-9554-44C9-BA58-B78A95C72FFC}" type="slidenum">
              <a:rPr lang="nb-NO" smtClean="0"/>
              <a:t>3</a:t>
            </a:fld>
            <a:endParaRPr lang="nb-NO"/>
          </a:p>
        </p:txBody>
      </p:sp>
      <p:sp>
        <p:nvSpPr>
          <p:cNvPr id="5" name="Rektangel 4"/>
          <p:cNvSpPr/>
          <p:nvPr/>
        </p:nvSpPr>
        <p:spPr>
          <a:xfrm>
            <a:off x="0" y="1619377"/>
            <a:ext cx="9286504" cy="4770537"/>
          </a:xfrm>
          <a:prstGeom prst="rect">
            <a:avLst/>
          </a:prstGeom>
        </p:spPr>
        <p:txBody>
          <a:bodyPr wrap="square">
            <a:spAutoFit/>
          </a:bodyPr>
          <a:lstStyle/>
          <a:p>
            <a:pPr lvl="2"/>
            <a:r>
              <a:rPr lang="nb-NO" sz="1600" b="1" u="sng">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Myndighetskrav 1:</a:t>
            </a:r>
          </a:p>
          <a:p>
            <a:pPr marL="1257300" lvl="2" indent="-342900">
              <a:buFont typeface="Arial" panose="020B0604020202020204" pitchFamily="34" charset="0"/>
              <a:buChar char="•"/>
            </a:pPr>
            <a:endParaRPr lang="nb-NO" sz="1600" b="1">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endParaRPr>
          </a:p>
          <a:p>
            <a:pPr marL="1257300" lvl="2" indent="-342900">
              <a:buFont typeface="Arial" panose="020B0604020202020204" pitchFamily="34" charset="0"/>
              <a:buChar char="•"/>
            </a:pPr>
            <a:r>
              <a:rPr lang="nb-NO" sz="1600" b="1">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God kunnskap </a:t>
            </a:r>
            <a:r>
              <a:rPr lang="nb-NO" sz="160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om noen paragrafer i helsepersonelloven</a:t>
            </a:r>
          </a:p>
          <a:p>
            <a:pPr marL="2171700" lvl="4" indent="-342900">
              <a:buFont typeface="Wingdings" panose="05000000000000000000" pitchFamily="2" charset="2"/>
              <a:buChar char="Ø"/>
            </a:pPr>
            <a:r>
              <a:rPr lang="nb-NO" sz="160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forsvarlighet </a:t>
            </a:r>
          </a:p>
          <a:p>
            <a:pPr marL="2171700" lvl="4" indent="-342900">
              <a:buFont typeface="Wingdings" panose="05000000000000000000" pitchFamily="2" charset="2"/>
              <a:buChar char="Ø"/>
            </a:pPr>
            <a:r>
              <a:rPr lang="nb-NO" sz="160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øyeblikkelig hjelp</a:t>
            </a:r>
          </a:p>
          <a:p>
            <a:pPr marL="2171700" lvl="4" indent="-342900">
              <a:buFont typeface="Wingdings" panose="05000000000000000000" pitchFamily="2" charset="2"/>
              <a:buChar char="Ø"/>
            </a:pPr>
            <a:r>
              <a:rPr lang="nb-NO" sz="160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taushetsplikt med unntak </a:t>
            </a:r>
          </a:p>
          <a:p>
            <a:pPr lvl="4"/>
            <a:endParaRPr lang="nb-NO" sz="160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lvl="2"/>
            <a:endParaRPr lang="nb-NO" sz="1600" b="1" u="sng">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lvl="2"/>
            <a:r>
              <a:rPr lang="nb-NO" sz="1600" b="1" u="sng">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Myndighetskrav 2:</a:t>
            </a:r>
          </a:p>
          <a:p>
            <a:pPr lvl="2"/>
            <a:endParaRPr lang="nb-NO" sz="160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endParaRPr>
          </a:p>
          <a:p>
            <a:pPr marL="1257300" lvl="2" indent="-342900">
              <a:lnSpc>
                <a:spcPct val="150000"/>
              </a:lnSpc>
              <a:buFont typeface="Arial" panose="020B0604020202020204" pitchFamily="34" charset="0"/>
              <a:buChar char="•"/>
            </a:pPr>
            <a:r>
              <a:rPr lang="nb-NO" sz="1600" b="1">
                <a:solidFill>
                  <a:srgbClr val="3333FF"/>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Kjenne til </a:t>
            </a:r>
            <a:r>
              <a:rPr lang="nb-NO" sz="1600">
                <a:solidFill>
                  <a:srgbClr val="3333FF"/>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noen paragrafer i helsepersonelloven</a:t>
            </a:r>
          </a:p>
          <a:p>
            <a:pPr marL="1257300" lvl="2" indent="-342900">
              <a:lnSpc>
                <a:spcPct val="150000"/>
              </a:lnSpc>
              <a:buFont typeface="Arial" panose="020B0604020202020204" pitchFamily="34" charset="0"/>
              <a:buChar char="•"/>
            </a:pPr>
            <a:r>
              <a:rPr lang="nb-NO" sz="160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Pasient og brukerrettighetsloven</a:t>
            </a:r>
          </a:p>
          <a:p>
            <a:pPr marL="1257300" lvl="2" indent="-342900">
              <a:lnSpc>
                <a:spcPct val="150000"/>
              </a:lnSpc>
              <a:buFont typeface="Arial" panose="020B0604020202020204" pitchFamily="34" charset="0"/>
              <a:buChar char="•"/>
            </a:pPr>
            <a:r>
              <a:rPr lang="nb-NO" sz="160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Akuttmedisinforskriften</a:t>
            </a:r>
          </a:p>
          <a:p>
            <a:pPr marL="1257300" lvl="2" indent="-342900">
              <a:lnSpc>
                <a:spcPct val="150000"/>
              </a:lnSpc>
              <a:buFont typeface="Arial" panose="020B0604020202020204" pitchFamily="34" charset="0"/>
              <a:buChar char="•"/>
            </a:pPr>
            <a:r>
              <a:rPr lang="nb-NO" sz="160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Psykisk helsevernloven </a:t>
            </a:r>
          </a:p>
          <a:p>
            <a:pPr marL="1257300" lvl="2" indent="-342900">
              <a:buFont typeface="Arial" panose="020B0604020202020204" pitchFamily="34" charset="0"/>
              <a:buChar char="•"/>
            </a:pPr>
            <a:endParaRPr lang="nb-NO" sz="160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lvl="3"/>
            <a:endParaRPr lang="nb-NO" sz="1600">
              <a:latin typeface="Verdana" panose="020B0604030504040204" pitchFamily="34" charset="0"/>
              <a:ea typeface="Verdana" panose="020B0604030504040204" pitchFamily="34" charset="0"/>
              <a:cs typeface="Tahoma" panose="020B0604030504040204" pitchFamily="34" charset="0"/>
            </a:endParaRPr>
          </a:p>
          <a:p>
            <a:pPr lvl="3"/>
            <a:endParaRPr lang="nb-NO" sz="1600">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15565887"/>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p:cNvSpPr>
            <a:spLocks noGrp="1"/>
          </p:cNvSpPr>
          <p:nvPr>
            <p:ph type="sldNum" sz="quarter" idx="12"/>
          </p:nvPr>
        </p:nvSpPr>
        <p:spPr/>
        <p:txBody>
          <a:bodyPr/>
          <a:lstStyle/>
          <a:p>
            <a:fld id="{BBB55A98-9554-44C9-BA58-B78A95C72FFC}" type="slidenum">
              <a:rPr lang="nb-NO" smtClean="0"/>
              <a:t>4</a:t>
            </a:fld>
            <a:endParaRPr lang="nb-NO"/>
          </a:p>
        </p:txBody>
      </p:sp>
      <p:sp>
        <p:nvSpPr>
          <p:cNvPr id="6" name="Rektangel 5"/>
          <p:cNvSpPr/>
          <p:nvPr/>
        </p:nvSpPr>
        <p:spPr>
          <a:xfrm>
            <a:off x="6274811" y="1790852"/>
            <a:ext cx="4863834" cy="2031325"/>
          </a:xfrm>
          <a:prstGeom prst="rect">
            <a:avLst/>
          </a:prstGeom>
        </p:spPr>
        <p:txBody>
          <a:bodyPr wrap="square">
            <a:spAutoFit/>
          </a:bodyPr>
          <a:lstStyle/>
          <a:p>
            <a:pPr lvl="0">
              <a:buClr>
                <a:schemeClr val="dk1"/>
              </a:buClr>
              <a:buSzPts val="2800"/>
            </a:pPr>
            <a:r>
              <a:rPr lang="nb-NO" b="1" u="sng"/>
              <a:t>Case:</a:t>
            </a:r>
            <a:r>
              <a:rPr lang="nb-NO" b="1"/>
              <a:t> </a:t>
            </a:r>
          </a:p>
          <a:p>
            <a:pPr lvl="0">
              <a:buClr>
                <a:schemeClr val="dk1"/>
              </a:buClr>
              <a:buSzPts val="2800"/>
            </a:pPr>
            <a:r>
              <a:rPr lang="nb-NO"/>
              <a:t>Du har tatt i mot en telefon fra en pasient, som du ber komme til LV. Du møter også pasienten i front og </a:t>
            </a:r>
            <a:r>
              <a:rPr lang="nb-NO" err="1"/>
              <a:t>triagerer</a:t>
            </a:r>
            <a:r>
              <a:rPr lang="nb-NO"/>
              <a:t>. Legen legger pasienten inn på sykehus.</a:t>
            </a:r>
          </a:p>
          <a:p>
            <a:pPr lvl="0">
              <a:buClr>
                <a:schemeClr val="dk1"/>
              </a:buClr>
              <a:buSzPts val="2800"/>
            </a:pPr>
            <a:r>
              <a:rPr lang="nb-NO"/>
              <a:t>Du spør legen etterpå om å få vite hva hen vurderte og hva diagnosen var. </a:t>
            </a:r>
          </a:p>
        </p:txBody>
      </p:sp>
      <p:pic>
        <p:nvPicPr>
          <p:cNvPr id="3" name="Bilde 2">
            <a:extLst>
              <a:ext uri="{FF2B5EF4-FFF2-40B4-BE49-F238E27FC236}">
                <a16:creationId xmlns:a16="http://schemas.microsoft.com/office/drawing/2014/main" id="{57CA3DEE-AD68-FFF3-2E57-47936E0DDC35}"/>
              </a:ext>
            </a:extLst>
          </p:cNvPr>
          <p:cNvPicPr>
            <a:picLocks noChangeAspect="1"/>
          </p:cNvPicPr>
          <p:nvPr/>
        </p:nvPicPr>
        <p:blipFill>
          <a:blip r:embed="rId3"/>
          <a:stretch>
            <a:fillRect/>
          </a:stretch>
        </p:blipFill>
        <p:spPr>
          <a:xfrm>
            <a:off x="1007795" y="1790852"/>
            <a:ext cx="3807781" cy="2568039"/>
          </a:xfrm>
          <a:prstGeom prst="rect">
            <a:avLst/>
          </a:prstGeom>
        </p:spPr>
      </p:pic>
      <p:sp>
        <p:nvSpPr>
          <p:cNvPr id="8" name="TekstSylinder 7">
            <a:extLst>
              <a:ext uri="{FF2B5EF4-FFF2-40B4-BE49-F238E27FC236}">
                <a16:creationId xmlns:a16="http://schemas.microsoft.com/office/drawing/2014/main" id="{618FBBF4-1FCE-BDB3-C3C0-40E3F0F6BAF6}"/>
              </a:ext>
            </a:extLst>
          </p:cNvPr>
          <p:cNvSpPr txBox="1"/>
          <p:nvPr/>
        </p:nvSpPr>
        <p:spPr>
          <a:xfrm>
            <a:off x="10572044" y="6629142"/>
            <a:ext cx="1298223" cy="184666"/>
          </a:xfrm>
          <a:prstGeom prst="rect">
            <a:avLst/>
          </a:prstGeom>
          <a:noFill/>
        </p:spPr>
        <p:txBody>
          <a:bodyPr wrap="square" rtlCol="0">
            <a:spAutoFit/>
          </a:bodyPr>
          <a:lstStyle/>
          <a:p>
            <a:r>
              <a:rPr lang="nb-NO" sz="600"/>
              <a:t>Illustrasjon: Theo </a:t>
            </a:r>
            <a:r>
              <a:rPr lang="nb-NO" sz="600" err="1"/>
              <a:t>Bakkeby</a:t>
            </a:r>
            <a:r>
              <a:rPr lang="nb-NO" sz="600"/>
              <a:t> Høiseth</a:t>
            </a:r>
          </a:p>
        </p:txBody>
      </p:sp>
    </p:spTree>
    <p:extLst>
      <p:ext uri="{BB962C8B-B14F-4D97-AF65-F5344CB8AC3E}">
        <p14:creationId xmlns:p14="http://schemas.microsoft.com/office/powerpoint/2010/main" val="2585497814"/>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44839" y="726678"/>
            <a:ext cx="7657866" cy="646331"/>
          </a:xfrm>
          <a:prstGeom prst="rect">
            <a:avLst/>
          </a:prstGeom>
        </p:spPr>
        <p:txBody>
          <a:bodyPr wrap="none">
            <a:spAutoFit/>
          </a:bodyPr>
          <a:lstStyle/>
          <a:p>
            <a:r>
              <a:rPr lang="nb-NO" b="1" err="1">
                <a:solidFill>
                  <a:srgbClr val="0070C0"/>
                </a:solidFill>
                <a:latin typeface="Tahoma" panose="020B0604030504040204" pitchFamily="34" charset="0"/>
                <a:ea typeface="Tahoma" panose="020B0604030504040204" pitchFamily="34" charset="0"/>
                <a:cs typeface="Tahoma" panose="020B0604030504040204" pitchFamily="34" charset="0"/>
              </a:rPr>
              <a:t>Hpl</a:t>
            </a:r>
            <a:r>
              <a:rPr lang="nb-NO" b="1">
                <a:solidFill>
                  <a:srgbClr val="0070C0"/>
                </a:solidFill>
                <a:latin typeface="Tahoma" panose="020B0604030504040204" pitchFamily="34" charset="0"/>
                <a:ea typeface="Tahoma" panose="020B0604030504040204" pitchFamily="34" charset="0"/>
                <a:cs typeface="Tahoma" panose="020B0604030504040204" pitchFamily="34" charset="0"/>
              </a:rPr>
              <a:t> §29c Opplysninger til bruk i læringsarbeid og kvalitetssikring</a:t>
            </a:r>
            <a:endParaRPr lang="nb-NO">
              <a:latin typeface="Tahoma" panose="020B0604030504040204" pitchFamily="34" charset="0"/>
              <a:ea typeface="Tahoma" panose="020B0604030504040204" pitchFamily="34" charset="0"/>
              <a:cs typeface="Tahoma" panose="020B0604030504040204" pitchFamily="34" charset="0"/>
            </a:endParaRPr>
          </a:p>
          <a:p>
            <a:endParaRPr lang="nb-NO">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5</a:t>
            </a:fld>
            <a:endParaRPr lang="nb-NO"/>
          </a:p>
        </p:txBody>
      </p:sp>
      <p:sp>
        <p:nvSpPr>
          <p:cNvPr id="9" name="Rektangel 8"/>
          <p:cNvSpPr/>
          <p:nvPr/>
        </p:nvSpPr>
        <p:spPr>
          <a:xfrm>
            <a:off x="6631159" y="1725620"/>
            <a:ext cx="5329999" cy="1754326"/>
          </a:xfrm>
          <a:prstGeom prst="rect">
            <a:avLst/>
          </a:prstGeom>
        </p:spPr>
        <p:txBody>
          <a:bodyPr wrap="square">
            <a:spAutoFit/>
          </a:bodyPr>
          <a:lstStyle/>
          <a:p>
            <a:r>
              <a:rPr lang="nb-NO" b="1"/>
              <a:t>Fra §29c om læring:</a:t>
            </a:r>
          </a:p>
          <a:p>
            <a:endParaRPr lang="nb-NO" b="1"/>
          </a:p>
          <a:p>
            <a:pPr marL="285750" indent="-285750">
              <a:buFont typeface="Arial" panose="020B0604020202020204" pitchFamily="34" charset="0"/>
              <a:buChar char="•"/>
            </a:pPr>
            <a:r>
              <a:rPr lang="nb-NO"/>
              <a:t>Helsepersonell kan få vite videre forløp for pasienter de har vært involvert i behandlingen av</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Det er nok med antatt samtykke fra pasienten</a:t>
            </a:r>
          </a:p>
        </p:txBody>
      </p:sp>
      <p:pic>
        <p:nvPicPr>
          <p:cNvPr id="3" name="Bilde 2"/>
          <p:cNvPicPr>
            <a:picLocks noChangeAspect="1"/>
          </p:cNvPicPr>
          <p:nvPr/>
        </p:nvPicPr>
        <p:blipFill>
          <a:blip r:embed="rId4">
            <a:extLst>
              <a:ext uri="{BEBA8EAE-BF5A-486C-A8C5-ECC9F3942E4B}">
                <a14:imgProps xmlns:a14="http://schemas.microsoft.com/office/drawing/2010/main">
                  <a14:imgLayer r:embed="rId5">
                    <a14:imgEffect>
                      <a14:sharpenSoften amount="-94000"/>
                    </a14:imgEffect>
                  </a14:imgLayer>
                </a14:imgProps>
              </a:ext>
            </a:extLst>
          </a:blip>
          <a:stretch>
            <a:fillRect/>
          </a:stretch>
        </p:blipFill>
        <p:spPr>
          <a:xfrm>
            <a:off x="1344839" y="1895832"/>
            <a:ext cx="2726418" cy="2662801"/>
          </a:xfrm>
          <a:prstGeom prst="rect">
            <a:avLst/>
          </a:prstGeom>
        </p:spPr>
      </p:pic>
    </p:spTree>
    <p:extLst>
      <p:ext uri="{BB962C8B-B14F-4D97-AF65-F5344CB8AC3E}">
        <p14:creationId xmlns:p14="http://schemas.microsoft.com/office/powerpoint/2010/main" val="2248378287"/>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44839" y="726678"/>
            <a:ext cx="2962671" cy="369332"/>
          </a:xfrm>
          <a:prstGeom prst="rect">
            <a:avLst/>
          </a:prstGeom>
        </p:spPr>
        <p:txBody>
          <a:bodyPr wrap="none">
            <a:spAutoFit/>
          </a:bodyPr>
          <a:lstStyle/>
          <a:p>
            <a:r>
              <a:rPr lang="nb-NO" b="1">
                <a:solidFill>
                  <a:srgbClr val="0070C0"/>
                </a:solidFill>
                <a:latin typeface="Tahoma" panose="020B0604030504040204" pitchFamily="34" charset="0"/>
                <a:ea typeface="Tahoma" panose="020B0604030504040204" pitchFamily="34" charset="0"/>
                <a:cs typeface="Tahoma" panose="020B0604030504040204" pitchFamily="34" charset="0"/>
              </a:rPr>
              <a:t>Helsepersonelloven §33</a:t>
            </a:r>
            <a:endParaRPr lang="nb-NO">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6</a:t>
            </a:fld>
            <a:endParaRPr lang="nb-NO"/>
          </a:p>
        </p:txBody>
      </p:sp>
      <p:sp>
        <p:nvSpPr>
          <p:cNvPr id="9" name="Rektangel 8"/>
          <p:cNvSpPr/>
          <p:nvPr/>
        </p:nvSpPr>
        <p:spPr>
          <a:xfrm>
            <a:off x="6631159" y="1725620"/>
            <a:ext cx="5329999" cy="2585323"/>
          </a:xfrm>
          <a:prstGeom prst="rect">
            <a:avLst/>
          </a:prstGeom>
        </p:spPr>
        <p:txBody>
          <a:bodyPr wrap="square">
            <a:spAutoFit/>
          </a:bodyPr>
          <a:lstStyle/>
          <a:p>
            <a:r>
              <a:rPr lang="nb-NO" b="1"/>
              <a:t>Fra §33 om barnevernet:</a:t>
            </a:r>
          </a:p>
          <a:p>
            <a:endParaRPr lang="nb-NO" b="1"/>
          </a:p>
          <a:p>
            <a:pPr marL="285750" indent="-285750">
              <a:buFont typeface="Arial" panose="020B0604020202020204" pitchFamily="34" charset="0"/>
              <a:buChar char="•"/>
            </a:pPr>
            <a:r>
              <a:rPr lang="nb-NO"/>
              <a:t>Plikt til å melde til barnevernet når</a:t>
            </a:r>
          </a:p>
          <a:p>
            <a:pPr marL="742950" lvl="1" indent="-285750">
              <a:buFont typeface="Wingdings" panose="05000000000000000000" pitchFamily="2" charset="2"/>
              <a:buChar char="Ø"/>
            </a:pPr>
            <a:endParaRPr lang="nb-NO"/>
          </a:p>
          <a:p>
            <a:pPr marL="742950" lvl="1" indent="-285750">
              <a:buFont typeface="Wingdings" panose="05000000000000000000" pitchFamily="2" charset="2"/>
              <a:buChar char="Ø"/>
            </a:pPr>
            <a:r>
              <a:rPr lang="nb-NO"/>
              <a:t>det er grunn til å tro at et barn blir / vil bli mishandlet eller utsettes for omsorgssvikt</a:t>
            </a:r>
          </a:p>
          <a:p>
            <a:pPr marL="742950" lvl="1" indent="-285750">
              <a:buFont typeface="Wingdings" panose="05000000000000000000" pitchFamily="2" charset="2"/>
              <a:buChar char="Ø"/>
            </a:pPr>
            <a:endParaRPr lang="nb-NO"/>
          </a:p>
          <a:p>
            <a:pPr marL="742950" lvl="1" indent="-285750">
              <a:buFont typeface="Wingdings" panose="05000000000000000000" pitchFamily="2" charset="2"/>
              <a:buChar char="Ø"/>
            </a:pPr>
            <a:r>
              <a:rPr lang="nb-NO"/>
              <a:t>man tror at et barn ikke får behandling mot alvorlig sykdom/skade</a:t>
            </a:r>
          </a:p>
        </p:txBody>
      </p:sp>
      <p:pic>
        <p:nvPicPr>
          <p:cNvPr id="4" name="Bilde 3"/>
          <p:cNvPicPr>
            <a:picLocks noChangeAspect="1"/>
          </p:cNvPicPr>
          <p:nvPr/>
        </p:nvPicPr>
        <p:blipFill>
          <a:blip r:embed="rId4">
            <a:extLst>
              <a:ext uri="{BEBA8EAE-BF5A-486C-A8C5-ECC9F3942E4B}">
                <a14:imgProps xmlns:a14="http://schemas.microsoft.com/office/drawing/2010/main">
                  <a14:imgLayer r:embed="rId5">
                    <a14:imgEffect>
                      <a14:sharpenSoften amount="-96000"/>
                    </a14:imgEffect>
                  </a14:imgLayer>
                </a14:imgProps>
              </a:ext>
            </a:extLst>
          </a:blip>
          <a:stretch>
            <a:fillRect/>
          </a:stretch>
        </p:blipFill>
        <p:spPr>
          <a:xfrm>
            <a:off x="1398362" y="1725619"/>
            <a:ext cx="2310038" cy="3447761"/>
          </a:xfrm>
          <a:prstGeom prst="rect">
            <a:avLst/>
          </a:prstGeom>
        </p:spPr>
      </p:pic>
    </p:spTree>
    <p:extLst>
      <p:ext uri="{BB962C8B-B14F-4D97-AF65-F5344CB8AC3E}">
        <p14:creationId xmlns:p14="http://schemas.microsoft.com/office/powerpoint/2010/main" val="2372380608"/>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Plassholder for lysbildenummer 4"/>
          <p:cNvSpPr>
            <a:spLocks noGrp="1"/>
          </p:cNvSpPr>
          <p:nvPr>
            <p:ph type="sldNum" sz="quarter" idx="12"/>
          </p:nvPr>
        </p:nvSpPr>
        <p:spPr/>
        <p:txBody>
          <a:bodyPr/>
          <a:lstStyle/>
          <a:p>
            <a:fld id="{BBB55A98-9554-44C9-BA58-B78A95C72FFC}" type="slidenum">
              <a:rPr lang="nb-NO" smtClean="0"/>
              <a:t>7</a:t>
            </a:fld>
            <a:endParaRPr lang="nb-NO"/>
          </a:p>
        </p:txBody>
      </p:sp>
      <p:sp>
        <p:nvSpPr>
          <p:cNvPr id="3" name="Rektangel 2">
            <a:extLst>
              <a:ext uri="{FF2B5EF4-FFF2-40B4-BE49-F238E27FC236}">
                <a16:creationId xmlns:a16="http://schemas.microsoft.com/office/drawing/2014/main" id="{AFABC087-2E1D-59EA-2F0A-F6F3E898F30B}"/>
              </a:ext>
            </a:extLst>
          </p:cNvPr>
          <p:cNvSpPr/>
          <p:nvPr/>
        </p:nvSpPr>
        <p:spPr>
          <a:xfrm>
            <a:off x="652817" y="917237"/>
            <a:ext cx="8220029" cy="646331"/>
          </a:xfrm>
          <a:prstGeom prst="rect">
            <a:avLst/>
          </a:prstGeom>
        </p:spPr>
        <p:txBody>
          <a:bodyPr wrap="square" lIns="91440" tIns="45720" rIns="91440" bIns="45720" anchor="t">
            <a:spAutoFit/>
          </a:bodyPr>
          <a:lstStyle/>
          <a:p>
            <a:r>
              <a:rPr lang="nb-NO" sz="3600">
                <a:solidFill>
                  <a:schemeClr val="bg2">
                    <a:lumMod val="50000"/>
                  </a:schemeClr>
                </a:solidFill>
                <a:latin typeface="Verdana"/>
                <a:ea typeface="Verdana"/>
                <a:cs typeface="Tahoma"/>
              </a:rPr>
              <a:t>Spørsmål </a:t>
            </a:r>
          </a:p>
        </p:txBody>
      </p:sp>
      <p:sp>
        <p:nvSpPr>
          <p:cNvPr id="6" name="Rektangel 5">
            <a:extLst>
              <a:ext uri="{FF2B5EF4-FFF2-40B4-BE49-F238E27FC236}">
                <a16:creationId xmlns:a16="http://schemas.microsoft.com/office/drawing/2014/main" id="{F5986FD3-88E0-284B-48EC-18D8F2BFAA51}"/>
              </a:ext>
            </a:extLst>
          </p:cNvPr>
          <p:cNvSpPr/>
          <p:nvPr/>
        </p:nvSpPr>
        <p:spPr>
          <a:xfrm>
            <a:off x="652817" y="2940228"/>
            <a:ext cx="10521536" cy="584775"/>
          </a:xfrm>
          <a:prstGeom prst="rect">
            <a:avLst/>
          </a:prstGeom>
        </p:spPr>
        <p:txBody>
          <a:bodyPr wrap="square" lIns="91440" tIns="45720" rIns="91440" bIns="45720" anchor="t">
            <a:spAutoFit/>
          </a:bodyPr>
          <a:lstStyle/>
          <a:p>
            <a:r>
              <a:rPr lang="nb-NO" sz="3200">
                <a:solidFill>
                  <a:srgbClr val="0070C0"/>
                </a:solidFill>
                <a:latin typeface="Verdana"/>
                <a:ea typeface="Verdana"/>
                <a:cs typeface="Tahoma"/>
              </a:rPr>
              <a:t>Hvorfor skal vi skrive journal?</a:t>
            </a:r>
          </a:p>
        </p:txBody>
      </p:sp>
    </p:spTree>
    <p:extLst>
      <p:ext uri="{BB962C8B-B14F-4D97-AF65-F5344CB8AC3E}">
        <p14:creationId xmlns:p14="http://schemas.microsoft.com/office/powerpoint/2010/main" val="422417892"/>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44839" y="726678"/>
            <a:ext cx="3357009" cy="369332"/>
          </a:xfrm>
          <a:prstGeom prst="rect">
            <a:avLst/>
          </a:prstGeom>
        </p:spPr>
        <p:txBody>
          <a:bodyPr wrap="none">
            <a:spAutoFit/>
          </a:bodyPr>
          <a:lstStyle/>
          <a:p>
            <a:r>
              <a:rPr lang="nb-NO" b="1">
                <a:solidFill>
                  <a:srgbClr val="0070C0"/>
                </a:solidFill>
                <a:latin typeface="Tahoma" panose="020B0604030504040204" pitchFamily="34" charset="0"/>
                <a:ea typeface="Tahoma" panose="020B0604030504040204" pitchFamily="34" charset="0"/>
                <a:cs typeface="Tahoma" panose="020B0604030504040204" pitchFamily="34" charset="0"/>
              </a:rPr>
              <a:t>Helsepersonelloven §39-40</a:t>
            </a:r>
            <a:endParaRPr lang="nb-NO">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8</a:t>
            </a:fld>
            <a:endParaRPr lang="nb-NO"/>
          </a:p>
        </p:txBody>
      </p:sp>
      <p:sp>
        <p:nvSpPr>
          <p:cNvPr id="9" name="Rektangel 8"/>
          <p:cNvSpPr/>
          <p:nvPr/>
        </p:nvSpPr>
        <p:spPr>
          <a:xfrm>
            <a:off x="6631159" y="1725620"/>
            <a:ext cx="5329999" cy="3139321"/>
          </a:xfrm>
          <a:prstGeom prst="rect">
            <a:avLst/>
          </a:prstGeom>
        </p:spPr>
        <p:txBody>
          <a:bodyPr wrap="square">
            <a:spAutoFit/>
          </a:bodyPr>
          <a:lstStyle/>
          <a:p>
            <a:r>
              <a:rPr lang="nb-NO" b="1"/>
              <a:t>Fra §39-40 om plikt til å føre journal:</a:t>
            </a:r>
          </a:p>
          <a:p>
            <a:endParaRPr lang="nb-NO" b="1"/>
          </a:p>
          <a:p>
            <a:pPr marL="285750" indent="-285750">
              <a:buFont typeface="Arial" panose="020B0604020202020204" pitchFamily="34" charset="0"/>
              <a:buChar char="•"/>
            </a:pPr>
            <a:r>
              <a:rPr lang="nb-NO"/>
              <a:t>All helsehjelp skal journalføres</a:t>
            </a:r>
          </a:p>
          <a:p>
            <a:endParaRPr lang="nb-NO"/>
          </a:p>
          <a:p>
            <a:pPr marL="285750" indent="-285750">
              <a:buFont typeface="Arial" panose="020B0604020202020204" pitchFamily="34" charset="0"/>
              <a:buChar char="•"/>
            </a:pPr>
            <a:r>
              <a:rPr lang="nb-NO"/>
              <a:t>Råd fra andre journalføres av den som spør (ikke den som blir rådført)</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Også nødvendige opplysninger til å oppfylle ev. melde- eller opplysningsplikt</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Annet helsepersonell skal kunne forstå</a:t>
            </a:r>
          </a:p>
        </p:txBody>
      </p:sp>
      <p:pic>
        <p:nvPicPr>
          <p:cNvPr id="4" name="Bilde 3"/>
          <p:cNvPicPr>
            <a:picLocks noChangeAspect="1"/>
          </p:cNvPicPr>
          <p:nvPr/>
        </p:nvPicPr>
        <p:blipFill>
          <a:blip r:embed="rId4">
            <a:extLst>
              <a:ext uri="{BEBA8EAE-BF5A-486C-A8C5-ECC9F3942E4B}">
                <a14:imgProps xmlns:a14="http://schemas.microsoft.com/office/drawing/2010/main">
                  <a14:imgLayer r:embed="rId5">
                    <a14:imgEffect>
                      <a14:sharpenSoften amount="-96000"/>
                    </a14:imgEffect>
                  </a14:imgLayer>
                </a14:imgProps>
              </a:ext>
            </a:extLst>
          </a:blip>
          <a:stretch>
            <a:fillRect/>
          </a:stretch>
        </p:blipFill>
        <p:spPr>
          <a:xfrm>
            <a:off x="1344839" y="1783677"/>
            <a:ext cx="3357009" cy="2164749"/>
          </a:xfrm>
          <a:prstGeom prst="rect">
            <a:avLst/>
          </a:prstGeom>
        </p:spPr>
      </p:pic>
    </p:spTree>
    <p:extLst>
      <p:ext uri="{BB962C8B-B14F-4D97-AF65-F5344CB8AC3E}">
        <p14:creationId xmlns:p14="http://schemas.microsoft.com/office/powerpoint/2010/main" val="3856648481"/>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ktangel 2"/>
          <p:cNvSpPr/>
          <p:nvPr/>
        </p:nvSpPr>
        <p:spPr>
          <a:xfrm>
            <a:off x="1176137" y="813575"/>
            <a:ext cx="2517036" cy="369332"/>
          </a:xfrm>
          <a:prstGeom prst="rect">
            <a:avLst/>
          </a:prstGeom>
        </p:spPr>
        <p:txBody>
          <a:bodyPr wrap="none">
            <a:spAutoFit/>
          </a:bodyPr>
          <a:lstStyle/>
          <a:p>
            <a:r>
              <a:rPr lang="nb-NO" b="1">
                <a:solidFill>
                  <a:srgbClr val="0070C0"/>
                </a:solidFill>
                <a:latin typeface="Verdana" panose="020B0604030504040204" pitchFamily="34" charset="0"/>
                <a:ea typeface="Verdana" panose="020B0604030504040204" pitchFamily="34" charset="0"/>
                <a:cs typeface="Tahoma" panose="020B0604030504040204" pitchFamily="34" charset="0"/>
              </a:rPr>
              <a:t>Undervisningsmål</a:t>
            </a:r>
          </a:p>
        </p:txBody>
      </p:sp>
      <p:sp>
        <p:nvSpPr>
          <p:cNvPr id="4" name="Plassholder for lysbildenummer 3"/>
          <p:cNvSpPr>
            <a:spLocks noGrp="1"/>
          </p:cNvSpPr>
          <p:nvPr>
            <p:ph type="sldNum" sz="quarter" idx="12"/>
          </p:nvPr>
        </p:nvSpPr>
        <p:spPr/>
        <p:txBody>
          <a:bodyPr/>
          <a:lstStyle/>
          <a:p>
            <a:fld id="{BBB55A98-9554-44C9-BA58-B78A95C72FFC}" type="slidenum">
              <a:rPr lang="nb-NO" smtClean="0"/>
              <a:t>9</a:t>
            </a:fld>
            <a:endParaRPr lang="nb-NO"/>
          </a:p>
        </p:txBody>
      </p:sp>
      <p:sp>
        <p:nvSpPr>
          <p:cNvPr id="5" name="Rektangel 4"/>
          <p:cNvSpPr/>
          <p:nvPr/>
        </p:nvSpPr>
        <p:spPr>
          <a:xfrm>
            <a:off x="0" y="1619377"/>
            <a:ext cx="9286504" cy="4770537"/>
          </a:xfrm>
          <a:prstGeom prst="rect">
            <a:avLst/>
          </a:prstGeom>
        </p:spPr>
        <p:txBody>
          <a:bodyPr wrap="square">
            <a:spAutoFit/>
          </a:bodyPr>
          <a:lstStyle/>
          <a:p>
            <a:pPr lvl="2"/>
            <a:r>
              <a:rPr lang="nb-NO" sz="1600" b="1" u="sng">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Myndighetskrav 1:</a:t>
            </a:r>
          </a:p>
          <a:p>
            <a:pPr marL="1257300" lvl="2" indent="-342900">
              <a:buFont typeface="Arial" panose="020B0604020202020204" pitchFamily="34" charset="0"/>
              <a:buChar char="•"/>
            </a:pPr>
            <a:endParaRPr lang="nb-NO" sz="1600" b="1">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endParaRPr>
          </a:p>
          <a:p>
            <a:pPr marL="1257300" lvl="2" indent="-342900">
              <a:buFont typeface="Arial" panose="020B0604020202020204" pitchFamily="34" charset="0"/>
              <a:buChar char="•"/>
            </a:pPr>
            <a:r>
              <a:rPr lang="nb-NO" sz="1600" b="1">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God kunnskap </a:t>
            </a:r>
            <a:r>
              <a:rPr lang="nb-NO" sz="160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om noen paragrafer i helsepersonelloven:</a:t>
            </a:r>
          </a:p>
          <a:p>
            <a:pPr marL="2171700" lvl="4" indent="-342900">
              <a:buFont typeface="Wingdings" panose="05000000000000000000" pitchFamily="2" charset="2"/>
              <a:buChar char="Ø"/>
            </a:pPr>
            <a:r>
              <a:rPr lang="nb-NO" sz="160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forsvarlighet </a:t>
            </a:r>
          </a:p>
          <a:p>
            <a:pPr marL="2171700" lvl="4" indent="-342900">
              <a:buFont typeface="Wingdings" panose="05000000000000000000" pitchFamily="2" charset="2"/>
              <a:buChar char="Ø"/>
            </a:pPr>
            <a:r>
              <a:rPr lang="nb-NO" sz="160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øyeblikkelig hjelp</a:t>
            </a:r>
          </a:p>
          <a:p>
            <a:pPr marL="2171700" lvl="4" indent="-342900">
              <a:buFont typeface="Wingdings" panose="05000000000000000000" pitchFamily="2" charset="2"/>
              <a:buChar char="Ø"/>
            </a:pPr>
            <a:r>
              <a:rPr lang="nb-NO" sz="1600">
                <a:solidFill>
                  <a:schemeClr val="accent1">
                    <a:lumMod val="60000"/>
                    <a:lumOff val="40000"/>
                  </a:schemeClr>
                </a:solidFill>
                <a:latin typeface="Verdana" panose="020B0604030504040204" pitchFamily="34" charset="0"/>
                <a:ea typeface="Verdana" panose="020B0604030504040204" pitchFamily="34" charset="0"/>
                <a:cs typeface="Tahoma" panose="020B0604030504040204" pitchFamily="34" charset="0"/>
              </a:rPr>
              <a:t>taushetsplikt med unntak </a:t>
            </a:r>
          </a:p>
          <a:p>
            <a:pPr lvl="4"/>
            <a:endParaRPr lang="nb-NO" sz="160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lvl="2"/>
            <a:endParaRPr lang="nb-NO" sz="1600" b="1" u="sng">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lvl="2"/>
            <a:r>
              <a:rPr lang="nb-NO" sz="1600" b="1" u="sng">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Myndighetskrav 2:</a:t>
            </a:r>
          </a:p>
          <a:p>
            <a:pPr lvl="2"/>
            <a:endParaRPr lang="nb-NO" sz="160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endParaRPr>
          </a:p>
          <a:p>
            <a:pPr marL="1257300" lvl="2" indent="-342900">
              <a:lnSpc>
                <a:spcPct val="150000"/>
              </a:lnSpc>
              <a:buFont typeface="Arial" panose="020B0604020202020204" pitchFamily="34" charset="0"/>
              <a:buChar char="•"/>
            </a:pPr>
            <a:r>
              <a:rPr lang="nb-NO" sz="1600" b="1">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Kjenne til </a:t>
            </a:r>
            <a:r>
              <a:rPr lang="nb-NO" sz="160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noen paragrafer i helsepersonelloven</a:t>
            </a:r>
          </a:p>
          <a:p>
            <a:pPr marL="1257300" lvl="2" indent="-342900">
              <a:lnSpc>
                <a:spcPct val="150000"/>
              </a:lnSpc>
              <a:buFont typeface="Arial" panose="020B0604020202020204" pitchFamily="34" charset="0"/>
              <a:buChar char="•"/>
            </a:pPr>
            <a:r>
              <a:rPr lang="nb-NO" sz="1600" b="1">
                <a:solidFill>
                  <a:srgbClr val="3333FF"/>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Pasient og brukerrettighetsloven</a:t>
            </a:r>
          </a:p>
          <a:p>
            <a:pPr marL="1257300" lvl="2" indent="-342900">
              <a:lnSpc>
                <a:spcPct val="150000"/>
              </a:lnSpc>
              <a:buFont typeface="Arial" panose="020B0604020202020204" pitchFamily="34" charset="0"/>
              <a:buChar char="•"/>
            </a:pPr>
            <a:r>
              <a:rPr lang="nb-NO" sz="160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Akuttmedisinforskriften</a:t>
            </a:r>
          </a:p>
          <a:p>
            <a:pPr marL="1257300" lvl="2" indent="-342900">
              <a:lnSpc>
                <a:spcPct val="150000"/>
              </a:lnSpc>
              <a:buFont typeface="Arial" panose="020B0604020202020204" pitchFamily="34" charset="0"/>
              <a:buChar char="•"/>
            </a:pPr>
            <a:r>
              <a:rPr lang="nb-NO" sz="1600">
                <a:solidFill>
                  <a:schemeClr val="accent5"/>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Psykisk helsevernloven </a:t>
            </a:r>
          </a:p>
          <a:p>
            <a:pPr marL="1257300" lvl="2" indent="-342900">
              <a:buFont typeface="Arial" panose="020B0604020202020204" pitchFamily="34" charset="0"/>
              <a:buChar char="•"/>
            </a:pPr>
            <a:endParaRPr lang="nb-NO" sz="160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lvl="3"/>
            <a:endParaRPr lang="nb-NO" sz="1600">
              <a:latin typeface="Verdana" panose="020B0604030504040204" pitchFamily="34" charset="0"/>
              <a:ea typeface="Verdana" panose="020B0604030504040204" pitchFamily="34" charset="0"/>
              <a:cs typeface="Tahoma" panose="020B0604030504040204" pitchFamily="34" charset="0"/>
            </a:endParaRPr>
          </a:p>
          <a:p>
            <a:pPr lvl="3"/>
            <a:endParaRPr lang="nb-NO" sz="1600">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73106636"/>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D1F3C1C7FA91D4C90CC1DFEAB28AFC6" ma:contentTypeVersion="16" ma:contentTypeDescription="Opprett et nytt dokument." ma:contentTypeScope="" ma:versionID="40aadd852131083e03fbd9f0f12eaf63">
  <xsd:schema xmlns:xsd="http://www.w3.org/2001/XMLSchema" xmlns:xs="http://www.w3.org/2001/XMLSchema" xmlns:p="http://schemas.microsoft.com/office/2006/metadata/properties" xmlns:ns2="820d7fd5-9309-423a-b0d3-bdc528a00c6f" xmlns:ns3="70bd2ea5-bdb3-40dd-892e-653457c1e963" targetNamespace="http://schemas.microsoft.com/office/2006/metadata/properties" ma:root="true" ma:fieldsID="5b9d262582472753597b5917f2e2dbdd" ns2:_="" ns3:_="">
    <xsd:import namespace="820d7fd5-9309-423a-b0d3-bdc528a00c6f"/>
    <xsd:import namespace="70bd2ea5-bdb3-40dd-892e-653457c1e96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0d7fd5-9309-423a-b0d3-bdc528a00c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ildemerkelapper" ma:readOnly="false" ma:fieldId="{5cf76f15-5ced-4ddc-b409-7134ff3c332f}" ma:taxonomyMulti="true" ma:sspId="36a61b50-ac2f-48d5-8ac7-e75171fb658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bd2ea5-bdb3-40dd-892e-653457c1e96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b014a1ee-f697-4c59-b93a-b1bc24fc05b2}" ma:internalName="TaxCatchAll" ma:showField="CatchAllData" ma:web="70bd2ea5-bdb3-40dd-892e-653457c1e96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20d7fd5-9309-423a-b0d3-bdc528a00c6f">
      <Terms xmlns="http://schemas.microsoft.com/office/infopath/2007/PartnerControls"/>
    </lcf76f155ced4ddcb4097134ff3c332f>
    <TaxCatchAll xmlns="70bd2ea5-bdb3-40dd-892e-653457c1e96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D73739-B7F3-4ED2-9274-2751D810C2AF}">
  <ds:schemaRefs>
    <ds:schemaRef ds:uri="70bd2ea5-bdb3-40dd-892e-653457c1e963"/>
    <ds:schemaRef ds:uri="820d7fd5-9309-423a-b0d3-bdc528a00c6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6AA9779-DF9B-4ACE-AFAF-7158500CFACC}">
  <ds:schemaRefs>
    <ds:schemaRef ds:uri="70bd2ea5-bdb3-40dd-892e-653457c1e963"/>
    <ds:schemaRef ds:uri="820d7fd5-9309-423a-b0d3-bdc528a00c6f"/>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C9D23B0-5415-4799-A8F0-E845727697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28</Slides>
  <Notes>28</Notes>
  <HiddenSlides>0</HiddenSlide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Office-tema</vt:lpstr>
      <vt:lpstr>4_Office-tema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 finner oss på:</vt:lpstr>
    </vt:vector>
  </TitlesOfParts>
  <Company>Helse Vest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Ellingsen, Thor Andre</dc:creator>
  <cp:revision>1</cp:revision>
  <dcterms:created xsi:type="dcterms:W3CDTF">2022-09-14T08:42:47Z</dcterms:created>
  <dcterms:modified xsi:type="dcterms:W3CDTF">2025-03-25T11:21:53Z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c3ffc1c-ef00-4620-9c2f-7d9c1597774b_Enabled">
    <vt:lpwstr>true</vt:lpwstr>
  </property>
  <property fmtid="{D5CDD505-2E9C-101B-9397-08002B2CF9AE}" pid="3" name="MSIP_Label_0c3ffc1c-ef00-4620-9c2f-7d9c1597774b_SetDate">
    <vt:lpwstr>2023-05-22T08:23:11Z</vt:lpwstr>
  </property>
  <property fmtid="{D5CDD505-2E9C-101B-9397-08002B2CF9AE}" pid="4" name="MSIP_Label_0c3ffc1c-ef00-4620-9c2f-7d9c1597774b_Method">
    <vt:lpwstr>Standard</vt:lpwstr>
  </property>
  <property fmtid="{D5CDD505-2E9C-101B-9397-08002B2CF9AE}" pid="5" name="MSIP_Label_0c3ffc1c-ef00-4620-9c2f-7d9c1597774b_Name">
    <vt:lpwstr>Intern</vt:lpwstr>
  </property>
  <property fmtid="{D5CDD505-2E9C-101B-9397-08002B2CF9AE}" pid="6" name="MSIP_Label_0c3ffc1c-ef00-4620-9c2f-7d9c1597774b_SiteId">
    <vt:lpwstr>bdcbe535-f3cf-49f5-8a6a-fb6d98dc7837</vt:lpwstr>
  </property>
  <property fmtid="{D5CDD505-2E9C-101B-9397-08002B2CF9AE}" pid="7" name="MSIP_Label_0c3ffc1c-ef00-4620-9c2f-7d9c1597774b_ActionId">
    <vt:lpwstr>45ce9a41-c605-4fd8-8b11-27eb89e14df2</vt:lpwstr>
  </property>
  <property fmtid="{D5CDD505-2E9C-101B-9397-08002B2CF9AE}" pid="8" name="MSIP_Label_0c3ffc1c-ef00-4620-9c2f-7d9c1597774b_ContentBits">
    <vt:lpwstr>2</vt:lpwstr>
  </property>
  <property fmtid="{D5CDD505-2E9C-101B-9397-08002B2CF9AE}" pid="9" name="ContentTypeId">
    <vt:lpwstr>0x010100CD1F3C1C7FA91D4C90CC1DFEAB28AFC6</vt:lpwstr>
  </property>
  <property fmtid="{D5CDD505-2E9C-101B-9397-08002B2CF9AE}" pid="10" name="MediaServiceImageTags">
    <vt:lpwstr/>
  </property>
</Properties>
</file>