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Override13.xml" ContentType="application/vnd.openxmlformats-officedocument.themeOverride+xml"/>
  <Override PartName="/ppt/theme/theme1.xml" ContentType="application/vnd.openxmlformats-officedocument.theme+xml"/>
  <Override PartName="/ppt/theme/themeOverride17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4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s/slide26.xml" ContentType="application/vnd.openxmlformats-officedocument.presentationml.slide+xml"/>
  <Override PartName="/ppt/changesInfos/changesInfo1.xml" ContentType="application/vnd.ms-powerpoint.changesinfo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0" r:id="rId4"/>
  </p:sldMasterIdLst>
  <p:notesMasterIdLst>
    <p:notesMasterId r:id="rId31"/>
  </p:notesMasterIdLst>
  <p:sldIdLst>
    <p:sldId id="1110" r:id="rId5"/>
    <p:sldId id="901" r:id="rId6"/>
    <p:sldId id="334" r:id="rId7"/>
    <p:sldId id="565" r:id="rId8"/>
    <p:sldId id="902" r:id="rId9"/>
    <p:sldId id="904" r:id="rId10"/>
    <p:sldId id="906" r:id="rId11"/>
    <p:sldId id="907" r:id="rId12"/>
    <p:sldId id="885" r:id="rId13"/>
    <p:sldId id="824" r:id="rId14"/>
    <p:sldId id="908" r:id="rId15"/>
    <p:sldId id="884" r:id="rId16"/>
    <p:sldId id="1100" r:id="rId17"/>
    <p:sldId id="1101" r:id="rId18"/>
    <p:sldId id="1102" r:id="rId19"/>
    <p:sldId id="1103" r:id="rId20"/>
    <p:sldId id="1105" r:id="rId21"/>
    <p:sldId id="1106" r:id="rId22"/>
    <p:sldId id="1107" r:id="rId23"/>
    <p:sldId id="1114" r:id="rId24"/>
    <p:sldId id="1116" r:id="rId25"/>
    <p:sldId id="810" r:id="rId26"/>
    <p:sldId id="813" r:id="rId27"/>
    <p:sldId id="1115" r:id="rId28"/>
    <p:sldId id="329" r:id="rId29"/>
    <p:sldId id="1113" r:id="rId3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85704" autoAdjust="0"/>
  </p:normalViewPr>
  <p:slideViewPr>
    <p:cSldViewPr snapToGrid="0" showGuides="1">
      <p:cViewPr varScale="1">
        <p:scale>
          <a:sx n="143" d="100"/>
          <a:sy n="143" d="100"/>
        </p:scale>
        <p:origin x="132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ngsen, Thor Andre" userId="S::thae@ihelse.net::63925441-3473-4800-afc1-e5743549fef7" providerId="AD" clId="Web-{2F7A203F-012C-E4B5-1B40-9316777616C9}"/>
    <pc:docChg chg="modSld">
      <pc:chgData name="Ellingsen, Thor Andre" userId="S::thae@ihelse.net::63925441-3473-4800-afc1-e5743549fef7" providerId="AD" clId="Web-{2F7A203F-012C-E4B5-1B40-9316777616C9}" dt="2025-02-14T09:05:18.529" v="0"/>
      <pc:docMkLst>
        <pc:docMk/>
      </pc:docMkLst>
      <pc:sldChg chg="delSp">
        <pc:chgData name="Ellingsen, Thor Andre" userId="S::thae@ihelse.net::63925441-3473-4800-afc1-e5743549fef7" providerId="AD" clId="Web-{2F7A203F-012C-E4B5-1B40-9316777616C9}" dt="2025-02-14T09:05:18.529" v="0"/>
        <pc:sldMkLst>
          <pc:docMk/>
          <pc:sldMk cId="2282133388" sldId="907"/>
        </pc:sldMkLst>
        <pc:spChg chg="del">
          <ac:chgData name="Ellingsen, Thor Andre" userId="S::thae@ihelse.net::63925441-3473-4800-afc1-e5743549fef7" providerId="AD" clId="Web-{2F7A203F-012C-E4B5-1B40-9316777616C9}" dt="2025-02-14T09:05:18.529" v="0"/>
          <ac:spMkLst>
            <pc:docMk/>
            <pc:sldMk cId="2282133388" sldId="907"/>
            <ac:spMk id="12" creationId="{4C84F61C-C29F-9F57-6A7E-BA88721A8199}"/>
          </ac:spMkLst>
        </pc:spChg>
      </pc:sldChg>
    </pc:docChg>
  </pc:docChgLst>
  <pc:docChgLst>
    <pc:chgData name="Agdestein, Jan Edvin" userId="S::agde@ihelse.net::5aed910e-c5a9-4209-8b92-1401fa989f23" providerId="AD" clId="Web-{AB429B65-BDCE-E595-FC73-C4238F917420}"/>
    <pc:docChg chg="addSld modSld">
      <pc:chgData name="Agdestein, Jan Edvin" userId="S::agde@ihelse.net::5aed910e-c5a9-4209-8b92-1401fa989f23" providerId="AD" clId="Web-{AB429B65-BDCE-E595-FC73-C4238F917420}" dt="2024-09-10T08:32:00.880" v="4" actId="1076"/>
      <pc:docMkLst>
        <pc:docMk/>
      </pc:docMkLst>
      <pc:sldChg chg="addSp delSp modSp new">
        <pc:chgData name="Agdestein, Jan Edvin" userId="S::agde@ihelse.net::5aed910e-c5a9-4209-8b92-1401fa989f23" providerId="AD" clId="Web-{AB429B65-BDCE-E595-FC73-C4238F917420}" dt="2024-09-10T08:32:00.880" v="4" actId="1076"/>
        <pc:sldMkLst>
          <pc:docMk/>
          <pc:sldMk cId="4020704820" sldId="1116"/>
        </pc:sldMkLst>
        <pc:picChg chg="add del mod">
          <ac:chgData name="Agdestein, Jan Edvin" userId="S::agde@ihelse.net::5aed910e-c5a9-4209-8b92-1401fa989f23" providerId="AD" clId="Web-{AB429B65-BDCE-E595-FC73-C4238F917420}" dt="2024-09-10T08:29:27.798" v="2"/>
          <ac:picMkLst>
            <pc:docMk/>
            <pc:sldMk cId="4020704820" sldId="1116"/>
            <ac:picMk id="2" creationId="{86E675D9-0C31-E88B-1404-936312731156}"/>
          </ac:picMkLst>
        </pc:picChg>
        <pc:picChg chg="add mod">
          <ac:chgData name="Agdestein, Jan Edvin" userId="S::agde@ihelse.net::5aed910e-c5a9-4209-8b92-1401fa989f23" providerId="AD" clId="Web-{AB429B65-BDCE-E595-FC73-C4238F917420}" dt="2024-09-10T08:32:00.880" v="4" actId="1076"/>
          <ac:picMkLst>
            <pc:docMk/>
            <pc:sldMk cId="4020704820" sldId="1116"/>
            <ac:picMk id="3" creationId="{E6FB7A96-9F1F-D461-AC3B-FA35E57BF6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962B6-7050-49A7-849B-3A3CA9637B1C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D5E0D-DAC1-4157-AC50-BAA13B00F0E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43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contentassets/bde3821703d44038a98b80923a1083ef/rundskriv_akuttmedisinforskriften_300415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bilde kan stå på skjerm når deltakerne kommer.</a:t>
            </a:r>
          </a:p>
          <a:p>
            <a:endParaRPr lang="nb-NO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 dirty="0"/>
              <a:t>Kursleder presenterer seg,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 dirty="0"/>
              <a:t>ønsker velkommen til grunnkurs for operatører i medisinsk nødmeldetjeneste </a:t>
            </a:r>
            <a:br>
              <a:rPr lang="nb-NO" b="1" dirty="0"/>
            </a:br>
            <a:endParaRPr lang="nb-NO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 dirty="0"/>
              <a:t>….og skifter til neste bilde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b="1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475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</a:pPr>
            <a:r>
              <a:rPr lang="nb-NO" i="0" dirty="0"/>
              <a:t>Nå skal vi se på kompetanseplanen som KoKom har utarbeidet for operatører i medisinsk nødmeldetjeneste.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>
              <a:buClrTx/>
            </a:pP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6037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Merk at vi bruker begrepet  - </a:t>
            </a:r>
            <a:r>
              <a:rPr lang="nb-NO" b="1" dirty="0"/>
              <a:t>enhetlig</a:t>
            </a:r>
            <a:r>
              <a:rPr lang="nb-NO" dirty="0"/>
              <a:t> </a:t>
            </a:r>
            <a:r>
              <a:rPr lang="nb-NO" b="1" dirty="0"/>
              <a:t>grunnopplæring</a:t>
            </a:r>
            <a:r>
              <a:rPr lang="nb-NO" dirty="0"/>
              <a:t> av operatører i medisinsk nødmeldetjeneste.</a:t>
            </a:r>
          </a:p>
          <a:p>
            <a:endParaRPr lang="nb-NO" dirty="0"/>
          </a:p>
          <a:p>
            <a:r>
              <a:rPr lang="nb-NO" b="1" dirty="0"/>
              <a:t>Animasjon – figur kommer inn</a:t>
            </a:r>
          </a:p>
          <a:p>
            <a:endParaRPr lang="nb-NO" dirty="0"/>
          </a:p>
          <a:p>
            <a:r>
              <a:rPr lang="nb-NO" dirty="0"/>
              <a:t>Det er fordi publikum </a:t>
            </a:r>
            <a:r>
              <a:rPr lang="nb-NO" b="1" dirty="0"/>
              <a:t>ikke alltid vet ikke når de skal ringe AMK eller  LVS</a:t>
            </a:r>
            <a:r>
              <a:rPr lang="nb-NO" dirty="0"/>
              <a:t>.  Det kan være geografisk, aldersmessig (eldre ringer heller 116117 enn 113), eller kulturelt betinget om man ringer 116117 eller 113 ved skade eller akutt </a:t>
            </a:r>
            <a:r>
              <a:rPr lang="nb-NO" dirty="0" err="1"/>
              <a:t>sykfom</a:t>
            </a:r>
            <a:r>
              <a:rPr lang="nb-NO" dirty="0"/>
              <a:t>. </a:t>
            </a:r>
          </a:p>
          <a:p>
            <a:endParaRPr lang="nb-NO" dirty="0"/>
          </a:p>
          <a:p>
            <a:r>
              <a:rPr lang="nb-NO" dirty="0"/>
              <a:t>Derfor må vi kunne stille </a:t>
            </a:r>
            <a:r>
              <a:rPr lang="nb-NO" b="1" dirty="0"/>
              <a:t>likeverdige krav til operatørenes kompetanse </a:t>
            </a:r>
            <a:r>
              <a:rPr lang="nb-NO" dirty="0"/>
              <a:t>for mottak av nødtelefoner.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969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har lagt opp til en </a:t>
            </a:r>
            <a:r>
              <a:rPr lang="nb-NO" b="1" dirty="0"/>
              <a:t>trinnvis opplæring, </a:t>
            </a:r>
            <a:r>
              <a:rPr lang="nb-NO" dirty="0"/>
              <a:t>og </a:t>
            </a:r>
            <a:r>
              <a:rPr lang="nb-NO" b="1" dirty="0"/>
              <a:t>bygger på helsefaglig grunnutdanning</a:t>
            </a:r>
            <a:r>
              <a:rPr lang="nb-NO" dirty="0"/>
              <a:t>.  </a:t>
            </a:r>
          </a:p>
          <a:p>
            <a:endParaRPr lang="nb-NO" dirty="0"/>
          </a:p>
          <a:p>
            <a:r>
              <a:rPr lang="nb-NO" dirty="0"/>
              <a:t>Det betyr at for noen vil deler av stoffet være kjent, mens for andre vil det meste være helt nytt.  Derfor har vi lagt opp til mange diskusjoner/erfaringsutvekslinger – og bruke den kompetanse dere allerede besitter, og del!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14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Er det noen som ikke har fått tid til å ta e-læringskurset?  </a:t>
            </a:r>
          </a:p>
          <a:p>
            <a:endParaRPr lang="nb-NO" dirty="0"/>
          </a:p>
          <a:p>
            <a:r>
              <a:rPr lang="nb-NO" dirty="0"/>
              <a:t>Til de som ikke har fått tid, anbefaler vi at de tar det nå underveis,. Til en viss grad vil undervisningen bygge på foregående trinn.</a:t>
            </a:r>
          </a:p>
          <a:p>
            <a:endParaRPr lang="nb-NO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="1" dirty="0">
                <a:cs typeface="Calibri"/>
              </a:rPr>
              <a:t>Animasjon:</a:t>
            </a:r>
            <a:r>
              <a:rPr lang="nb-NO" dirty="0">
                <a:cs typeface="Calibri"/>
              </a:rPr>
              <a:t> faksimile av åpningsbilde av e-læringskurset - som består av 3 deler av </a:t>
            </a:r>
            <a:r>
              <a:rPr lang="nb-NO" dirty="0" err="1">
                <a:cs typeface="Calibri"/>
              </a:rPr>
              <a:t>ca</a:t>
            </a:r>
            <a:r>
              <a:rPr lang="nb-NO" dirty="0">
                <a:cs typeface="Calibri"/>
              </a:rPr>
              <a:t> 30 min varighet hver.</a:t>
            </a:r>
          </a:p>
          <a:p>
            <a:pPr marL="171450" indent="-171450">
              <a:buFont typeface="Arial"/>
              <a:buChar char="•"/>
            </a:pPr>
            <a:endParaRPr lang="nb-NO" dirty="0">
              <a:cs typeface="Calibri"/>
            </a:endParaRPr>
          </a:p>
          <a:p>
            <a:pPr marL="0" indent="0">
              <a:buFont typeface="Arial"/>
              <a:buNone/>
            </a:pPr>
            <a:r>
              <a:rPr lang="nb-NO" b="1" dirty="0">
                <a:cs typeface="Calibri"/>
              </a:rPr>
              <a:t>Spm.: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cs typeface="Calibri"/>
              </a:rPr>
              <a:t>Er det noen som ikke har fått tid til å ta e-læringskurset?</a:t>
            </a:r>
            <a:br>
              <a:rPr lang="nb-NO" dirty="0">
                <a:cs typeface="Calibri"/>
              </a:rPr>
            </a:br>
            <a:r>
              <a:rPr lang="nb-NO" dirty="0">
                <a:cs typeface="Calibri"/>
              </a:rPr>
              <a:t>Til dere som har fått tid ti å ta det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cs typeface="Calibri"/>
              </a:rPr>
              <a:t> har dere noen umiddelbare kommentarer?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cs typeface="Calibri"/>
              </a:rPr>
              <a:t>har dere husket å fylle ut evalueringsskjema for kurset?</a:t>
            </a:r>
            <a:br>
              <a:rPr lang="nb-NO" dirty="0">
                <a:cs typeface="Calibri"/>
              </a:rPr>
            </a:br>
            <a:r>
              <a:rPr lang="nb-NO" dirty="0">
                <a:cs typeface="Calibri"/>
              </a:rPr>
              <a:t>Hvis ikke – er det ennå tid.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866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Er det noen som har fått tid til hospitering?</a:t>
            </a:r>
          </a:p>
          <a:p>
            <a:endParaRPr lang="nb-NO" dirty="0"/>
          </a:p>
          <a:p>
            <a:r>
              <a:rPr lang="nb-NO" dirty="0"/>
              <a:t>Vi er klar over at det kan være krevende å få til, men de som har hospitert  før kurset sier det har vært nyttig. </a:t>
            </a:r>
            <a:endParaRPr lang="nb-NO" dirty="0">
              <a:cs typeface="Calibri"/>
            </a:endParaRPr>
          </a:p>
          <a:p>
            <a:endParaRPr lang="nb-NO" dirty="0"/>
          </a:p>
          <a:p>
            <a:pPr marL="171450" indent="-171450">
              <a:buFont typeface="Arial"/>
              <a:buChar char="•"/>
            </a:pPr>
            <a:r>
              <a:rPr lang="nb-NO" b="1" dirty="0"/>
              <a:t>Animasjon</a:t>
            </a:r>
            <a:br>
              <a:rPr lang="nb-NO" dirty="0">
                <a:cs typeface="+mn-lt"/>
              </a:rPr>
            </a:br>
            <a:r>
              <a:rPr lang="nb-NO" dirty="0"/>
              <a:t> Bildet viser momentliste – hva vi anbefaler kursdeltakerne setter fokus under hospiteringen.</a:t>
            </a:r>
            <a:br>
              <a:rPr lang="nb-NO" dirty="0"/>
            </a:br>
            <a:endParaRPr lang="nb-NO" dirty="0">
              <a:cs typeface="Calibri" panose="020F0502020204030204"/>
            </a:endParaRPr>
          </a:p>
          <a:p>
            <a:r>
              <a:rPr lang="nb-NO" dirty="0"/>
              <a:t>(NB! Ikke meningen at deltakerne skal kunne lese innholdet – bare for å illustrere at de finns)</a:t>
            </a:r>
          </a:p>
          <a:p>
            <a:endParaRPr lang="nb-NO" dirty="0">
              <a:cs typeface="Calibri"/>
            </a:endParaRPr>
          </a:p>
          <a:p>
            <a:pPr marL="0" indent="0">
              <a:buFont typeface="Arial"/>
              <a:buNone/>
            </a:pPr>
            <a:r>
              <a:rPr lang="nb-NO" b="1" dirty="0">
                <a:cs typeface="Calibri"/>
              </a:rPr>
              <a:t>Spm.: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cs typeface="Calibri"/>
              </a:rPr>
              <a:t>Er det noen som ikke har fått tid til å hospitere?</a:t>
            </a:r>
            <a:br>
              <a:rPr lang="nb-NO" dirty="0">
                <a:cs typeface="Calibri"/>
              </a:rPr>
            </a:br>
            <a:endParaRPr lang="nb-NO" dirty="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>
                <a:cs typeface="Calibri"/>
              </a:rPr>
              <a:t>Følg opp med </a:t>
            </a:r>
            <a:r>
              <a:rPr lang="nb-NO" dirty="0" err="1">
                <a:cs typeface="Calibri"/>
              </a:rPr>
              <a:t>spm</a:t>
            </a:r>
            <a:r>
              <a:rPr lang="nb-NO" dirty="0">
                <a:cs typeface="Calibri"/>
              </a:rPr>
              <a:t> om hvor, hvordan gikk det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93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… og her er vi i dag</a:t>
            </a:r>
            <a:r>
              <a:rPr lang="nb-NO" dirty="0"/>
              <a:t>.  Vi skal komme tilbake til detaljene om selve kurset disse dagene, men først skal vi si litt om trinn 4 og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176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På trinn 4  skiller vi lag – nå skal vi sette fokus på de verktøy som brukes i hhv AMK og LVS.  </a:t>
            </a:r>
          </a:p>
          <a:p>
            <a:endParaRPr lang="nb-NO" dirty="0"/>
          </a:p>
          <a:p>
            <a:r>
              <a:rPr lang="nb-NO" dirty="0"/>
              <a:t>F.eks. er det obligatorisk for AMK-operatører at de tar 3-dagers kurs for bruk av Nødnett, mens LVS skal ha 1-dags kurs.  I tillegg er LVS pålagt å ha eget kurs i akuttmedisin og vold og overgrep i nøre relasjoner,</a:t>
            </a:r>
            <a:endParaRPr lang="nb-NO" dirty="0">
              <a:cs typeface="Calibri" panose="020F0502020204030204"/>
            </a:endParaRPr>
          </a:p>
          <a:p>
            <a:endParaRPr lang="nb-NO" dirty="0"/>
          </a:p>
          <a:p>
            <a:r>
              <a:rPr lang="nb-NO" dirty="0"/>
              <a:t>Eksempler under pkt. B kan være:</a:t>
            </a:r>
            <a:br>
              <a:rPr lang="nb-NO" dirty="0">
                <a:cs typeface="+mn-lt"/>
              </a:rPr>
            </a:br>
            <a:r>
              <a:rPr lang="nb-NO" dirty="0"/>
              <a:t>AMK skal lære seg  </a:t>
            </a:r>
            <a:r>
              <a:rPr lang="nb-NO" b="1" dirty="0"/>
              <a:t>å bruke </a:t>
            </a:r>
            <a:r>
              <a:rPr lang="nb-NO" b="0" dirty="0"/>
              <a:t>NIMN</a:t>
            </a:r>
            <a:r>
              <a:rPr lang="nb-NO" b="1" dirty="0"/>
              <a:t> (</a:t>
            </a:r>
            <a:r>
              <a:rPr lang="nb-NO" dirty="0"/>
              <a:t>Norsk indeks for medisinsk nødhjelp), mens de på LVS skal lære seg å bruke enten LVI (Legevaktsindeks) eller TTA (Manchester).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11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Programmet for lokal innfasing vil selvsagt variere, avhengig av hvilken type sentral du skal jobbe i, stor eller liten osv.  </a:t>
            </a:r>
          </a:p>
          <a:p>
            <a:endParaRPr lang="nb-NO"/>
          </a:p>
          <a:p>
            <a:r>
              <a:rPr lang="nb-NO"/>
              <a:t>I noen tilfeller vil det også være flytende overgang mellom trinn 4 og 5.</a:t>
            </a:r>
          </a:p>
          <a:p>
            <a:r>
              <a:rPr lang="nb-NO"/>
              <a:t>Animasjon:</a:t>
            </a:r>
          </a:p>
          <a:p>
            <a:r>
              <a:rPr lang="nb-NO"/>
              <a:t>Her er ofte noen momenter du vil møte.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977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… forhåpentligvis vil du i starten få jobbe tett med en erfaren medarbeider, og gradvis få større og større selvstendig ansvar.  Her illustrert med stor «L».</a:t>
            </a:r>
          </a:p>
          <a:p>
            <a:endParaRPr lang="nb-NO" dirty="0"/>
          </a:p>
          <a:p>
            <a:r>
              <a:rPr lang="nb-NO" dirty="0"/>
              <a:t>Det brukes ofte sjekklister for å sikre at du har fått med deg den kunnskap og de ferdigheter som kreves for å utføre faglig forsvarlig og omsorgsfull hjelp.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…. og en vakker dag.</a:t>
            </a:r>
            <a:endParaRPr lang="nb-NO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b="1" dirty="0"/>
              <a:t>Animasjon-1</a:t>
            </a:r>
            <a:endParaRPr lang="nb-NO" b="1" dirty="0"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…førerkortet dukker opp, …. og du får godkjenning som vaktkompetent, eller tilsvarende begrep som brukes.  Det betyr at du kan jobbe selvstendig og starte å opparbeide egne erfaringer.</a:t>
            </a:r>
            <a:br>
              <a:rPr lang="nb-NO" dirty="0"/>
            </a:br>
            <a:br>
              <a:rPr lang="nb-NO" dirty="0"/>
            </a:br>
            <a:r>
              <a:rPr lang="nb-NO" b="1" dirty="0"/>
              <a:t>Animasjon-2</a:t>
            </a:r>
            <a:endParaRPr lang="nb-NO" b="1" dirty="0">
              <a:cs typeface="Calibri"/>
            </a:endParaRPr>
          </a:p>
          <a:p>
            <a:r>
              <a:rPr lang="nb-NO" dirty="0"/>
              <a:t>Visst du forresten at alle samtalene dine blir logget – slik at du senere kan lære av dine egne samtaler?  KoKom har egne skjema du kan benytte – se kokom.no.  Vi </a:t>
            </a:r>
            <a:r>
              <a:rPr lang="nb-NO" b="1" dirty="0"/>
              <a:t>kommer til bake til mer om lydlogg senere i kurset.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b="1" dirty="0"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685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sz="1200" b="0" i="0" u="none" strike="noStrike" dirty="0">
                <a:solidFill>
                  <a:srgbClr val="FFFFFF"/>
                </a:solidFill>
                <a:effectLst/>
                <a:latin typeface="Calibri"/>
                <a:cs typeface="Calibri"/>
              </a:rPr>
              <a:t>Den som tror ..</a:t>
            </a:r>
            <a:r>
              <a:rPr lang="nb-NO" dirty="0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r>
              <a:rPr lang="nb-NO" sz="1200" b="0" i="0" u="none" strike="noStrike" dirty="0">
                <a:solidFill>
                  <a:srgbClr val="FFFFFF"/>
                </a:solidFill>
                <a:effectLst/>
                <a:latin typeface="Calibri"/>
                <a:cs typeface="Calibri"/>
              </a:rPr>
              <a:t> Det betyr at du stadig skal søke etter ny kunnskap, og ett tiltak vi vil anbefale våre webinarer på kokom.no (</a:t>
            </a:r>
            <a:r>
              <a:rPr lang="nb-NO" sz="1200" b="0" i="0" u="none" strike="noStrike" dirty="0" err="1">
                <a:solidFill>
                  <a:srgbClr val="FFFFFF"/>
                </a:solidFill>
                <a:effectLst/>
                <a:latin typeface="Calibri"/>
                <a:cs typeface="Calibri"/>
              </a:rPr>
              <a:t>teaser</a:t>
            </a:r>
            <a:r>
              <a:rPr lang="nb-NO" sz="1200" b="0" i="0" u="none" strike="noStrike" dirty="0">
                <a:solidFill>
                  <a:srgbClr val="FFFFFF"/>
                </a:solidFill>
                <a:effectLst/>
                <a:latin typeface="Calibri"/>
                <a:cs typeface="Calibri"/>
              </a:rPr>
              <a:t> på neste bilde)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b="0" dirty="0">
              <a:latin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298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</a:pPr>
            <a:r>
              <a:rPr lang="nb-NO" b="1" dirty="0"/>
              <a:t>Animasjon</a:t>
            </a:r>
          </a:p>
          <a:p>
            <a:pPr>
              <a:buClrTx/>
            </a:pPr>
            <a:r>
              <a:rPr lang="nb-NO" dirty="0"/>
              <a:t>Hva som bør være med i intern presentasjon i gruppen.  Bli enig om hva som skal sies i plenum.  Skriv ned stikkord og presenter hverandre.</a:t>
            </a:r>
            <a:br>
              <a:rPr lang="nb-NO" dirty="0"/>
            </a:br>
            <a:r>
              <a:rPr lang="nb-NO" dirty="0"/>
              <a:t>Eks. «</a:t>
            </a:r>
            <a:r>
              <a:rPr lang="nb-NO" i="1" dirty="0"/>
              <a:t>Hei, jeg heter Jan, og har gleden av å presenter Ola Normann, han er …»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>
              <a:buClrTx/>
            </a:pP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881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er en </a:t>
            </a:r>
            <a:r>
              <a:rPr lang="nb-NO" dirty="0" err="1"/>
              <a:t>teaser</a:t>
            </a:r>
            <a:r>
              <a:rPr lang="nb-NO" dirty="0"/>
              <a:t> for KoKom sine webinarer.  Videsnutten tar ca. 2 minutter.</a:t>
            </a:r>
          </a:p>
          <a:p>
            <a:endParaRPr lang="nb-NO" dirty="0"/>
          </a:p>
          <a:p>
            <a:r>
              <a:rPr lang="nb-NO" u="sng" dirty="0"/>
              <a:t>De finnes på kokom.no</a:t>
            </a:r>
            <a:endParaRPr lang="nb-NO" u="sng" dirty="0">
              <a:cs typeface="Calibri"/>
            </a:endParaRPr>
          </a:p>
          <a:p>
            <a:endParaRPr lang="nb-NO" dirty="0"/>
          </a:p>
          <a:p>
            <a:r>
              <a:rPr lang="nb-NO" b="1" dirty="0"/>
              <a:t>Video - Starter ved klikk. </a:t>
            </a:r>
          </a:p>
          <a:p>
            <a:endParaRPr lang="nb-NO" dirty="0"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r>
              <a:rPr lang="nb-NO" b="1" dirty="0"/>
              <a:t> NB! prøvekjør lyden og finn rett volum,  før kursdeltakerne er på plass i salen.</a:t>
            </a:r>
            <a:endParaRPr lang="nb-NO" b="1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A86300-4025-4838-BD06-44C3A231EF0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637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Listen er blitt lengre nå, vi har i snitt ett webinar pr. mnd.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47B17-11FB-4B4D-A0D3-A114DF73A89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70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dirty="0">
                <a:latin typeface="Calibri"/>
                <a:cs typeface="Calibri"/>
              </a:rPr>
              <a:t>– orienter om kurset, evt. hvem som skal vøre forelesere/instruktører.  Presiser at kursdeltakernes aktive deltaking er viktig for læringsresultatet.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b="0" dirty="0">
              <a:latin typeface="Calibri"/>
              <a:cs typeface="Calibri"/>
            </a:endParaRPr>
          </a:p>
          <a:p>
            <a:r>
              <a:rPr lang="nb-NO" b="1" dirty="0">
                <a:latin typeface="Calibri"/>
                <a:cs typeface="Calibri"/>
              </a:rPr>
              <a:t>Sett inn din egen timeplan her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918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Spm.:</a:t>
            </a:r>
            <a:br>
              <a:rPr lang="nb-NO" dirty="0"/>
            </a:br>
            <a:r>
              <a:rPr lang="nb-NO" dirty="0"/>
              <a:t>Er det noen som har spørsmål før det bryter løs?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r>
              <a:rPr lang="nb-NO" dirty="0"/>
              <a:t> </a:t>
            </a:r>
          </a:p>
          <a:p>
            <a:pPr>
              <a:buClrTx/>
            </a:pPr>
            <a:endParaRPr lang="nb-NO" dirty="0"/>
          </a:p>
          <a:p>
            <a:pPr>
              <a:buClrTx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45119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F45FA-A26D-45E6-B0A1-5685F643841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997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</a:pPr>
            <a:r>
              <a:rPr lang="nb-NO" dirty="0"/>
              <a:t>Etabler 3’grupper for å svare/diskutere kulepunkt-3.</a:t>
            </a:r>
          </a:p>
          <a:p>
            <a:pPr>
              <a:buClrTx/>
            </a:pPr>
            <a:endParaRPr lang="nb-NO" dirty="0"/>
          </a:p>
          <a:p>
            <a:pPr>
              <a:buClrTx/>
            </a:pPr>
            <a:r>
              <a:rPr lang="nb-NO" b="1" dirty="0"/>
              <a:t>NB!</a:t>
            </a:r>
            <a:br>
              <a:rPr lang="nb-NO" dirty="0"/>
            </a:br>
            <a:r>
              <a:rPr lang="nb-NO" dirty="0"/>
              <a:t>Hensikt er ikke å få svar på spørsmålet, det er selvsagt begge deler samtidig som vi setter i verk HLR, - poenget her er at deltakerne tidligst mulig aktiviseres og blir vant med å dele  meninger i gruppen, og deretter evt. dele gruppens syn i plenum.</a:t>
            </a:r>
          </a:p>
          <a:p>
            <a:pPr>
              <a:buClrTx/>
            </a:pPr>
            <a:endParaRPr lang="nb-NO" dirty="0"/>
          </a:p>
          <a:p>
            <a:pPr>
              <a:buClrTx/>
            </a:pPr>
            <a:r>
              <a:rPr lang="nb-NO" dirty="0"/>
              <a:t>Svaret er selvsagt som et Kinderegg: 1) starte HLR, 2) sørge for varsling av 113, 3) skaff til veie nærmeste hjertestarter. Et raskt hode sørger for at alle tre tiltak iverksettes umiddelbart.</a:t>
            </a:r>
          </a:p>
          <a:p>
            <a:pPr>
              <a:buClrTx/>
            </a:pPr>
            <a:r>
              <a:rPr lang="nb-NO" dirty="0"/>
              <a:t>----------------------------------------------------------------------</a:t>
            </a:r>
            <a:br>
              <a:rPr lang="nb-NO" dirty="0"/>
            </a:br>
            <a:endParaRPr lang="nb-NO" dirty="0"/>
          </a:p>
          <a:p>
            <a:pPr>
              <a:buClrTx/>
            </a:pPr>
            <a:r>
              <a:rPr lang="nb-NO" b="1" dirty="0"/>
              <a:t>Bytt gjerne ut dette spørsmålet med annet du finner relevant for akkurat dette kurset/stedet.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649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</a:pPr>
            <a:r>
              <a:rPr lang="nb-NO" b="0" dirty="0"/>
              <a:t>Hensikten med denne måten å presentere seg på er å fortsette «prosessen» med å gjøre 3’-gruppene mer kjent med hverandre – skape litt trygghet i starten</a:t>
            </a:r>
            <a:br>
              <a:rPr lang="nb-NO" b="0" dirty="0"/>
            </a:br>
            <a:endParaRPr lang="nb-NO" b="0" dirty="0"/>
          </a:p>
          <a:p>
            <a:pPr>
              <a:buClrTx/>
            </a:pPr>
            <a:r>
              <a:rPr lang="nb-NO" b="1" dirty="0"/>
              <a:t>Animasjon</a:t>
            </a:r>
          </a:p>
          <a:p>
            <a:pPr>
              <a:buClrTx/>
            </a:pPr>
            <a:r>
              <a:rPr lang="nb-NO" dirty="0"/>
              <a:t>Hva som bør være med i intern presentasjon i gruppen.  Bli enig om hva som skal sies i plenum.  Skriv ned stikkord og presenter hverandre.</a:t>
            </a:r>
            <a:br>
              <a:rPr lang="nb-NO" dirty="0"/>
            </a:br>
            <a:r>
              <a:rPr lang="nb-NO" dirty="0"/>
              <a:t>Eks. «</a:t>
            </a:r>
            <a:r>
              <a:rPr lang="nb-NO" i="1" dirty="0"/>
              <a:t>Hei, jeg heter Eli, og har gleden av å presenter Ola Normann, han er …»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>
              <a:buClrTx/>
            </a:pP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760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</a:pPr>
            <a:r>
              <a:rPr lang="nb-NO" i="0" dirty="0"/>
              <a:t>Vi skal bare kort si noe om KoKom, de som står bak kursplanen mv.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>
              <a:buClrTx/>
            </a:pPr>
            <a:r>
              <a:rPr lang="nb-NO" i="0" dirty="0"/>
              <a:t>Oppdater deg gjerne på kokom.no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71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Senteret ble etablert i 1996/97 av daværende Sosial- og helsedepartement og lagt til Haukeland universitetssykehus i Bergen.  Den gang var det fylkeskommunene som eide sykehusene, derfor ble avtalen om senteret inngått med Hordaland fylkeskommune.  </a:t>
            </a:r>
          </a:p>
          <a:p>
            <a:endParaRPr lang="nb-NO" dirty="0"/>
          </a:p>
          <a:p>
            <a:r>
              <a:rPr lang="nb-NO" dirty="0"/>
              <a:t>Siden den tid har staten ved </a:t>
            </a:r>
            <a:r>
              <a:rPr lang="nb-NO" dirty="0" err="1"/>
              <a:t>RHF’ene</a:t>
            </a:r>
            <a:r>
              <a:rPr lang="nb-NO" dirty="0"/>
              <a:t> overtatt sykehusene, og senteret ligger administrativt i Helse Vest/Helse Bergen HF – men har hele landet som virkeområde.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9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KoKom arbeider spesielt mot </a:t>
            </a:r>
            <a:r>
              <a:rPr lang="nb-NO" b="1" dirty="0"/>
              <a:t>Medisinsk nødmeldetjeneste, </a:t>
            </a:r>
            <a:r>
              <a:rPr lang="nb-NO" b="0" dirty="0"/>
              <a:t>som er:</a:t>
            </a:r>
            <a:endParaRPr kumimoji="0" lang="nb-NO" sz="1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det landsdekkende, organisatorisk og kommunikasjonsteknisksystem, </a:t>
            </a: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der kommunenes legevaktnumre, nasjonalt legevaktnummer (116 117) og medisinsk nødtelefon (113) inngår.»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</a:t>
            </a: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Akuttmedisinforskriften</a:t>
            </a: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§ 3 Definisjoner d)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80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Stikkord er </a:t>
            </a:r>
            <a:r>
              <a:rPr lang="nb-NO" b="1" dirty="0"/>
              <a:t>kompetanse og kvalitet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17F6D-7CC1-41C7-B2CC-BA35D640C86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83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0CFA2-EF46-5B31-9452-489B1D356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1C13B31-FCEA-E937-039E-F763BC182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0DC6559-AB27-AFA6-0224-DF220E542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Hovedkontoret» ligger på Haukelands universitetssjukehusa i Bergen.  Vi er rundt 20 ansatte,  </a:t>
            </a:r>
            <a:r>
              <a:rPr lang="nb-NO" b="1" dirty="0"/>
              <a:t>de fleste </a:t>
            </a:r>
            <a:r>
              <a:rPr lang="nb-NO" dirty="0"/>
              <a:t>er ulike </a:t>
            </a:r>
            <a:r>
              <a:rPr lang="nb-NO" dirty="0" err="1"/>
              <a:t>stllingsbrøker</a:t>
            </a:r>
            <a:r>
              <a:rPr lang="nb-NO" dirty="0"/>
              <a:t> i KoKom og har sin </a:t>
            </a:r>
            <a:r>
              <a:rPr lang="nb-NO" b="1" dirty="0"/>
              <a:t>hovedstilling i AMK eller LVS</a:t>
            </a:r>
            <a:r>
              <a:rPr lang="nb-NO" dirty="0"/>
              <a:t>, fordelt </a:t>
            </a:r>
            <a:r>
              <a:rPr lang="nb-NO" b="1" dirty="0"/>
              <a:t>over hele landet.   </a:t>
            </a:r>
            <a:r>
              <a:rPr lang="nb-NO" b="0" dirty="0"/>
              <a:t>Det betyr at KoKom har en svær </a:t>
            </a:r>
            <a:r>
              <a:rPr lang="nb-NO" b="1" dirty="0"/>
              <a:t>desentralisert organisasjon.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----------------------------------------------------------------------------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E5193C8-1040-55E7-31AC-4B56E087CE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80D6A-89C4-4DE9-AD13-B5FE9A91AC2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9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772ED3-3843-A4DF-4AAC-7E029526E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8DB7E57-DF26-5E77-82D9-DB94D0536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2F2A31-E881-427F-FC1A-0CF796A9A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7BF2-4374-4634-9D4F-4DF501CF21C8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61443B-5A57-09B4-28D7-5CE93287F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87EF8B1-4B92-DF02-0077-7B933926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4117-0229-452F-B42F-B42AF107416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39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9C97C9-6AC6-D6E8-2E40-2610CD4B5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2110174-ACBE-1C5C-2C32-BB7CD6C98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9F2EEA-EBB8-C21A-B708-C6324DB5F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7BF2-4374-4634-9D4F-4DF501CF21C8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B72B669-D50A-8A72-4FD0-499DC3A7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5092551-A9A6-77F3-28B4-8F6E5311C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4117-0229-452F-B42F-B42AF107416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1739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D603F1E-7231-8DB8-E089-E708EA587E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08A9853-7073-5F02-41A9-0F6513214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1B94661-077A-63AF-D82C-8CA90F2FA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7BF2-4374-4634-9D4F-4DF501CF21C8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EBCE4A-A35A-426D-526B-227628251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53EA68-9FD9-0242-02B6-06C2512AF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4117-0229-452F-B42F-B42AF107416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52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07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436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7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501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152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30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22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40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042F8F-E62C-3E74-A64E-91B3C7210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2BFA87-4AD0-77E2-B651-D01D1A103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D9D7408-E083-7E83-5FF5-B5C5A1E00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7BF2-4374-4634-9D4F-4DF501CF21C8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A79A045-05D9-5322-0EEB-6848C670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5310E6C-26BA-1CE2-B27F-C14560F05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4117-0229-452F-B42F-B42AF107416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1364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312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424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D1EA9-320A-4055-97C8-AE74211B5533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790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BA71C2-FEBC-7617-54B8-36C21615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BAF2E9-662E-4A38-38DF-333B16B1D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2D598E-4A9B-1013-7425-BB732E9D5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7BF2-4374-4634-9D4F-4DF501CF21C8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BE0240D-85C1-D986-57A3-90AD9924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D8550AA-2444-1D7E-6254-0176BF4D4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4117-0229-452F-B42F-B42AF107416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250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08EAD8-48BF-BE8E-BFA4-643BEB305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9F868B-29FD-EF75-478A-E661BE84B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CACFA59-C118-2484-6609-F9B9BA759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DADD928-4687-77C9-18C6-98C86624C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7BF2-4374-4634-9D4F-4DF501CF21C8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9FD8769-DCF5-698A-AE2B-2ED27675D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CBC50C9-E5AE-C4BD-3C63-FDA36E6D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4117-0229-452F-B42F-B42AF107416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842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C42691-5672-071D-1DA1-85212E21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6D22F62-4CBB-82FC-CCBB-145E6680F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F30EC34-341C-899E-BEE4-10648A8ED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87404B1-33D9-8472-04EC-C8ACBBEE9F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23D060F-282C-41F7-ABA2-4418ED407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03BCEA5-F02C-7917-5906-1C8F929B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7BF2-4374-4634-9D4F-4DF501CF21C8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9BBB3B2-3FC5-723C-65BF-9C2947B2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DBEFAC8-AB9A-DF0E-2B18-90D9DB51D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4117-0229-452F-B42F-B42AF107416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569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F288E1-59F7-65EE-0E10-B2B1567B7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0C7E1A8-E799-823F-C8CB-F9B158310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7BF2-4374-4634-9D4F-4DF501CF21C8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FAE3641-6EED-3359-1470-4EC7A780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F5DB75-92F4-DEC7-18EF-64F68FA2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4117-0229-452F-B42F-B42AF107416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3575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271A917-2980-D6B3-C011-49E007825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7BF2-4374-4634-9D4F-4DF501CF21C8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F0F5AA9-A543-53D8-9687-80AEA73D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906A32F-766A-04D9-F6E1-2D343847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4117-0229-452F-B42F-B42AF107416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53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275BBD-C405-2754-191E-A2328A34E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D567B1-6661-F94E-057C-A9F5BE7BF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771AD0E-573E-5F0E-6CBE-FFDB946C6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53F4412-7A1E-6F98-4EB1-82095B990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7BF2-4374-4634-9D4F-4DF501CF21C8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315D480-9D64-F3FC-C2D5-21C0CBDD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0CB2F5E-9FF6-1DB3-4B7C-ACF5FC53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4117-0229-452F-B42F-B42AF107416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973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4646C6-F643-74DB-FAA0-4CF2B9294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A33ADF7-E245-BDC7-71DB-4550381859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396894C-6A76-DFB4-090D-4C9181465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740815E-6235-28C9-2FA0-B885755F3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7BF2-4374-4634-9D4F-4DF501CF21C8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1751F74-321F-770C-782B-5DAEB5495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8EBB93C-0358-4E19-E446-C144F71B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24117-0229-452F-B42F-B42AF107416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118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F110823-96B3-62A1-8774-B44F8465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658276-2442-4BF3-5BB3-A8F67F98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DFF2C1F-D1DC-5938-279E-9B15BCF2DF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C7BF2-4374-4634-9D4F-4DF501CF21C8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49495D1-743F-03AC-9C81-74A5D9BCF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440F39-54F6-1D5C-93ED-74F9CE309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24117-0229-452F-B42F-B42AF107416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767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D1EA9-320A-4055-97C8-AE74211B5533}" type="datetimeFigureOut">
              <a:rPr lang="nb-NO" smtClean="0"/>
              <a:t>20.03.2025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0392-0D78-48BE-8BE8-9AD613BCF0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294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hyperlink" Target="https://kokom.no/medarbeidere/" TargetMode="Externa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4.png"/><Relationship Id="rId5" Type="http://schemas.openxmlformats.org/officeDocument/2006/relationships/hyperlink" Target="https://kokom.no/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../media/media1.mp4"/><Relationship Id="rId7" Type="http://schemas.openxmlformats.org/officeDocument/2006/relationships/image" Target="../media/image27.png"/><Relationship Id="rId2" Type="http://schemas.microsoft.com/office/2007/relationships/media" Target="../media/media1.mp4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3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hyperlink" Target="http://kokom.n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7E060C-4528-A501-3C62-1F985B61DE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nb-NO" sz="2800" dirty="0"/>
              <a:t>Denne presentasjonen er et forslag til gjennomføring av grunnkursets første time.</a:t>
            </a:r>
            <a:br>
              <a:rPr lang="nb-NO" dirty="0"/>
            </a:b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787E28E-4102-8DD9-BFA8-40203E9EC3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nb-NO" dirty="0"/>
              <a:t>Ett av målene med denne timen er å få deltakerne tidligst mulig i dialog, primært med hverandre i smågrupper, 3 i hver.  Videre få gruppene til å dele tanker i plenum.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Plasser kursdeltakerne slik at det er minst en fra hhv AMK og LVS i hver 3’er gruppe. Om mulig, unngå å sett kursdeltakere fra «samme sentral» i gruppe.</a:t>
            </a:r>
            <a:br>
              <a:rPr lang="nb-NO" dirty="0"/>
            </a:br>
            <a:endParaRPr lang="nb-NO" dirty="0"/>
          </a:p>
          <a:p>
            <a:pPr marL="457200" indent="-457200" algn="l">
              <a:buFont typeface="+mj-lt"/>
              <a:buAutoNum type="arabicPeriod"/>
            </a:pPr>
            <a:r>
              <a:rPr lang="nb-NO" dirty="0"/>
              <a:t> NB! prøvekjør lyden og finn rett volum til video som er innebygget på bilde 19 -  før </a:t>
            </a:r>
            <a:br>
              <a:rPr lang="nb-NO" dirty="0"/>
            </a:br>
            <a:r>
              <a:rPr lang="nb-NO" dirty="0"/>
              <a:t>kursdeltakerne er på plass i salen.</a:t>
            </a:r>
            <a:br>
              <a:rPr lang="nb-NO" dirty="0"/>
            </a:br>
            <a:endParaRPr lang="nb-NO" dirty="0"/>
          </a:p>
          <a:p>
            <a:pPr marL="457200" indent="-457200" algn="l">
              <a:buFont typeface="+mj-lt"/>
              <a:buAutoNum type="arabicPeriod"/>
            </a:pPr>
            <a:r>
              <a:rPr lang="nb-NO" dirty="0"/>
              <a:t>Legg inn din egen timeplan og annet stoff fra bilde 20</a:t>
            </a:r>
          </a:p>
          <a:p>
            <a:pPr marL="457200" indent="-457200" algn="l">
              <a:buFont typeface="+mj-lt"/>
              <a:buAutoNum type="arabicPeriod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9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A68677-E263-C12E-026A-18C64F0E2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307736E-1310-B8B8-C233-3674B0C9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570" y="6112832"/>
            <a:ext cx="2294328" cy="64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61095DE0-750C-6619-46AD-532F4D6C5C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5" r="11052"/>
          <a:stretch/>
        </p:blipFill>
        <p:spPr>
          <a:xfrm>
            <a:off x="6627561" y="1669924"/>
            <a:ext cx="4739337" cy="4403929"/>
          </a:xfrm>
          <a:prstGeom prst="rect">
            <a:avLst/>
          </a:prstGeom>
        </p:spPr>
      </p:pic>
      <p:sp>
        <p:nvSpPr>
          <p:cNvPr id="11" name="Undertittel 2">
            <a:extLst>
              <a:ext uri="{FF2B5EF4-FFF2-40B4-BE49-F238E27FC236}">
                <a16:creationId xmlns:a16="http://schemas.microsoft.com/office/drawing/2014/main" id="{050C2026-59BF-13F2-2945-735D372051EC}"/>
              </a:ext>
            </a:extLst>
          </p:cNvPr>
          <p:cNvSpPr txBox="1">
            <a:spLocks/>
          </p:cNvSpPr>
          <p:nvPr/>
        </p:nvSpPr>
        <p:spPr bwMode="auto">
          <a:xfrm>
            <a:off x="4598174" y="269981"/>
            <a:ext cx="6840760" cy="88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C6B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 Light" panose="020F0302020204030204" pitchFamily="34" charset="0"/>
              </a:rPr>
              <a:t>Nasjonalt kompetansesenter for helsetjenestens kommunikasjonsberedskap</a:t>
            </a:r>
            <a:r>
              <a:rPr kumimoji="0" lang="nb-NO" altLang="nb-NO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53907BB9-1C6A-E602-CCDB-4CE4F3F62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20" y="269981"/>
            <a:ext cx="3042168" cy="993734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022986EE-561D-0DAC-9A33-61F9155CB801}"/>
              </a:ext>
            </a:extLst>
          </p:cNvPr>
          <p:cNvSpPr txBox="1"/>
          <p:nvPr/>
        </p:nvSpPr>
        <p:spPr>
          <a:xfrm>
            <a:off x="761806" y="2324983"/>
            <a:ext cx="547104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KoKom har rundt 20 ansatte. </a:t>
            </a:r>
            <a:br>
              <a:rPr lang="nb-NO" sz="2000" dirty="0">
                <a:solidFill>
                  <a:schemeClr val="bg1"/>
                </a:solidFill>
              </a:rPr>
            </a:br>
            <a:r>
              <a:rPr lang="nb-NO" sz="20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De fleste har ulike stillingsbrøker i KoKom, men har sin hovedstilling i AMK eller LVS, fordelt over hele landet.   </a:t>
            </a:r>
            <a:br>
              <a:rPr lang="nb-NO" sz="2000" dirty="0">
                <a:solidFill>
                  <a:schemeClr val="bg1"/>
                </a:solidFill>
              </a:rPr>
            </a:br>
            <a:endParaRPr lang="nb-NO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Det vil si at KoKom har en svært desentralisert organisasjon.</a:t>
            </a:r>
            <a:br>
              <a:rPr lang="nb-NO" sz="2000" dirty="0">
                <a:solidFill>
                  <a:schemeClr val="bg1"/>
                </a:solidFill>
              </a:rPr>
            </a:br>
            <a:endParaRPr lang="nb-NO" sz="2000" dirty="0">
              <a:solidFill>
                <a:schemeClr val="bg1"/>
              </a:solidFill>
            </a:endParaRPr>
          </a:p>
          <a:p>
            <a:endParaRPr lang="nb-NO" sz="2000" dirty="0">
              <a:solidFill>
                <a:schemeClr val="bg1"/>
              </a:solidFill>
            </a:endParaRPr>
          </a:p>
          <a:p>
            <a:r>
              <a:rPr lang="nb-NO" sz="2000" dirty="0">
                <a:solidFill>
                  <a:schemeClr val="bg1"/>
                </a:solidFill>
                <a:hlinkClick r:id="rId7"/>
              </a:rPr>
              <a:t>Lenke til oversikt medarbeidere</a:t>
            </a:r>
            <a:endParaRPr lang="nb-NO" sz="2000" dirty="0">
              <a:solidFill>
                <a:schemeClr val="bg1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4573B4A-D959-B390-A617-994035C9835C}"/>
              </a:ext>
            </a:extLst>
          </p:cNvPr>
          <p:cNvSpPr txBox="1"/>
          <p:nvPr/>
        </p:nvSpPr>
        <p:spPr>
          <a:xfrm>
            <a:off x="10506269" y="80865"/>
            <a:ext cx="1410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Etablert </a:t>
            </a:r>
            <a:br>
              <a:rPr lang="nb-NO" sz="2400" b="1" dirty="0">
                <a:solidFill>
                  <a:schemeClr val="bg1"/>
                </a:solidFill>
                <a:latin typeface="Ink Free" panose="03080402000500000000" pitchFamily="66" charset="0"/>
              </a:rPr>
            </a:br>
            <a:r>
              <a:rPr lang="nb-NO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1996</a:t>
            </a:r>
          </a:p>
        </p:txBody>
      </p:sp>
    </p:spTree>
    <p:extLst>
      <p:ext uri="{BB962C8B-B14F-4D97-AF65-F5344CB8AC3E}">
        <p14:creationId xmlns:p14="http://schemas.microsoft.com/office/powerpoint/2010/main" val="3176667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B1B106E-FAD4-1045-F161-656928352607}"/>
              </a:ext>
            </a:extLst>
          </p:cNvPr>
          <p:cNvSpPr/>
          <p:nvPr/>
        </p:nvSpPr>
        <p:spPr>
          <a:xfrm>
            <a:off x="0" y="0"/>
            <a:ext cx="33061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19000">
                <a:schemeClr val="accent5">
                  <a:lumMod val="89000"/>
                </a:schemeClr>
              </a:gs>
              <a:gs pos="33000">
                <a:schemeClr val="accent5">
                  <a:lumMod val="75000"/>
                </a:schemeClr>
              </a:gs>
              <a:gs pos="100000">
                <a:schemeClr val="accent5">
                  <a:lumMod val="2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-174004" y="2172360"/>
            <a:ext cx="94365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66E13802-9160-F769-A60A-D2A8A92B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3306150" cy="1325563"/>
          </a:xfrm>
        </p:spPr>
        <p:txBody>
          <a:bodyPr>
            <a:normAutofit/>
          </a:bodyPr>
          <a:lstStyle/>
          <a:p>
            <a:pPr algn="ctr"/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Kursåpning</a:t>
            </a:r>
            <a:endParaRPr lang="nb-NO" sz="2800"/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AE6EE174-5BF2-73C2-67D7-D2B99702A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708" y="1939388"/>
            <a:ext cx="4823810" cy="4351338"/>
          </a:xfrm>
        </p:spPr>
        <p:txBody>
          <a:bodyPr/>
          <a:lstStyle/>
          <a:p>
            <a:r>
              <a:rPr lang="nb-NO">
                <a:solidFill>
                  <a:schemeClr val="tx2">
                    <a:lumMod val="75000"/>
                  </a:schemeClr>
                </a:solidFill>
              </a:rPr>
              <a:t>Sikkerhetsinformasjon</a:t>
            </a:r>
          </a:p>
          <a:p>
            <a:r>
              <a:rPr lang="nb-NO">
                <a:solidFill>
                  <a:schemeClr val="tx2">
                    <a:lumMod val="75000"/>
                  </a:schemeClr>
                </a:solidFill>
              </a:rPr>
              <a:t>Presentasjoner</a:t>
            </a:r>
          </a:p>
          <a:p>
            <a:r>
              <a:rPr lang="nb-NO">
                <a:solidFill>
                  <a:schemeClr val="tx2">
                    <a:lumMod val="75000"/>
                  </a:schemeClr>
                </a:solidFill>
              </a:rPr>
              <a:t>Om KoKom</a:t>
            </a:r>
          </a:p>
          <a:p>
            <a:r>
              <a:rPr lang="nb-NO">
                <a:solidFill>
                  <a:schemeClr val="bg1">
                    <a:lumMod val="85000"/>
                  </a:schemeClr>
                </a:solidFill>
              </a:rPr>
              <a:t>Veien til operatør i </a:t>
            </a:r>
            <a:br>
              <a:rPr lang="nb-NO">
                <a:solidFill>
                  <a:schemeClr val="bg1">
                    <a:lumMod val="85000"/>
                  </a:schemeClr>
                </a:solidFill>
              </a:rPr>
            </a:br>
            <a:r>
              <a:rPr lang="nb-NO">
                <a:solidFill>
                  <a:schemeClr val="bg1">
                    <a:lumMod val="85000"/>
                  </a:schemeClr>
                </a:solidFill>
              </a:rPr>
              <a:t>medisinsk nødmeldetjeneste</a:t>
            </a:r>
          </a:p>
          <a:p>
            <a:r>
              <a:rPr lang="nb-NO">
                <a:solidFill>
                  <a:schemeClr val="tx2">
                    <a:lumMod val="75000"/>
                  </a:schemeClr>
                </a:solidFill>
              </a:rPr>
              <a:t>Timeplan - arbeidsform</a:t>
            </a:r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4;p1">
            <a:extLst>
              <a:ext uri="{FF2B5EF4-FFF2-40B4-BE49-F238E27FC236}">
                <a16:creationId xmlns:a16="http://schemas.microsoft.com/office/drawing/2014/main" id="{1D28DBA0-0EEE-7D16-8EA1-173BA2B9552A}"/>
              </a:ext>
            </a:extLst>
          </p:cNvPr>
          <p:cNvSpPr txBox="1">
            <a:spLocks/>
          </p:cNvSpPr>
          <p:nvPr/>
        </p:nvSpPr>
        <p:spPr>
          <a:xfrm>
            <a:off x="3306150" y="81756"/>
            <a:ext cx="5579700" cy="14467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Grunnkurs for operatører i </a:t>
            </a: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medisinsk nødmeldetjeneste</a:t>
            </a:r>
            <a:b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b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Oslo, 13-15. mai 2024</a:t>
            </a:r>
            <a:endParaRPr kumimoji="0" lang="nb-NO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  <a:sym typeface="Calibri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9F2BDE4-7634-3008-624F-A5BE4953C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617" y="0"/>
            <a:ext cx="1912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84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77BEDE3-EF30-FEF8-8792-B51D202F2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9624" y="-50100"/>
            <a:ext cx="1912734" cy="6858000"/>
          </a:xfrm>
          <a:prstGeom prst="rect">
            <a:avLst/>
          </a:prstGeom>
        </p:spPr>
      </p:pic>
      <p:pic>
        <p:nvPicPr>
          <p:cNvPr id="7" name="Bilde 6">
            <a:hlinkClick r:id="rId5"/>
            <a:extLst>
              <a:ext uri="{FF2B5EF4-FFF2-40B4-BE49-F238E27FC236}">
                <a16:creationId xmlns:a16="http://schemas.microsoft.com/office/drawing/2014/main" id="{74B4A702-1C24-8850-97E4-92D7242C1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774" y="1364192"/>
            <a:ext cx="3077748" cy="4386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5CFAC85-E34F-F94C-EDEB-43130605C70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58" y="1789024"/>
            <a:ext cx="4497809" cy="317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02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7E6B0C9-9F67-D660-CF4E-C22C8D3C9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484" y="1093871"/>
            <a:ext cx="3282874" cy="492722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77BEDE3-EF30-FEF8-8792-B51D202F2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624" y="-50100"/>
            <a:ext cx="1912734" cy="6858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5CFAC85-E34F-F94C-EDEB-43130605C70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58" y="1789024"/>
            <a:ext cx="4497809" cy="317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57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7E6B0C9-9F67-D660-CF4E-C22C8D3C9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484" y="1093871"/>
            <a:ext cx="3282874" cy="492722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77BEDE3-EF30-FEF8-8792-B51D202F2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624" y="-50100"/>
            <a:ext cx="1912734" cy="6858000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70A97DF8-3887-A206-5063-AE5A9223083D}"/>
              </a:ext>
            </a:extLst>
          </p:cNvPr>
          <p:cNvGrpSpPr/>
          <p:nvPr/>
        </p:nvGrpSpPr>
        <p:grpSpPr>
          <a:xfrm>
            <a:off x="7580670" y="5553388"/>
            <a:ext cx="4134137" cy="421481"/>
            <a:chOff x="6724650" y="4505325"/>
            <a:chExt cx="4680996" cy="561975"/>
          </a:xfrm>
        </p:grpSpPr>
        <p:sp>
          <p:nvSpPr>
            <p:cNvPr id="4" name="Rektangel: avrundede hjørner 3">
              <a:extLst>
                <a:ext uri="{FF2B5EF4-FFF2-40B4-BE49-F238E27FC236}">
                  <a16:creationId xmlns:a16="http://schemas.microsoft.com/office/drawing/2014/main" id="{DE6A1BD9-7117-A618-D7E8-01C90A74417F}"/>
                </a:ext>
              </a:extLst>
            </p:cNvPr>
            <p:cNvSpPr/>
            <p:nvPr/>
          </p:nvSpPr>
          <p:spPr>
            <a:xfrm>
              <a:off x="7677150" y="4505325"/>
              <a:ext cx="3728496" cy="561975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Pil: høyre 4">
              <a:extLst>
                <a:ext uri="{FF2B5EF4-FFF2-40B4-BE49-F238E27FC236}">
                  <a16:creationId xmlns:a16="http://schemas.microsoft.com/office/drawing/2014/main" id="{0C8D84EB-0263-1419-CFAC-9DD846485847}"/>
                </a:ext>
              </a:extLst>
            </p:cNvPr>
            <p:cNvSpPr/>
            <p:nvPr/>
          </p:nvSpPr>
          <p:spPr>
            <a:xfrm>
              <a:off x="6724650" y="4591050"/>
              <a:ext cx="910280" cy="40005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Bilde 6">
            <a:extLst>
              <a:ext uri="{FF2B5EF4-FFF2-40B4-BE49-F238E27FC236}">
                <a16:creationId xmlns:a16="http://schemas.microsoft.com/office/drawing/2014/main" id="{33760D6B-A95C-D80E-2278-03D024925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5458">
            <a:off x="1409293" y="1949350"/>
            <a:ext cx="5434495" cy="32938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4993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7E6B0C9-9F67-D660-CF4E-C22C8D3C9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484" y="1093871"/>
            <a:ext cx="3282874" cy="492722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77BEDE3-EF30-FEF8-8792-B51D202F2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624" y="-50100"/>
            <a:ext cx="1912734" cy="6858000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70A97DF8-3887-A206-5063-AE5A9223083D}"/>
              </a:ext>
            </a:extLst>
          </p:cNvPr>
          <p:cNvGrpSpPr/>
          <p:nvPr/>
        </p:nvGrpSpPr>
        <p:grpSpPr>
          <a:xfrm>
            <a:off x="7580670" y="5007699"/>
            <a:ext cx="4134137" cy="421481"/>
            <a:chOff x="6724650" y="4505325"/>
            <a:chExt cx="4680996" cy="561975"/>
          </a:xfrm>
        </p:grpSpPr>
        <p:sp>
          <p:nvSpPr>
            <p:cNvPr id="4" name="Rektangel: avrundede hjørner 3">
              <a:extLst>
                <a:ext uri="{FF2B5EF4-FFF2-40B4-BE49-F238E27FC236}">
                  <a16:creationId xmlns:a16="http://schemas.microsoft.com/office/drawing/2014/main" id="{DE6A1BD9-7117-A618-D7E8-01C90A74417F}"/>
                </a:ext>
              </a:extLst>
            </p:cNvPr>
            <p:cNvSpPr/>
            <p:nvPr/>
          </p:nvSpPr>
          <p:spPr>
            <a:xfrm>
              <a:off x="7677150" y="4505325"/>
              <a:ext cx="3728496" cy="561975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Pil: høyre 4">
              <a:extLst>
                <a:ext uri="{FF2B5EF4-FFF2-40B4-BE49-F238E27FC236}">
                  <a16:creationId xmlns:a16="http://schemas.microsoft.com/office/drawing/2014/main" id="{0C8D84EB-0263-1419-CFAC-9DD846485847}"/>
                </a:ext>
              </a:extLst>
            </p:cNvPr>
            <p:cNvSpPr/>
            <p:nvPr/>
          </p:nvSpPr>
          <p:spPr>
            <a:xfrm>
              <a:off x="6724650" y="4591050"/>
              <a:ext cx="910280" cy="40005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Bilde 7">
            <a:extLst>
              <a:ext uri="{FF2B5EF4-FFF2-40B4-BE49-F238E27FC236}">
                <a16:creationId xmlns:a16="http://schemas.microsoft.com/office/drawing/2014/main" id="{091C3352-3C62-4838-1C59-5BE364614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46" y="711696"/>
            <a:ext cx="7431668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64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7E6B0C9-9F67-D660-CF4E-C22C8D3C9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484" y="1093871"/>
            <a:ext cx="3282874" cy="492722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77BEDE3-EF30-FEF8-8792-B51D202F2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624" y="-50100"/>
            <a:ext cx="1912734" cy="6858000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70A97DF8-3887-A206-5063-AE5A9223083D}"/>
              </a:ext>
            </a:extLst>
          </p:cNvPr>
          <p:cNvGrpSpPr/>
          <p:nvPr/>
        </p:nvGrpSpPr>
        <p:grpSpPr>
          <a:xfrm>
            <a:off x="7598221" y="4484131"/>
            <a:ext cx="4134137" cy="421481"/>
            <a:chOff x="6724650" y="4505325"/>
            <a:chExt cx="4680996" cy="561975"/>
          </a:xfrm>
        </p:grpSpPr>
        <p:sp>
          <p:nvSpPr>
            <p:cNvPr id="4" name="Rektangel: avrundede hjørner 3">
              <a:extLst>
                <a:ext uri="{FF2B5EF4-FFF2-40B4-BE49-F238E27FC236}">
                  <a16:creationId xmlns:a16="http://schemas.microsoft.com/office/drawing/2014/main" id="{DE6A1BD9-7117-A618-D7E8-01C90A74417F}"/>
                </a:ext>
              </a:extLst>
            </p:cNvPr>
            <p:cNvSpPr/>
            <p:nvPr/>
          </p:nvSpPr>
          <p:spPr>
            <a:xfrm>
              <a:off x="7677150" y="4505325"/>
              <a:ext cx="3728496" cy="561975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Pil: høyre 4">
              <a:extLst>
                <a:ext uri="{FF2B5EF4-FFF2-40B4-BE49-F238E27FC236}">
                  <a16:creationId xmlns:a16="http://schemas.microsoft.com/office/drawing/2014/main" id="{0C8D84EB-0263-1419-CFAC-9DD846485847}"/>
                </a:ext>
              </a:extLst>
            </p:cNvPr>
            <p:cNvSpPr/>
            <p:nvPr/>
          </p:nvSpPr>
          <p:spPr>
            <a:xfrm>
              <a:off x="6724650" y="4591050"/>
              <a:ext cx="910280" cy="40005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Bilde 6">
            <a:extLst>
              <a:ext uri="{FF2B5EF4-FFF2-40B4-BE49-F238E27FC236}">
                <a16:creationId xmlns:a16="http://schemas.microsoft.com/office/drawing/2014/main" id="{538D509D-4427-0EDF-692D-D56B6147D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85" y="541859"/>
            <a:ext cx="6927248" cy="564428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63A2ABF-FA95-1FF7-149E-3653EBBD5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151" y="1895612"/>
            <a:ext cx="5646520" cy="306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01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53C1D10F-D083-6F30-4AF5-02AC2A0D9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73" y="500694"/>
            <a:ext cx="7834039" cy="5974598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07E6B0C9-9F67-D660-CF4E-C22C8D3C9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484" y="1093871"/>
            <a:ext cx="3282874" cy="492722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77BEDE3-EF30-FEF8-8792-B51D202F2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9624" y="-50100"/>
            <a:ext cx="1912734" cy="6858000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70A97DF8-3887-A206-5063-AE5A9223083D}"/>
              </a:ext>
            </a:extLst>
          </p:cNvPr>
          <p:cNvGrpSpPr/>
          <p:nvPr/>
        </p:nvGrpSpPr>
        <p:grpSpPr>
          <a:xfrm>
            <a:off x="7549403" y="2809569"/>
            <a:ext cx="4134137" cy="1719960"/>
            <a:chOff x="6724650" y="4505325"/>
            <a:chExt cx="4680996" cy="561975"/>
          </a:xfrm>
        </p:grpSpPr>
        <p:sp>
          <p:nvSpPr>
            <p:cNvPr id="4" name="Rektangel: avrundede hjørner 3">
              <a:extLst>
                <a:ext uri="{FF2B5EF4-FFF2-40B4-BE49-F238E27FC236}">
                  <a16:creationId xmlns:a16="http://schemas.microsoft.com/office/drawing/2014/main" id="{DE6A1BD9-7117-A618-D7E8-01C90A74417F}"/>
                </a:ext>
              </a:extLst>
            </p:cNvPr>
            <p:cNvSpPr/>
            <p:nvPr/>
          </p:nvSpPr>
          <p:spPr>
            <a:xfrm>
              <a:off x="7677150" y="4505325"/>
              <a:ext cx="3728496" cy="561975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Pil: høyre 4">
              <a:extLst>
                <a:ext uri="{FF2B5EF4-FFF2-40B4-BE49-F238E27FC236}">
                  <a16:creationId xmlns:a16="http://schemas.microsoft.com/office/drawing/2014/main" id="{0C8D84EB-0263-1419-CFAC-9DD846485847}"/>
                </a:ext>
              </a:extLst>
            </p:cNvPr>
            <p:cNvSpPr/>
            <p:nvPr/>
          </p:nvSpPr>
          <p:spPr>
            <a:xfrm>
              <a:off x="6724650" y="4591050"/>
              <a:ext cx="910280" cy="40005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4862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7E6B0C9-9F67-D660-CF4E-C22C8D3C9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484" y="1093871"/>
            <a:ext cx="3282874" cy="492722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77BEDE3-EF30-FEF8-8792-B51D202F2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624" y="-50100"/>
            <a:ext cx="1912734" cy="6858000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D5B6B19E-88F0-CF12-F875-CBBD93F090C5}"/>
              </a:ext>
            </a:extLst>
          </p:cNvPr>
          <p:cNvGrpSpPr/>
          <p:nvPr/>
        </p:nvGrpSpPr>
        <p:grpSpPr>
          <a:xfrm>
            <a:off x="122576" y="363682"/>
            <a:ext cx="7571509" cy="6130636"/>
            <a:chOff x="122576" y="363682"/>
            <a:chExt cx="7571509" cy="6130636"/>
          </a:xfrm>
        </p:grpSpPr>
        <p:sp>
          <p:nvSpPr>
            <p:cNvPr id="11" name="Rektangel: avrundede hjørner 10">
              <a:extLst>
                <a:ext uri="{FF2B5EF4-FFF2-40B4-BE49-F238E27FC236}">
                  <a16:creationId xmlns:a16="http://schemas.microsoft.com/office/drawing/2014/main" id="{3C3A92DB-D7A1-E611-4500-DF77C1FF5872}"/>
                </a:ext>
              </a:extLst>
            </p:cNvPr>
            <p:cNvSpPr/>
            <p:nvPr/>
          </p:nvSpPr>
          <p:spPr>
            <a:xfrm>
              <a:off x="122576" y="363682"/>
              <a:ext cx="7571509" cy="6130636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E2E82B65-2B35-D5CC-8772-537F70EA79EA}"/>
                </a:ext>
              </a:extLst>
            </p:cNvPr>
            <p:cNvSpPr txBox="1"/>
            <p:nvPr/>
          </p:nvSpPr>
          <p:spPr>
            <a:xfrm>
              <a:off x="440340" y="864645"/>
              <a:ext cx="6896983" cy="532453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Lokal opplæring og innfasing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Følgende bør være på plass før operatøren kan arbeide selvstendig uten oppsyn og veileder :</a:t>
              </a:r>
              <a:b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Operatøren må kunne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angi lokale ressurser og forklare når de skal anvendes</a:t>
              </a:r>
              <a:b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anvende lokale varslingsprosedyrer</a:t>
              </a:r>
              <a:b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anvende lokale beredskapsplaner og forklare sin rolle i planene, herunder hvilke tiltak som skal settes i verk ved:</a:t>
              </a:r>
              <a:b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trusselsituasjoner mot sentralen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bortfall av infrastruktur som elektrisitet eller IKT-system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evakuering av sentralen ved brann eller andre forhold </a:t>
              </a:r>
              <a:b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anvende sentralens HMS og avviks-system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(listen er ikke uttømmend</a:t>
              </a:r>
              <a:r>
                <a:rPr kumimoji="0" lang="nb-NO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  <a:r>
                <a:rPr kumimoji="0" lang="nb-NO" sz="1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70A97DF8-3887-A206-5063-AE5A9223083D}"/>
              </a:ext>
            </a:extLst>
          </p:cNvPr>
          <p:cNvGrpSpPr/>
          <p:nvPr/>
        </p:nvGrpSpPr>
        <p:grpSpPr>
          <a:xfrm>
            <a:off x="7598221" y="1143001"/>
            <a:ext cx="4134137" cy="1719960"/>
            <a:chOff x="6724650" y="4505325"/>
            <a:chExt cx="4680996" cy="561975"/>
          </a:xfrm>
        </p:grpSpPr>
        <p:sp>
          <p:nvSpPr>
            <p:cNvPr id="4" name="Rektangel: avrundede hjørner 3">
              <a:extLst>
                <a:ext uri="{FF2B5EF4-FFF2-40B4-BE49-F238E27FC236}">
                  <a16:creationId xmlns:a16="http://schemas.microsoft.com/office/drawing/2014/main" id="{DE6A1BD9-7117-A618-D7E8-01C90A74417F}"/>
                </a:ext>
              </a:extLst>
            </p:cNvPr>
            <p:cNvSpPr/>
            <p:nvPr/>
          </p:nvSpPr>
          <p:spPr>
            <a:xfrm>
              <a:off x="7677150" y="4505325"/>
              <a:ext cx="3728496" cy="561975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Pil: høyre 4">
              <a:extLst>
                <a:ext uri="{FF2B5EF4-FFF2-40B4-BE49-F238E27FC236}">
                  <a16:creationId xmlns:a16="http://schemas.microsoft.com/office/drawing/2014/main" id="{0C8D84EB-0263-1419-CFAC-9DD846485847}"/>
                </a:ext>
              </a:extLst>
            </p:cNvPr>
            <p:cNvSpPr/>
            <p:nvPr/>
          </p:nvSpPr>
          <p:spPr>
            <a:xfrm>
              <a:off x="6724650" y="4591050"/>
              <a:ext cx="910280" cy="40005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981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7E6B0C9-9F67-D660-CF4E-C22C8D3C9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484" y="1093871"/>
            <a:ext cx="3282874" cy="492722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77BEDE3-EF30-FEF8-8792-B51D202F2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624" y="-50100"/>
            <a:ext cx="1912734" cy="6858000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70A97DF8-3887-A206-5063-AE5A9223083D}"/>
              </a:ext>
            </a:extLst>
          </p:cNvPr>
          <p:cNvGrpSpPr/>
          <p:nvPr/>
        </p:nvGrpSpPr>
        <p:grpSpPr>
          <a:xfrm>
            <a:off x="7598221" y="1143001"/>
            <a:ext cx="4134137" cy="1719960"/>
            <a:chOff x="6724650" y="4505325"/>
            <a:chExt cx="4680996" cy="561975"/>
          </a:xfrm>
        </p:grpSpPr>
        <p:sp>
          <p:nvSpPr>
            <p:cNvPr id="4" name="Rektangel: avrundede hjørner 3">
              <a:extLst>
                <a:ext uri="{FF2B5EF4-FFF2-40B4-BE49-F238E27FC236}">
                  <a16:creationId xmlns:a16="http://schemas.microsoft.com/office/drawing/2014/main" id="{DE6A1BD9-7117-A618-D7E8-01C90A74417F}"/>
                </a:ext>
              </a:extLst>
            </p:cNvPr>
            <p:cNvSpPr/>
            <p:nvPr/>
          </p:nvSpPr>
          <p:spPr>
            <a:xfrm>
              <a:off x="7677150" y="4505325"/>
              <a:ext cx="3728496" cy="561975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Pil: høyre 4">
              <a:extLst>
                <a:ext uri="{FF2B5EF4-FFF2-40B4-BE49-F238E27FC236}">
                  <a16:creationId xmlns:a16="http://schemas.microsoft.com/office/drawing/2014/main" id="{0C8D84EB-0263-1419-CFAC-9DD846485847}"/>
                </a:ext>
              </a:extLst>
            </p:cNvPr>
            <p:cNvSpPr/>
            <p:nvPr/>
          </p:nvSpPr>
          <p:spPr>
            <a:xfrm>
              <a:off x="6724650" y="4591050"/>
              <a:ext cx="910280" cy="40005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Bilde 6">
            <a:extLst>
              <a:ext uri="{FF2B5EF4-FFF2-40B4-BE49-F238E27FC236}">
                <a16:creationId xmlns:a16="http://schemas.microsoft.com/office/drawing/2014/main" id="{E853070A-F54D-9B8D-2A15-F4E0F78F5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211" y="1841311"/>
            <a:ext cx="2651990" cy="343234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BA4C837-EF15-50BE-DEBD-968C34EAA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887" y="2485366"/>
            <a:ext cx="2566638" cy="168873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90309BF-9E3D-8884-8360-644EAA449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35662">
            <a:off x="5586982" y="2695111"/>
            <a:ext cx="6277165" cy="353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62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3FD2B4D-663C-4DAB-CF0B-65ADC9710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617" y="0"/>
            <a:ext cx="1912734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CB30134-0304-F026-83BA-5D2D2FA7D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" y="0"/>
            <a:ext cx="1847088" cy="6858000"/>
          </a:xfrm>
          <a:prstGeom prst="rect">
            <a:avLst/>
          </a:prstGeom>
        </p:spPr>
      </p:pic>
      <p:pic>
        <p:nvPicPr>
          <p:cNvPr id="4" name="Bilde 3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118632CE-A44F-2C50-1DFB-40267CCC3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76" y="2930651"/>
            <a:ext cx="3042209" cy="996698"/>
          </a:xfrm>
          <a:prstGeom prst="rect">
            <a:avLst/>
          </a:prstGeom>
        </p:spPr>
      </p:pic>
      <p:sp>
        <p:nvSpPr>
          <p:cNvPr id="7" name="Google Shape;164;p1">
            <a:extLst>
              <a:ext uri="{FF2B5EF4-FFF2-40B4-BE49-F238E27FC236}">
                <a16:creationId xmlns:a16="http://schemas.microsoft.com/office/drawing/2014/main" id="{DF261B1A-DB4B-B05C-EF27-C230B93C1E00}"/>
              </a:ext>
            </a:extLst>
          </p:cNvPr>
          <p:cNvSpPr txBox="1">
            <a:spLocks/>
          </p:cNvSpPr>
          <p:nvPr/>
        </p:nvSpPr>
        <p:spPr>
          <a:xfrm>
            <a:off x="3306150" y="512505"/>
            <a:ext cx="5579700" cy="14467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Grunnkurs for operatører i 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medisinsk nødmeldetjeneste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  <a:sym typeface="Verdana"/>
              </a:rPr>
              <a:t>Sted, dato</a:t>
            </a:r>
            <a:endParaRPr kumimoji="0" lang="nb-NO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91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7E6B0C9-9F67-D660-CF4E-C22C8D3C9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484" y="1093871"/>
            <a:ext cx="3282874" cy="492722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77BEDE3-EF30-FEF8-8792-B51D202F2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624" y="-50100"/>
            <a:ext cx="1912734" cy="6858000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70A97DF8-3887-A206-5063-AE5A9223083D}"/>
              </a:ext>
            </a:extLst>
          </p:cNvPr>
          <p:cNvGrpSpPr/>
          <p:nvPr/>
        </p:nvGrpSpPr>
        <p:grpSpPr>
          <a:xfrm>
            <a:off x="7598221" y="1143001"/>
            <a:ext cx="4134137" cy="1719960"/>
            <a:chOff x="6724650" y="4505325"/>
            <a:chExt cx="4680996" cy="561975"/>
          </a:xfrm>
        </p:grpSpPr>
        <p:sp>
          <p:nvSpPr>
            <p:cNvPr id="4" name="Rektangel: avrundede hjørner 3">
              <a:extLst>
                <a:ext uri="{FF2B5EF4-FFF2-40B4-BE49-F238E27FC236}">
                  <a16:creationId xmlns:a16="http://schemas.microsoft.com/office/drawing/2014/main" id="{DE6A1BD9-7117-A618-D7E8-01C90A74417F}"/>
                </a:ext>
              </a:extLst>
            </p:cNvPr>
            <p:cNvSpPr/>
            <p:nvPr/>
          </p:nvSpPr>
          <p:spPr>
            <a:xfrm>
              <a:off x="7677150" y="4505325"/>
              <a:ext cx="3728496" cy="561975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Pil: høyre 4">
              <a:extLst>
                <a:ext uri="{FF2B5EF4-FFF2-40B4-BE49-F238E27FC236}">
                  <a16:creationId xmlns:a16="http://schemas.microsoft.com/office/drawing/2014/main" id="{0C8D84EB-0263-1419-CFAC-9DD846485847}"/>
                </a:ext>
              </a:extLst>
            </p:cNvPr>
            <p:cNvSpPr/>
            <p:nvPr/>
          </p:nvSpPr>
          <p:spPr>
            <a:xfrm>
              <a:off x="6724650" y="4591050"/>
              <a:ext cx="910280" cy="40005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Bilde 6">
            <a:extLst>
              <a:ext uri="{FF2B5EF4-FFF2-40B4-BE49-F238E27FC236}">
                <a16:creationId xmlns:a16="http://schemas.microsoft.com/office/drawing/2014/main" id="{E853070A-F54D-9B8D-2A15-F4E0F78F5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211" y="1841311"/>
            <a:ext cx="2651990" cy="343234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BA4C837-EF15-50BE-DEBD-968C34EAA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563" y="2477681"/>
            <a:ext cx="2566638" cy="168873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64161E86-94BA-4A7B-E000-16AE7B8326C5}"/>
              </a:ext>
            </a:extLst>
          </p:cNvPr>
          <p:cNvSpPr txBox="1"/>
          <p:nvPr/>
        </p:nvSpPr>
        <p:spPr>
          <a:xfrm>
            <a:off x="2675734" y="4986696"/>
            <a:ext cx="36218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Den som tror hen er ferdig utlært , 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…. er ikke utlært, men ferdig!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Gammelt ordtak    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523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skjermbilde, Font, nummer&#10;&#10;Automatisk generert beskrivelse">
            <a:extLst>
              <a:ext uri="{FF2B5EF4-FFF2-40B4-BE49-F238E27FC236}">
                <a16:creationId xmlns:a16="http://schemas.microsoft.com/office/drawing/2014/main" id="{E6FB7A96-9F1F-D461-AC3B-FA35E57BF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546"/>
            <a:ext cx="12192000" cy="54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0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F78A6FC-00C6-F111-1A35-CAC364D9A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1031" y="2687678"/>
            <a:ext cx="2799809" cy="2160347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F8A179C-180B-4CFA-889E-DE694A23A6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5459"/>
          <a:stretch/>
        </p:blipFill>
        <p:spPr>
          <a:xfrm>
            <a:off x="2268166" y="1281757"/>
            <a:ext cx="7655668" cy="60092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4" name="Webinar teaser 2">
            <a:hlinkClick r:id="" action="ppaction://media"/>
            <a:extLst>
              <a:ext uri="{FF2B5EF4-FFF2-40B4-BE49-F238E27FC236}">
                <a16:creationId xmlns:a16="http://schemas.microsoft.com/office/drawing/2014/main" id="{97F699DD-1D60-282F-4BB4-5DB6A5AF7F1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6994" y="1918687"/>
            <a:ext cx="7079456" cy="3982194"/>
          </a:xfrm>
          <a:prstGeom prst="rect">
            <a:avLst/>
          </a:prstGeom>
        </p:spPr>
      </p:pic>
      <p:pic>
        <p:nvPicPr>
          <p:cNvPr id="2" name="Grafikk 1" descr="Høyrepekende pekefinger kontur">
            <a:extLst>
              <a:ext uri="{FF2B5EF4-FFF2-40B4-BE49-F238E27FC236}">
                <a16:creationId xmlns:a16="http://schemas.microsoft.com/office/drawing/2014/main" id="{81000B04-F8AA-B5C2-6213-50F3DD0C8A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8550283" y="1506571"/>
            <a:ext cx="1441646" cy="144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46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038" name="Freeform: Shape 103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9" name="Freeform: Shape 103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5" name="Group 103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036" name="Freeform: Shape 103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7" name="Freeform: Shape 103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C31610E-4176-4CDA-3E25-AE58DC8A7893}"/>
              </a:ext>
            </a:extLst>
          </p:cNvPr>
          <p:cNvSpPr txBox="1"/>
          <p:nvPr/>
        </p:nvSpPr>
        <p:spPr>
          <a:xfrm>
            <a:off x="610382" y="371147"/>
            <a:ext cx="2978316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nb-NO"/>
            </a:defPPr>
            <a:lvl1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400" b="1">
                <a:solidFill>
                  <a:schemeClr val="bg1">
                    <a:alpha val="80000"/>
                  </a:schemeClr>
                </a:solidFill>
                <a:latin typeface="Verdana Pro Black" panose="020B0A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+mn-cs"/>
              </a:rPr>
              <a:t>kokom.no </a:t>
            </a:r>
            <a:b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+mn-cs"/>
              </a:rPr>
            </a:b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+mn-cs"/>
              </a:rPr>
              <a:t>webinar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Verdana Pro Black" panose="020B0A04030504040204" pitchFamily="34" charset="0"/>
                <a:ea typeface="+mn-ea"/>
                <a:cs typeface="+mn-cs"/>
              </a:rPr>
              <a:t>… ta en titt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7B0BAA29-94D7-7824-B080-36231366CBD7}"/>
              </a:ext>
            </a:extLst>
          </p:cNvPr>
          <p:cNvGrpSpPr/>
          <p:nvPr/>
        </p:nvGrpSpPr>
        <p:grpSpPr>
          <a:xfrm>
            <a:off x="6008914" y="0"/>
            <a:ext cx="3987609" cy="6858000"/>
            <a:chOff x="6008914" y="0"/>
            <a:chExt cx="3987609" cy="6858000"/>
          </a:xfrm>
        </p:grpSpPr>
        <p:sp>
          <p:nvSpPr>
            <p:cNvPr id="8" name="Rektangel: avrundede hjørner 7">
              <a:extLst>
                <a:ext uri="{FF2B5EF4-FFF2-40B4-BE49-F238E27FC236}">
                  <a16:creationId xmlns:a16="http://schemas.microsoft.com/office/drawing/2014/main" id="{0D40B1EE-7C40-51AC-4F7A-30CA34BD045E}"/>
                </a:ext>
              </a:extLst>
            </p:cNvPr>
            <p:cNvSpPr/>
            <p:nvPr/>
          </p:nvSpPr>
          <p:spPr>
            <a:xfrm>
              <a:off x="6008914" y="0"/>
              <a:ext cx="3987609" cy="685800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CB034A04-DE1F-91AB-53E3-8967635EA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012"/>
            <a:stretch/>
          </p:blipFill>
          <p:spPr>
            <a:xfrm>
              <a:off x="6232850" y="277253"/>
              <a:ext cx="3565672" cy="6303493"/>
            </a:xfrm>
            <a:prstGeom prst="rect">
              <a:avLst/>
            </a:prstGeom>
          </p:spPr>
        </p:pic>
      </p:grpSp>
      <p:pic>
        <p:nvPicPr>
          <p:cNvPr id="3" name="Grafikk 2" descr="Høyrepekende pekefinger kontur">
            <a:extLst>
              <a:ext uri="{FF2B5EF4-FFF2-40B4-BE49-F238E27FC236}">
                <a16:creationId xmlns:a16="http://schemas.microsoft.com/office/drawing/2014/main" id="{3421E3CE-A3F3-C103-1895-7DEF9F82E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380567">
            <a:off x="7548461" y="53318"/>
            <a:ext cx="1441646" cy="144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F8258701-234E-DE83-A22C-3898EEB81209}"/>
              </a:ext>
            </a:extLst>
          </p:cNvPr>
          <p:cNvSpPr txBox="1"/>
          <p:nvPr/>
        </p:nvSpPr>
        <p:spPr>
          <a:xfrm>
            <a:off x="7754893" y="2150436"/>
            <a:ext cx="4097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FF00"/>
                </a:solidFill>
              </a:rPr>
              <a:t>Bytt ut denne timeplanen og sett inn din egen på dette bilde. </a:t>
            </a:r>
          </a:p>
          <a:p>
            <a:endParaRPr lang="nb-NO" dirty="0">
              <a:solidFill>
                <a:srgbClr val="FFFF00"/>
              </a:solidFill>
            </a:endParaRPr>
          </a:p>
          <a:p>
            <a:r>
              <a:rPr lang="nb-NO" dirty="0">
                <a:solidFill>
                  <a:srgbClr val="FFFF00"/>
                </a:solidFill>
              </a:rPr>
              <a:t>Gå gjennom planen, og arbeidsform mv.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ED3B946-7803-E625-703D-EF8FC5F94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50" y="555674"/>
            <a:ext cx="7181119" cy="5851137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F49FE2AB-1146-2645-975C-26BD551DB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608" y="-78235"/>
            <a:ext cx="1912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50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e 25">
            <a:extLst>
              <a:ext uri="{FF2B5EF4-FFF2-40B4-BE49-F238E27FC236}">
                <a16:creationId xmlns:a16="http://schemas.microsoft.com/office/drawing/2014/main" id="{F552236A-C390-E31D-36A5-650EC251A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617" y="0"/>
            <a:ext cx="1912734" cy="6858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3B1B106E-FAD4-1045-F161-656928352607}"/>
              </a:ext>
            </a:extLst>
          </p:cNvPr>
          <p:cNvSpPr/>
          <p:nvPr/>
        </p:nvSpPr>
        <p:spPr>
          <a:xfrm>
            <a:off x="0" y="0"/>
            <a:ext cx="3991232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19000">
                <a:schemeClr val="accent5">
                  <a:lumMod val="89000"/>
                </a:schemeClr>
              </a:gs>
              <a:gs pos="33000">
                <a:schemeClr val="accent5">
                  <a:lumMod val="75000"/>
                </a:schemeClr>
              </a:gs>
              <a:gs pos="100000">
                <a:schemeClr val="accent5">
                  <a:lumMod val="2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-174004" y="2172360"/>
            <a:ext cx="94365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42DEE0C7-4007-E57C-BB53-1D44E2808F92}"/>
              </a:ext>
            </a:extLst>
          </p:cNvPr>
          <p:cNvSpPr txBox="1">
            <a:spLocks/>
          </p:cNvSpPr>
          <p:nvPr/>
        </p:nvSpPr>
        <p:spPr>
          <a:xfrm>
            <a:off x="0" y="1479924"/>
            <a:ext cx="3991232" cy="549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Kursåpning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Før vi starter for alvor, er det noen som har s</a:t>
            </a:r>
            <a:r>
              <a:rPr kumimoji="0" lang="nb-NO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pørsmål</a:t>
            </a: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b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</a:b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angående kurset? 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BC746E8B-9A5D-646A-560E-4979401B619A}"/>
              </a:ext>
            </a:extLst>
          </p:cNvPr>
          <p:cNvSpPr/>
          <p:nvPr/>
        </p:nvSpPr>
        <p:spPr>
          <a:xfrm>
            <a:off x="5757126" y="-926095"/>
            <a:ext cx="3132589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96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4407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72000">
              <a:srgbClr val="162D4F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ED1D1A6C-6B1A-B5FA-9E41-51B84FFABAD8}"/>
              </a:ext>
            </a:extLst>
          </p:cNvPr>
          <p:cNvSpPr/>
          <p:nvPr/>
        </p:nvSpPr>
        <p:spPr>
          <a:xfrm>
            <a:off x="257175" y="3764756"/>
            <a:ext cx="11644313" cy="2814638"/>
          </a:xfrm>
          <a:prstGeom prst="roundRect">
            <a:avLst/>
          </a:prstGeom>
          <a:solidFill>
            <a:srgbClr val="1F4977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15CE21C-A5CE-3373-0D00-ADD90E0F0DAE}"/>
              </a:ext>
            </a:extLst>
          </p:cNvPr>
          <p:cNvSpPr txBox="1"/>
          <p:nvPr/>
        </p:nvSpPr>
        <p:spPr>
          <a:xfrm>
            <a:off x="495476" y="5170573"/>
            <a:ext cx="5481433" cy="1336743"/>
          </a:xfrm>
          <a:prstGeom prst="rect">
            <a:avLst/>
          </a:prstGeom>
          <a:solidFill>
            <a:srgbClr val="1F4774"/>
          </a:solidFill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Instagram:    @kokom_kompetanse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Facebook:     KoKom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Hjemmesiden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:      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  <a:hlinkClick r:id="rId4"/>
              </a:rPr>
              <a:t>www.kokom.no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39986B3-D40C-8321-360D-0CCDB8D90508}"/>
              </a:ext>
            </a:extLst>
          </p:cNvPr>
          <p:cNvSpPr txBox="1"/>
          <p:nvPr/>
        </p:nvSpPr>
        <p:spPr>
          <a:xfrm>
            <a:off x="495476" y="4140873"/>
            <a:ext cx="57838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Du </a:t>
            </a:r>
            <a:r>
              <a:rPr kumimoji="0" lang="nb-NO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finner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nb-NO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oss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nb-NO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på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</a:t>
            </a:r>
            <a:endParaRPr kumimoji="0" lang="nb-NO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0" name="Bilde 9" descr="Et bilde som inneholder symbol, logo, Font, Grafikk&#10;&#10;Automatisk generert beskrivelse">
            <a:extLst>
              <a:ext uri="{FF2B5EF4-FFF2-40B4-BE49-F238E27FC236}">
                <a16:creationId xmlns:a16="http://schemas.microsoft.com/office/drawing/2014/main" id="{D642E123-779E-0964-D8E4-CBEBA92B7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166" y="3949275"/>
            <a:ext cx="2603605" cy="2532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1E988E0-8609-0DDA-354C-66CE9C80D2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61" r="9075" b="5507"/>
          <a:stretch/>
        </p:blipFill>
        <p:spPr>
          <a:xfrm>
            <a:off x="6300787" y="3959133"/>
            <a:ext cx="2150268" cy="250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e 11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0941F697-AD9E-B94C-5736-C7C40CD3A8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98" y="796879"/>
            <a:ext cx="6052066" cy="1982797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AB0CA535-634B-07A3-3099-2668641278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51" y="3497076"/>
            <a:ext cx="12119898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61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B1B106E-FAD4-1045-F161-656928352607}"/>
              </a:ext>
            </a:extLst>
          </p:cNvPr>
          <p:cNvSpPr/>
          <p:nvPr/>
        </p:nvSpPr>
        <p:spPr>
          <a:xfrm>
            <a:off x="0" y="0"/>
            <a:ext cx="33061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19000">
                <a:schemeClr val="accent5">
                  <a:lumMod val="89000"/>
                </a:schemeClr>
              </a:gs>
              <a:gs pos="33000">
                <a:schemeClr val="accent5">
                  <a:lumMod val="75000"/>
                </a:schemeClr>
              </a:gs>
              <a:gs pos="100000">
                <a:schemeClr val="accent5">
                  <a:lumMod val="2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-174004" y="2172360"/>
            <a:ext cx="94365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66E13802-9160-F769-A60A-D2A8A92B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3306150" cy="1325563"/>
          </a:xfrm>
        </p:spPr>
        <p:txBody>
          <a:bodyPr>
            <a:normAutofit/>
          </a:bodyPr>
          <a:lstStyle/>
          <a:p>
            <a:pPr algn="ctr"/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Kursåpning</a:t>
            </a:r>
            <a:endParaRPr lang="nb-NO" sz="2800"/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AE6EE174-5BF2-73C2-67D7-D2B99702A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4167" y="2945324"/>
            <a:ext cx="4823810" cy="4351338"/>
          </a:xfrm>
        </p:spPr>
        <p:txBody>
          <a:bodyPr/>
          <a:lstStyle/>
          <a:p>
            <a:r>
              <a:rPr lang="nb-NO">
                <a:solidFill>
                  <a:schemeClr val="bg1">
                    <a:lumMod val="85000"/>
                  </a:schemeClr>
                </a:solidFill>
              </a:rPr>
              <a:t>Sikkerhetsinformasjon</a:t>
            </a:r>
          </a:p>
          <a:p>
            <a:r>
              <a:rPr lang="nb-NO">
                <a:solidFill>
                  <a:schemeClr val="bg1">
                    <a:lumMod val="85000"/>
                  </a:schemeClr>
                </a:solidFill>
              </a:rPr>
              <a:t>Presentasjoner</a:t>
            </a:r>
          </a:p>
          <a:p>
            <a:r>
              <a:rPr lang="nb-NO">
                <a:solidFill>
                  <a:schemeClr val="bg1">
                    <a:lumMod val="85000"/>
                  </a:schemeClr>
                </a:solidFill>
              </a:rPr>
              <a:t>Om KoKom</a:t>
            </a:r>
          </a:p>
          <a:p>
            <a:r>
              <a:rPr lang="nb-NO">
                <a:solidFill>
                  <a:schemeClr val="bg1">
                    <a:lumMod val="85000"/>
                  </a:schemeClr>
                </a:solidFill>
              </a:rPr>
              <a:t>Veien til operatør i </a:t>
            </a:r>
            <a:br>
              <a:rPr lang="nb-NO">
                <a:solidFill>
                  <a:schemeClr val="bg1">
                    <a:lumMod val="85000"/>
                  </a:schemeClr>
                </a:solidFill>
              </a:rPr>
            </a:br>
            <a:r>
              <a:rPr lang="nb-NO">
                <a:solidFill>
                  <a:schemeClr val="bg1">
                    <a:lumMod val="85000"/>
                  </a:schemeClr>
                </a:solidFill>
              </a:rPr>
              <a:t>medisinsk nødmeldetjeneste</a:t>
            </a:r>
          </a:p>
          <a:p>
            <a:r>
              <a:rPr lang="nb-NO">
                <a:solidFill>
                  <a:schemeClr val="bg1">
                    <a:lumMod val="85000"/>
                  </a:schemeClr>
                </a:solidFill>
              </a:rPr>
              <a:t>Timeplan - arbeidsform</a:t>
            </a:r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9F2BDE4-7634-3008-624F-A5BE4953C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617" y="0"/>
            <a:ext cx="1912734" cy="6858000"/>
          </a:xfrm>
          <a:prstGeom prst="rect">
            <a:avLst/>
          </a:prstGeom>
        </p:spPr>
      </p:pic>
      <p:sp>
        <p:nvSpPr>
          <p:cNvPr id="3" name="Google Shape;164;p1">
            <a:extLst>
              <a:ext uri="{FF2B5EF4-FFF2-40B4-BE49-F238E27FC236}">
                <a16:creationId xmlns:a16="http://schemas.microsoft.com/office/drawing/2014/main" id="{17D8D0EE-1670-D82E-3B26-3F5C50369F35}"/>
              </a:ext>
            </a:extLst>
          </p:cNvPr>
          <p:cNvSpPr txBox="1">
            <a:spLocks/>
          </p:cNvSpPr>
          <p:nvPr/>
        </p:nvSpPr>
        <p:spPr>
          <a:xfrm>
            <a:off x="3306150" y="512505"/>
            <a:ext cx="5579700" cy="14467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Grunnkurs for operatører i </a:t>
            </a: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medisinsk nødmeldetjeneste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  <a:sym typeface="Verdana"/>
              </a:rPr>
              <a:t>Sted, dato</a:t>
            </a:r>
            <a:endParaRPr kumimoji="0" lang="nb-NO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458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B1B106E-FAD4-1045-F161-656928352607}"/>
              </a:ext>
            </a:extLst>
          </p:cNvPr>
          <p:cNvSpPr/>
          <p:nvPr/>
        </p:nvSpPr>
        <p:spPr>
          <a:xfrm>
            <a:off x="0" y="0"/>
            <a:ext cx="33061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19000">
                <a:schemeClr val="accent5">
                  <a:lumMod val="89000"/>
                </a:schemeClr>
              </a:gs>
              <a:gs pos="33000">
                <a:schemeClr val="accent5">
                  <a:lumMod val="75000"/>
                </a:schemeClr>
              </a:gs>
              <a:gs pos="100000">
                <a:schemeClr val="accent5">
                  <a:lumMod val="2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-174004" y="2172360"/>
            <a:ext cx="94365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66E13802-9160-F769-A60A-D2A8A92B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3306150" cy="1325563"/>
          </a:xfrm>
        </p:spPr>
        <p:txBody>
          <a:bodyPr>
            <a:normAutofit/>
          </a:bodyPr>
          <a:lstStyle/>
          <a:p>
            <a:pPr algn="ctr"/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Sikkerhets-informasjon</a:t>
            </a:r>
            <a:endParaRPr lang="nb-NO" sz="2800">
              <a:solidFill>
                <a:schemeClr val="bg1"/>
              </a:solidFill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62BB59C-F43C-B114-6F73-7F8E3CA9B3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6" t="24095" r="38789" b="38755"/>
          <a:stretch/>
        </p:blipFill>
        <p:spPr>
          <a:xfrm>
            <a:off x="8777207" y="2270234"/>
            <a:ext cx="2415279" cy="182154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B08FBCC1-E4D1-CDF8-79DD-EDF5F6DAD9D2}"/>
              </a:ext>
            </a:extLst>
          </p:cNvPr>
          <p:cNvSpPr txBox="1"/>
          <p:nvPr/>
        </p:nvSpPr>
        <p:spPr>
          <a:xfrm>
            <a:off x="3480154" y="865919"/>
            <a:ext cx="4749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Hvor er nærmeste nødutgang?</a:t>
            </a:r>
            <a:b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Hvor er evakueringspunkt?</a:t>
            </a:r>
            <a:b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b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Ringer vi resepsjonen eller 113 hvis vi nå, under kurset, finner noen som </a:t>
            </a: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ikke er våken og ikke puster normalt</a:t>
            </a: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88340370-2B01-C9EB-1473-BD8176D27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768" y="3861912"/>
            <a:ext cx="2095500" cy="25146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709CBBA-140A-E7EF-9FF9-60E08568F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8617" y="0"/>
            <a:ext cx="1912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79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B1B106E-FAD4-1045-F161-656928352607}"/>
              </a:ext>
            </a:extLst>
          </p:cNvPr>
          <p:cNvSpPr/>
          <p:nvPr/>
        </p:nvSpPr>
        <p:spPr>
          <a:xfrm>
            <a:off x="0" y="0"/>
            <a:ext cx="33061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19000">
                <a:schemeClr val="accent5">
                  <a:lumMod val="89000"/>
                </a:schemeClr>
              </a:gs>
              <a:gs pos="33000">
                <a:schemeClr val="accent5">
                  <a:lumMod val="75000"/>
                </a:schemeClr>
              </a:gs>
              <a:gs pos="100000">
                <a:schemeClr val="accent5">
                  <a:lumMod val="2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-174004" y="2172360"/>
            <a:ext cx="94365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66E13802-9160-F769-A60A-D2A8A92B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3306150" cy="1325563"/>
          </a:xfrm>
        </p:spPr>
        <p:txBody>
          <a:bodyPr>
            <a:normAutofit/>
          </a:bodyPr>
          <a:lstStyle/>
          <a:p>
            <a:pPr algn="ctr"/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Kursåpning</a:t>
            </a:r>
            <a:endParaRPr lang="nb-NO" sz="2800"/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AE6EE174-5BF2-73C2-67D7-D2B99702A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727" y="1868487"/>
            <a:ext cx="4823810" cy="4351338"/>
          </a:xfrm>
        </p:spPr>
        <p:txBody>
          <a:bodyPr/>
          <a:lstStyle/>
          <a:p>
            <a:r>
              <a:rPr lang="nb-NO">
                <a:solidFill>
                  <a:schemeClr val="tx2">
                    <a:lumMod val="75000"/>
                  </a:schemeClr>
                </a:solidFill>
              </a:rPr>
              <a:t>Sikkerhetsinformasjon</a:t>
            </a:r>
          </a:p>
          <a:p>
            <a:r>
              <a:rPr lang="nb-NO">
                <a:solidFill>
                  <a:schemeClr val="bg1">
                    <a:lumMod val="85000"/>
                  </a:schemeClr>
                </a:solidFill>
              </a:rPr>
              <a:t>Presentasjoner</a:t>
            </a:r>
          </a:p>
          <a:p>
            <a:r>
              <a:rPr lang="nb-NO">
                <a:solidFill>
                  <a:schemeClr val="tx2">
                    <a:lumMod val="75000"/>
                  </a:schemeClr>
                </a:solidFill>
              </a:rPr>
              <a:t>Om KoKom</a:t>
            </a:r>
          </a:p>
          <a:p>
            <a:r>
              <a:rPr lang="nb-NO">
                <a:solidFill>
                  <a:schemeClr val="tx2">
                    <a:lumMod val="75000"/>
                  </a:schemeClr>
                </a:solidFill>
              </a:rPr>
              <a:t>Veien til operatør i </a:t>
            </a:r>
            <a:br>
              <a:rPr lang="nb-NO">
                <a:solidFill>
                  <a:schemeClr val="tx2">
                    <a:lumMod val="75000"/>
                  </a:schemeClr>
                </a:solidFill>
              </a:rPr>
            </a:br>
            <a:r>
              <a:rPr lang="nb-NO">
                <a:solidFill>
                  <a:schemeClr val="tx2">
                    <a:lumMod val="75000"/>
                  </a:schemeClr>
                </a:solidFill>
              </a:rPr>
              <a:t>medisinsk nødmeldetjeneste</a:t>
            </a:r>
          </a:p>
          <a:p>
            <a:r>
              <a:rPr lang="nb-NO">
                <a:solidFill>
                  <a:schemeClr val="tx2">
                    <a:lumMod val="75000"/>
                  </a:schemeClr>
                </a:solidFill>
              </a:rPr>
              <a:t>Timeplan - arbeidsform</a:t>
            </a:r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4;p1">
            <a:extLst>
              <a:ext uri="{FF2B5EF4-FFF2-40B4-BE49-F238E27FC236}">
                <a16:creationId xmlns:a16="http://schemas.microsoft.com/office/drawing/2014/main" id="{1D28DBA0-0EEE-7D16-8EA1-173BA2B9552A}"/>
              </a:ext>
            </a:extLst>
          </p:cNvPr>
          <p:cNvSpPr txBox="1">
            <a:spLocks/>
          </p:cNvSpPr>
          <p:nvPr/>
        </p:nvSpPr>
        <p:spPr>
          <a:xfrm>
            <a:off x="3306150" y="81756"/>
            <a:ext cx="5579700" cy="14467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Grunnkurs for operatører i </a:t>
            </a: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medisinsk nødmeldetjeneste</a:t>
            </a:r>
            <a:b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b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Oslo, 13-15. mai 2024</a:t>
            </a:r>
            <a:endParaRPr kumimoji="0" lang="nb-NO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  <a:sym typeface="Calibri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9F2BDE4-7634-3008-624F-A5BE4953C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617" y="0"/>
            <a:ext cx="1912734" cy="68580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DCACB47-2C26-3383-7B3F-951FCC67B797}"/>
              </a:ext>
            </a:extLst>
          </p:cNvPr>
          <p:cNvSpPr txBox="1"/>
          <p:nvPr/>
        </p:nvSpPr>
        <p:spPr>
          <a:xfrm>
            <a:off x="8630491" y="2384817"/>
            <a:ext cx="4045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Instruktører/stab/observatører</a:t>
            </a:r>
            <a:b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Kursdeltakerne</a:t>
            </a:r>
            <a:b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grupperes i 3’grupper</a:t>
            </a:r>
          </a:p>
          <a:p>
            <a:pPr marL="342900" marR="0" lvl="7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 presenterer B</a:t>
            </a:r>
          </a:p>
          <a:p>
            <a:pPr marL="342900" marR="0" lvl="7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B presenterer C</a:t>
            </a:r>
          </a:p>
          <a:p>
            <a:pPr marL="342900" marR="0" lvl="7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C presenterer A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FBDC34B-5BD1-152C-3184-079873D4C407}"/>
              </a:ext>
            </a:extLst>
          </p:cNvPr>
          <p:cNvSpPr txBox="1"/>
          <p:nvPr/>
        </p:nvSpPr>
        <p:spPr>
          <a:xfrm flipH="1">
            <a:off x="8608225" y="4544281"/>
            <a:ext cx="3966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7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</a:t>
            </a: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vn, profesjon, arbeidssted, </a:t>
            </a:r>
            <a:b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tidligere praksis, </a:t>
            </a:r>
            <a:b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evt. fritidsinteresser, sivil status, </a:t>
            </a:r>
            <a:b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nb-NO" sz="18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eller annet</a:t>
            </a:r>
            <a:endParaRPr kumimoji="0" lang="nb-NO" sz="1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870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B1B106E-FAD4-1045-F161-656928352607}"/>
              </a:ext>
            </a:extLst>
          </p:cNvPr>
          <p:cNvSpPr/>
          <p:nvPr/>
        </p:nvSpPr>
        <p:spPr>
          <a:xfrm>
            <a:off x="0" y="0"/>
            <a:ext cx="33061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19000">
                <a:schemeClr val="accent5">
                  <a:lumMod val="89000"/>
                </a:schemeClr>
              </a:gs>
              <a:gs pos="33000">
                <a:schemeClr val="accent5">
                  <a:lumMod val="75000"/>
                </a:schemeClr>
              </a:gs>
              <a:gs pos="100000">
                <a:schemeClr val="accent5">
                  <a:lumMod val="2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b-NO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-174004" y="2172360"/>
            <a:ext cx="94365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66E13802-9160-F769-A60A-D2A8A92B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3306150" cy="1325563"/>
          </a:xfrm>
        </p:spPr>
        <p:txBody>
          <a:bodyPr>
            <a:normAutofit/>
          </a:bodyPr>
          <a:lstStyle/>
          <a:p>
            <a:pPr algn="ctr"/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Kursåpning</a:t>
            </a:r>
            <a:endParaRPr lang="nb-NO" sz="2800"/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AE6EE174-5BF2-73C2-67D7-D2B99702A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708" y="1939388"/>
            <a:ext cx="4823810" cy="4351338"/>
          </a:xfrm>
        </p:spPr>
        <p:txBody>
          <a:bodyPr/>
          <a:lstStyle/>
          <a:p>
            <a:r>
              <a:rPr lang="nb-NO">
                <a:solidFill>
                  <a:schemeClr val="tx2">
                    <a:lumMod val="75000"/>
                  </a:schemeClr>
                </a:solidFill>
              </a:rPr>
              <a:t>Sikkerhetsinformasjon</a:t>
            </a:r>
          </a:p>
          <a:p>
            <a:r>
              <a:rPr lang="nb-NO">
                <a:solidFill>
                  <a:schemeClr val="tx2">
                    <a:lumMod val="75000"/>
                  </a:schemeClr>
                </a:solidFill>
              </a:rPr>
              <a:t>Presentasjoner</a:t>
            </a:r>
          </a:p>
          <a:p>
            <a:r>
              <a:rPr lang="nb-NO">
                <a:solidFill>
                  <a:schemeClr val="bg1">
                    <a:lumMod val="85000"/>
                  </a:schemeClr>
                </a:solidFill>
              </a:rPr>
              <a:t>Om KoKom</a:t>
            </a:r>
          </a:p>
          <a:p>
            <a:r>
              <a:rPr lang="nb-NO">
                <a:solidFill>
                  <a:schemeClr val="tx2">
                    <a:lumMod val="75000"/>
                  </a:schemeClr>
                </a:solidFill>
              </a:rPr>
              <a:t>Veien til operatør i </a:t>
            </a:r>
            <a:br>
              <a:rPr lang="nb-NO">
                <a:solidFill>
                  <a:schemeClr val="tx2">
                    <a:lumMod val="75000"/>
                  </a:schemeClr>
                </a:solidFill>
              </a:rPr>
            </a:br>
            <a:r>
              <a:rPr lang="nb-NO">
                <a:solidFill>
                  <a:schemeClr val="tx2">
                    <a:lumMod val="75000"/>
                  </a:schemeClr>
                </a:solidFill>
              </a:rPr>
              <a:t>medisinsk nødmeldetjeneste</a:t>
            </a:r>
          </a:p>
          <a:p>
            <a:r>
              <a:rPr lang="nb-NO">
                <a:solidFill>
                  <a:schemeClr val="tx2">
                    <a:lumMod val="75000"/>
                  </a:schemeClr>
                </a:solidFill>
              </a:rPr>
              <a:t>Timeplan - arbeidsform</a:t>
            </a:r>
          </a:p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4;p1">
            <a:extLst>
              <a:ext uri="{FF2B5EF4-FFF2-40B4-BE49-F238E27FC236}">
                <a16:creationId xmlns:a16="http://schemas.microsoft.com/office/drawing/2014/main" id="{1D28DBA0-0EEE-7D16-8EA1-173BA2B9552A}"/>
              </a:ext>
            </a:extLst>
          </p:cNvPr>
          <p:cNvSpPr txBox="1">
            <a:spLocks/>
          </p:cNvSpPr>
          <p:nvPr/>
        </p:nvSpPr>
        <p:spPr>
          <a:xfrm>
            <a:off x="3306150" y="81756"/>
            <a:ext cx="5579700" cy="14467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Grunnkurs for operatører i </a:t>
            </a: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medisinsk nødmeldetjeneste</a:t>
            </a:r>
            <a:b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b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Oslo, 13-15. mai 2024</a:t>
            </a:r>
            <a:endParaRPr kumimoji="0" lang="nb-NO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  <a:sym typeface="Calibri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9F2BDE4-7634-3008-624F-A5BE4953C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617" y="0"/>
            <a:ext cx="1912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35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3FD2B4D-663C-4DAB-CF0B-65ADC9710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617" y="0"/>
            <a:ext cx="1912734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CB30134-0304-F026-83BA-5D2D2FA7D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" y="0"/>
            <a:ext cx="1847088" cy="6858000"/>
          </a:xfrm>
          <a:prstGeom prst="rect">
            <a:avLst/>
          </a:prstGeom>
        </p:spPr>
      </p:pic>
      <p:pic>
        <p:nvPicPr>
          <p:cNvPr id="4" name="Bilde 3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118632CE-A44F-2C50-1DFB-40267CCC3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76" y="1210708"/>
            <a:ext cx="3042209" cy="99669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4D90F5B-CCF4-03AA-B6A6-BD054CF43A91}"/>
              </a:ext>
            </a:extLst>
          </p:cNvPr>
          <p:cNvSpPr txBox="1"/>
          <p:nvPr/>
        </p:nvSpPr>
        <p:spPr>
          <a:xfrm>
            <a:off x="3048646" y="2521741"/>
            <a:ext cx="60947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Nasjonalt kompetansesenter for helsetjenestens kommunikasjonsberedskap</a:t>
            </a: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8FC3CC2-9C08-2E89-4BCA-2835FD327DE8}"/>
              </a:ext>
            </a:extLst>
          </p:cNvPr>
          <p:cNvSpPr txBox="1"/>
          <p:nvPr/>
        </p:nvSpPr>
        <p:spPr>
          <a:xfrm>
            <a:off x="10506269" y="80865"/>
            <a:ext cx="1410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Etablert </a:t>
            </a:r>
            <a:br>
              <a:rPr lang="nb-NO" sz="2400" b="1" dirty="0">
                <a:solidFill>
                  <a:schemeClr val="bg1"/>
                </a:solidFill>
                <a:latin typeface="Ink Free" panose="03080402000500000000" pitchFamily="66" charset="0"/>
              </a:rPr>
            </a:br>
            <a:r>
              <a:rPr lang="nb-NO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1996</a:t>
            </a:r>
          </a:p>
        </p:txBody>
      </p:sp>
    </p:spTree>
    <p:extLst>
      <p:ext uri="{BB962C8B-B14F-4D97-AF65-F5344CB8AC3E}">
        <p14:creationId xmlns:p14="http://schemas.microsoft.com/office/powerpoint/2010/main" val="28367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3FD2B4D-663C-4DAB-CF0B-65ADC9710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617" y="0"/>
            <a:ext cx="1912734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CB30134-0304-F026-83BA-5D2D2FA7D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" y="0"/>
            <a:ext cx="1847088" cy="6858000"/>
          </a:xfrm>
          <a:prstGeom prst="rect">
            <a:avLst/>
          </a:prstGeom>
        </p:spPr>
      </p:pic>
      <p:pic>
        <p:nvPicPr>
          <p:cNvPr id="4" name="Bilde 3" descr="Et bilde som inneholder Grafikk, Font, grafisk design, logo&#10;&#10;Automatisk generert beskrivelse">
            <a:extLst>
              <a:ext uri="{FF2B5EF4-FFF2-40B4-BE49-F238E27FC236}">
                <a16:creationId xmlns:a16="http://schemas.microsoft.com/office/drawing/2014/main" id="{118632CE-A44F-2C50-1DFB-40267CCC3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76" y="1210708"/>
            <a:ext cx="3042209" cy="99669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4D90F5B-CCF4-03AA-B6A6-BD054CF43A91}"/>
              </a:ext>
            </a:extLst>
          </p:cNvPr>
          <p:cNvSpPr txBox="1"/>
          <p:nvPr/>
        </p:nvSpPr>
        <p:spPr>
          <a:xfrm>
            <a:off x="3048646" y="2521741"/>
            <a:ext cx="60947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Nasjonalt kompetansesenter for helsetjenestens kommunikasjonsberedskap</a:t>
            </a:r>
            <a:endParaRPr kumimoji="0" lang="nb-NO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ACDCFF29-A08C-8420-9E59-8EB1BE71EEDD}"/>
              </a:ext>
            </a:extLst>
          </p:cNvPr>
          <p:cNvGrpSpPr/>
          <p:nvPr/>
        </p:nvGrpSpPr>
        <p:grpSpPr>
          <a:xfrm>
            <a:off x="3779623" y="4596068"/>
            <a:ext cx="4210423" cy="2001855"/>
            <a:chOff x="3779623" y="4596068"/>
            <a:chExt cx="4210423" cy="2001855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E2F2CE32-B529-B101-E826-975CA1E9A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40" y="4596068"/>
              <a:ext cx="1369502" cy="1359505"/>
            </a:xfrm>
            <a:prstGeom prst="rect">
              <a:avLst/>
            </a:prstGeom>
          </p:spPr>
        </p:pic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E3FBB98E-EDD0-51BF-BAF2-EF925DC47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395" y="4601734"/>
              <a:ext cx="1369501" cy="1353839"/>
            </a:xfrm>
            <a:prstGeom prst="rect">
              <a:avLst/>
            </a:prstGeom>
          </p:spPr>
        </p:pic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9275AEA5-11E8-0E2A-3271-9A5A0ADC2050}"/>
                </a:ext>
              </a:extLst>
            </p:cNvPr>
            <p:cNvGrpSpPr/>
            <p:nvPr/>
          </p:nvGrpSpPr>
          <p:grpSpPr>
            <a:xfrm>
              <a:off x="3779623" y="6083566"/>
              <a:ext cx="4210423" cy="514357"/>
              <a:chOff x="3010164" y="6098314"/>
              <a:chExt cx="4210423" cy="514357"/>
            </a:xfrm>
          </p:grpSpPr>
          <p:pic>
            <p:nvPicPr>
              <p:cNvPr id="9" name="Picture 6">
                <a:extLst>
                  <a:ext uri="{FF2B5EF4-FFF2-40B4-BE49-F238E27FC236}">
                    <a16:creationId xmlns:a16="http://schemas.microsoft.com/office/drawing/2014/main" id="{FA43021B-56C5-6820-803D-661EECA9D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10164" y="6117372"/>
                <a:ext cx="1499276" cy="495299"/>
              </a:xfrm>
              <a:prstGeom prst="rect">
                <a:avLst/>
              </a:prstGeom>
            </p:spPr>
          </p:pic>
          <p:pic>
            <p:nvPicPr>
              <p:cNvPr id="10" name="Picture 7">
                <a:extLst>
                  <a:ext uri="{FF2B5EF4-FFF2-40B4-BE49-F238E27FC236}">
                    <a16:creationId xmlns:a16="http://schemas.microsoft.com/office/drawing/2014/main" id="{012CF2E8-4AA1-6963-AEDF-D7173674F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53133" y="6098314"/>
                <a:ext cx="1667454" cy="5057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821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0">
              <a:schemeClr val="accent1">
                <a:lumMod val="89000"/>
              </a:schemeClr>
            </a:gs>
            <a:gs pos="0">
              <a:schemeClr val="accent1">
                <a:lumMod val="75000"/>
              </a:schemeClr>
            </a:gs>
            <a:gs pos="24000">
              <a:srgbClr val="162D4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3F0B295-E299-4273-1B00-5EC4258DCB37}"/>
              </a:ext>
            </a:extLst>
          </p:cNvPr>
          <p:cNvSpPr/>
          <p:nvPr/>
        </p:nvSpPr>
        <p:spPr>
          <a:xfrm>
            <a:off x="2983723" y="1800386"/>
            <a:ext cx="847244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3600" b="0" i="0" u="sng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2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KoKom skal bidra til å utvikle og sikre høy </a:t>
            </a:r>
            <a:r>
              <a:rPr kumimoji="0" lang="nb-NO" sz="2400" b="0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kompetanse</a:t>
            </a:r>
            <a:r>
              <a:rPr kumimoji="0" lang="nb-NO" sz="2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og </a:t>
            </a:r>
            <a:r>
              <a:rPr kumimoji="0" lang="nb-NO" sz="2400" b="0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likeverdig kvalitet </a:t>
            </a:r>
            <a:r>
              <a:rPr kumimoji="0" lang="nb-NO" sz="2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den medisinske nødmeldetjenesten i hele landet, uavhengig av geografi og rolle i helsetjenestene. </a:t>
            </a:r>
            <a:endParaRPr kumimoji="0" lang="nb-NO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</a:t>
            </a: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E6399F60-C401-675E-BB81-C9573E2F161E}"/>
              </a:ext>
            </a:extLst>
          </p:cNvPr>
          <p:cNvSpPr txBox="1"/>
          <p:nvPr/>
        </p:nvSpPr>
        <p:spPr>
          <a:xfrm>
            <a:off x="2919262" y="1037958"/>
            <a:ext cx="6094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KoKoms mandat: 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CABC4014-CDAF-956B-4AEF-C6DB548FE242}"/>
              </a:ext>
            </a:extLst>
          </p:cNvPr>
          <p:cNvGrpSpPr/>
          <p:nvPr/>
        </p:nvGrpSpPr>
        <p:grpSpPr>
          <a:xfrm>
            <a:off x="3779623" y="4596068"/>
            <a:ext cx="4210423" cy="2001855"/>
            <a:chOff x="3779623" y="4596068"/>
            <a:chExt cx="4210423" cy="2001855"/>
          </a:xfrm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280EE272-8C65-6946-4396-69439717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40" y="4596068"/>
              <a:ext cx="1369502" cy="1359505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9190FE76-69BC-6B8F-9779-517A85CCC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395" y="4601734"/>
              <a:ext cx="1369501" cy="1353839"/>
            </a:xfrm>
            <a:prstGeom prst="rect">
              <a:avLst/>
            </a:prstGeom>
          </p:spPr>
        </p:pic>
        <p:grpSp>
          <p:nvGrpSpPr>
            <p:cNvPr id="10" name="Gruppe 9">
              <a:extLst>
                <a:ext uri="{FF2B5EF4-FFF2-40B4-BE49-F238E27FC236}">
                  <a16:creationId xmlns:a16="http://schemas.microsoft.com/office/drawing/2014/main" id="{D50AB135-CE5B-52E9-A548-FFEC391F56D3}"/>
                </a:ext>
              </a:extLst>
            </p:cNvPr>
            <p:cNvGrpSpPr/>
            <p:nvPr/>
          </p:nvGrpSpPr>
          <p:grpSpPr>
            <a:xfrm>
              <a:off x="3779623" y="6083566"/>
              <a:ext cx="4210423" cy="514357"/>
              <a:chOff x="3010164" y="6098314"/>
              <a:chExt cx="4210423" cy="514357"/>
            </a:xfrm>
          </p:grpSpPr>
          <p:pic>
            <p:nvPicPr>
              <p:cNvPr id="11" name="Picture 6">
                <a:extLst>
                  <a:ext uri="{FF2B5EF4-FFF2-40B4-BE49-F238E27FC236}">
                    <a16:creationId xmlns:a16="http://schemas.microsoft.com/office/drawing/2014/main" id="{80BC6756-F328-50FA-489D-103FF2C21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0164" y="6117372"/>
                <a:ext cx="1499276" cy="495299"/>
              </a:xfrm>
              <a:prstGeom prst="rect">
                <a:avLst/>
              </a:prstGeom>
            </p:spPr>
          </p:pic>
          <p:pic>
            <p:nvPicPr>
              <p:cNvPr id="12" name="Picture 7">
                <a:extLst>
                  <a:ext uri="{FF2B5EF4-FFF2-40B4-BE49-F238E27FC236}">
                    <a16:creationId xmlns:a16="http://schemas.microsoft.com/office/drawing/2014/main" id="{F34FB1C3-F74E-6528-6CE6-993311A0F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53133" y="6098314"/>
                <a:ext cx="1667454" cy="505709"/>
              </a:xfrm>
              <a:prstGeom prst="rect">
                <a:avLst/>
              </a:prstGeom>
            </p:spPr>
          </p:pic>
        </p:grp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A8C0944D-34D5-03B6-928F-8841EB995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" y="0"/>
            <a:ext cx="1847088" cy="685800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2A6F52D5-ABDE-7753-B93C-858DC72C04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8617" y="0"/>
            <a:ext cx="1912734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C87EC30-46EC-C012-F387-8D17F451B98D}"/>
              </a:ext>
            </a:extLst>
          </p:cNvPr>
          <p:cNvSpPr txBox="1"/>
          <p:nvPr/>
        </p:nvSpPr>
        <p:spPr>
          <a:xfrm>
            <a:off x="10506269" y="80865"/>
            <a:ext cx="1410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Etablert </a:t>
            </a:r>
            <a:br>
              <a:rPr lang="nb-NO" sz="2400" b="1" dirty="0">
                <a:solidFill>
                  <a:schemeClr val="bg1"/>
                </a:solidFill>
                <a:latin typeface="Ink Free" panose="03080402000500000000" pitchFamily="66" charset="0"/>
              </a:rPr>
            </a:br>
            <a:r>
              <a:rPr lang="nb-NO" sz="2400" b="1" dirty="0">
                <a:solidFill>
                  <a:schemeClr val="bg1"/>
                </a:solidFill>
                <a:latin typeface="Ink Free" panose="03080402000500000000" pitchFamily="66" charset="0"/>
              </a:rPr>
              <a:t>1996</a:t>
            </a:r>
          </a:p>
        </p:txBody>
      </p:sp>
    </p:spTree>
    <p:extLst>
      <p:ext uri="{BB962C8B-B14F-4D97-AF65-F5344CB8AC3E}">
        <p14:creationId xmlns:p14="http://schemas.microsoft.com/office/powerpoint/2010/main" val="799630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1F3C1C7FA91D4C90CC1DFEAB28AFC6" ma:contentTypeVersion="16" ma:contentTypeDescription="Opprett et nytt dokument." ma:contentTypeScope="" ma:versionID="40aadd852131083e03fbd9f0f12eaf63">
  <xsd:schema xmlns:xsd="http://www.w3.org/2001/XMLSchema" xmlns:xs="http://www.w3.org/2001/XMLSchema" xmlns:p="http://schemas.microsoft.com/office/2006/metadata/properties" xmlns:ns2="820d7fd5-9309-423a-b0d3-bdc528a00c6f" xmlns:ns3="70bd2ea5-bdb3-40dd-892e-653457c1e963" targetNamespace="http://schemas.microsoft.com/office/2006/metadata/properties" ma:root="true" ma:fieldsID="5b9d262582472753597b5917f2e2dbdd" ns2:_="" ns3:_="">
    <xsd:import namespace="820d7fd5-9309-423a-b0d3-bdc528a00c6f"/>
    <xsd:import namespace="70bd2ea5-bdb3-40dd-892e-653457c1e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d7fd5-9309-423a-b0d3-bdc528a00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d2ea5-bdb3-40dd-892e-653457c1e96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014a1ee-f697-4c59-b93a-b1bc24fc05b2}" ma:internalName="TaxCatchAll" ma:showField="CatchAllData" ma:web="70bd2ea5-bdb3-40dd-892e-653457c1e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0d7fd5-9309-423a-b0d3-bdc528a00c6f">
      <Terms xmlns="http://schemas.microsoft.com/office/infopath/2007/PartnerControls"/>
    </lcf76f155ced4ddcb4097134ff3c332f>
    <TaxCatchAll xmlns="70bd2ea5-bdb3-40dd-892e-653457c1e963" xsi:nil="true"/>
  </documentManagement>
</p:properties>
</file>

<file path=customXml/itemProps1.xml><?xml version="1.0" encoding="utf-8"?>
<ds:datastoreItem xmlns:ds="http://schemas.openxmlformats.org/officeDocument/2006/customXml" ds:itemID="{DAC43D27-967D-4D8C-8A6A-72E04741C4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3B742A-CCC0-484F-A5AB-1E7FD7DAA66F}"/>
</file>

<file path=customXml/itemProps3.xml><?xml version="1.0" encoding="utf-8"?>
<ds:datastoreItem xmlns:ds="http://schemas.openxmlformats.org/officeDocument/2006/customXml" ds:itemID="{F24A5CD1-AD00-46C2-98AA-302982E04C2B}"/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1980</Words>
  <Application>Microsoft Office PowerPoint</Application>
  <PresentationFormat>Widescreen</PresentationFormat>
  <Paragraphs>253</Paragraphs>
  <Slides>26</Slides>
  <Notes>24</Notes>
  <HiddenSlides>1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Office-tema</vt:lpstr>
      <vt:lpstr>1_Office-tema</vt:lpstr>
      <vt:lpstr>Denne presentasjonen er et forslag til gjennomføring av grunnkursets første time. </vt:lpstr>
      <vt:lpstr>PowerPoint Presentation</vt:lpstr>
      <vt:lpstr>Kursåpning</vt:lpstr>
      <vt:lpstr>Sikkerhets-informasjon</vt:lpstr>
      <vt:lpstr>Kursåpning</vt:lpstr>
      <vt:lpstr>Kursåpning</vt:lpstr>
      <vt:lpstr>PowerPoint Presentation</vt:lpstr>
      <vt:lpstr>PowerPoint Presentation</vt:lpstr>
      <vt:lpstr>PowerPoint Presentation</vt:lpstr>
      <vt:lpstr>PowerPoint Presentation</vt:lpstr>
      <vt:lpstr>Kursåpning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Helse Vest 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Denne presentasjonen er et forslag til gjennomføring av grunnkursets første time. </dc:title>
  <dc:creator>Jan Edvin Agdestein</dc:creator>
  <cp:lastModifiedBy>Jan Edvin Agdestein</cp:lastModifiedBy>
  <cp:revision>23</cp:revision>
  <dcterms:created xsi:type="dcterms:W3CDTF">2024-06-28T07:44:26Z</dcterms:created>
  <dcterms:modified xsi:type="dcterms:W3CDTF">2025-03-20T09:33:21Z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Office-tema:8\1_Office-tema:8\2_Office-tema:8</vt:lpwstr>
  </property>
  <property fmtid="{D5CDD505-2E9C-101B-9397-08002B2CF9AE}" pid="3" name="ClassificationContentMarkingFooterText">
    <vt:lpwstr>Følsomhet Intern (gul)</vt:lpwstr>
  </property>
  <property fmtid="{D5CDD505-2E9C-101B-9397-08002B2CF9AE}" pid="4" name="MSIP_Label_d291ddcc-9a90-46b7-a727-d19b3ec4b730_Enabled">
    <vt:lpwstr>true</vt:lpwstr>
  </property>
  <property fmtid="{D5CDD505-2E9C-101B-9397-08002B2CF9AE}" pid="5" name="MSIP_Label_d291ddcc-9a90-46b7-a727-d19b3ec4b730_SetDate">
    <vt:lpwstr>2024-06-28T07:55:50Z</vt:lpwstr>
  </property>
  <property fmtid="{D5CDD505-2E9C-101B-9397-08002B2CF9AE}" pid="6" name="MSIP_Label_d291ddcc-9a90-46b7-a727-d19b3ec4b730_Method">
    <vt:lpwstr>Privileged</vt:lpwstr>
  </property>
  <property fmtid="{D5CDD505-2E9C-101B-9397-08002B2CF9AE}" pid="7" name="MSIP_Label_d291ddcc-9a90-46b7-a727-d19b3ec4b730_Name">
    <vt:lpwstr>Åpen</vt:lpwstr>
  </property>
  <property fmtid="{D5CDD505-2E9C-101B-9397-08002B2CF9AE}" pid="8" name="MSIP_Label_d291ddcc-9a90-46b7-a727-d19b3ec4b730_SiteId">
    <vt:lpwstr>bdcbe535-f3cf-49f5-8a6a-fb6d98dc7837</vt:lpwstr>
  </property>
  <property fmtid="{D5CDD505-2E9C-101B-9397-08002B2CF9AE}" pid="9" name="MSIP_Label_d291ddcc-9a90-46b7-a727-d19b3ec4b730_ActionId">
    <vt:lpwstr>e521f7bc-6a0d-4d69-af6b-8356a55d896d</vt:lpwstr>
  </property>
  <property fmtid="{D5CDD505-2E9C-101B-9397-08002B2CF9AE}" pid="10" name="MSIP_Label_d291ddcc-9a90-46b7-a727-d19b3ec4b730_ContentBits">
    <vt:lpwstr>0</vt:lpwstr>
  </property>
  <property fmtid="{D5CDD505-2E9C-101B-9397-08002B2CF9AE}" pid="11" name="ContentTypeId">
    <vt:lpwstr>0x010100CD1F3C1C7FA91D4C90CC1DFEAB28AFC6</vt:lpwstr>
  </property>
</Properties>
</file>