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  <p:sldMasterId id="2147483687" r:id="rId6"/>
    <p:sldMasterId id="2147483699" r:id="rId7"/>
    <p:sldMasterId id="2147483710" r:id="rId8"/>
  </p:sldMasterIdLst>
  <p:notesMasterIdLst>
    <p:notesMasterId r:id="rId52"/>
  </p:notesMasterIdLst>
  <p:sldIdLst>
    <p:sldId id="323" r:id="rId9"/>
    <p:sldId id="514" r:id="rId10"/>
    <p:sldId id="513" r:id="rId11"/>
    <p:sldId id="900" r:id="rId12"/>
    <p:sldId id="902" r:id="rId13"/>
    <p:sldId id="333" r:id="rId14"/>
    <p:sldId id="903" r:id="rId15"/>
    <p:sldId id="527" r:id="rId16"/>
    <p:sldId id="539" r:id="rId17"/>
    <p:sldId id="540" r:id="rId18"/>
    <p:sldId id="545" r:id="rId19"/>
    <p:sldId id="547" r:id="rId20"/>
    <p:sldId id="548" r:id="rId21"/>
    <p:sldId id="343" r:id="rId22"/>
    <p:sldId id="275" r:id="rId23"/>
    <p:sldId id="279" r:id="rId24"/>
    <p:sldId id="519" r:id="rId25"/>
    <p:sldId id="344" r:id="rId26"/>
    <p:sldId id="318" r:id="rId27"/>
    <p:sldId id="906" r:id="rId28"/>
    <p:sldId id="269" r:id="rId29"/>
    <p:sldId id="907" r:id="rId30"/>
    <p:sldId id="312" r:id="rId31"/>
    <p:sldId id="264" r:id="rId32"/>
    <p:sldId id="909" r:id="rId33"/>
    <p:sldId id="910" r:id="rId34"/>
    <p:sldId id="286" r:id="rId35"/>
    <p:sldId id="285" r:id="rId36"/>
    <p:sldId id="336" r:id="rId37"/>
    <p:sldId id="309" r:id="rId38"/>
    <p:sldId id="324" r:id="rId39"/>
    <p:sldId id="338" r:id="rId40"/>
    <p:sldId id="873" r:id="rId41"/>
    <p:sldId id="875" r:id="rId42"/>
    <p:sldId id="874" r:id="rId43"/>
    <p:sldId id="291" r:id="rId44"/>
    <p:sldId id="331" r:id="rId45"/>
    <p:sldId id="911" r:id="rId46"/>
    <p:sldId id="306" r:id="rId47"/>
    <p:sldId id="325" r:id="rId48"/>
    <p:sldId id="524" r:id="rId49"/>
    <p:sldId id="329" r:id="rId50"/>
    <p:sldId id="895" r:id="rId5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ken, Anders" initials="KA" lastIdx="1" clrIdx="0">
    <p:extLst>
      <p:ext uri="{19B8F6BF-5375-455C-9EA6-DF929625EA0E}">
        <p15:presenceInfo xmlns:p15="http://schemas.microsoft.com/office/powerpoint/2012/main" userId="S-1-5-21-2061001726-1181116807-114579206-15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15" autoAdjust="0"/>
  </p:normalViewPr>
  <p:slideViewPr>
    <p:cSldViewPr snapToGrid="0">
      <p:cViewPr varScale="1">
        <p:scale>
          <a:sx n="146" d="100"/>
          <a:sy n="146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L_8kNFmTI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vh.no/administrative_forhold/doedsfall_og_annen_rettsmedisin/doedsfall/naturlig_doedsfall#tiltak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lovdata.no/NL/lov/1981-05-22-25/%c2%a7224" TargetMode="External"/><Relationship Id="rId5" Type="http://schemas.openxmlformats.org/officeDocument/2006/relationships/hyperlink" Target="http://lovdata.no/for/sf/ho/xo-20001221-1378.html" TargetMode="External"/><Relationship Id="rId4" Type="http://schemas.openxmlformats.org/officeDocument/2006/relationships/hyperlink" Target="https://www.helsedirektoratet.no/tema/helsepersonelloven/Helsepersonelloven%20%C2%A7%2036%20Syning%20av%20lik%20-%20mulighet%20for%20bruk%20av%20elektroniske%20hjelpemidler%202018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82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Dette bilde skifter automatisk for å få flyt i grafikken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102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(Norsk indeks for medisinsk nødhjelp) brukes i alle AMK sentralene og noen LVS,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å vurdere hvor raskt en pasient må tilsees av helsepersonell; amb./lege når en kun har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vurdering over tlf.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LVI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(Legevaktindeks - tidligere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telefonråd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/medarbeiderråd) kan brukes på både tlf., og på oppmøte pasienter ifølge NKLM.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LVI har en tett integrasjon opp mot NIMN.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MTS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(Manchester Triage System), er et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triagesystem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 England beregnet for oppmøte, hvor også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vitalia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inkludert.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er utviklet en egen versjon for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telefonvurderinge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TTA (Telephone Triage and </a:t>
            </a: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er oversatt til Norsk.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Merk: TTA har en blå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traigekode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også på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tlf.triage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delen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Oppsummert: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NIMN brukes av alle AMK-sentraler, mens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LVS’ene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bruker i hovedsak NIMN/LVI og TTA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NIMN (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orsk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ndeks for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edisinsk nødhjelp)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 (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ege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ndeks)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TTA (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elephone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riage and </a:t>
            </a: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dvice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Manchester Triage Group)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053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73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RETTS og SATS brukes av ambulansetjenestene,</a:t>
            </a:r>
            <a:br>
              <a:rPr lang="nb-NO" baseline="0" dirty="0"/>
            </a:b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1" baseline="0" dirty="0"/>
              <a:t>I </a:t>
            </a:r>
            <a:r>
              <a:rPr lang="nb-NO" b="1" baseline="0" dirty="0" err="1"/>
              <a:t>oppmøtetriage</a:t>
            </a:r>
            <a:r>
              <a:rPr lang="nb-NO" b="1" baseline="0" dirty="0"/>
              <a:t> brukes også RETTS og SATS i tillegg til «Manchester» </a:t>
            </a:r>
            <a:r>
              <a:rPr lang="nb-NO" baseline="0" dirty="0"/>
              <a:t>(Manchester Triage Group)</a:t>
            </a:r>
            <a:br>
              <a:rPr lang="nb-NO" baseline="0" dirty="0"/>
            </a:br>
            <a:r>
              <a:rPr lang="nb-NO" baseline="0" dirty="0"/>
              <a:t>som brukes av mange legevakter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Forvirret?  Slik er virkeligheten.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Derfor er det viktig å være obs på hva som brukes i ditt AMK-område!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Når vi samhandler er det ikke alltid vi snakker samme språk – har likt innhold i fargepaletten.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14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Snakker vi samme språk? 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nb-NO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Spm.:</a:t>
            </a:r>
            <a:b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</a:br>
            <a:r>
              <a:rPr lang="nb-NO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Tror dere vi snakker samme språk når vi bruker ulike beslutningsstøtteverktøy? 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b-N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Før dere har gjort dere noen erfaringer er det kanskje vanskelig å mene noe om dette.</a:t>
            </a:r>
            <a:r>
              <a:rPr lang="nb-N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nb-N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</a:br>
            <a:r>
              <a:rPr lang="nb-NO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 likevel spørsmålet i bakhodet – snakker vi alltid samme språk?</a:t>
            </a:r>
            <a:r>
              <a:rPr lang="nb-N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nb-N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nb-NO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b="1" i="0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Nei – vi snakker ikke helt samme språk: 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Forskjellige triage-systemer, fargekoder og akseptabel ventetid innen de ulike sentralene, kan skape misforståelser når en kommuniserer. </a:t>
            </a:r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nb-NO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dirty="0"/>
              <a:t>----------------------------------------------------------------------------</a:t>
            </a:r>
            <a:endParaRPr lang="nb-NO" b="0" i="0" u="none" strike="noStrike" dirty="0">
              <a:solidFill>
                <a:srgbClr val="254061"/>
              </a:solidFill>
              <a:effectLst/>
              <a:latin typeface="Times" panose="02020603050405020304" pitchFamily="18" charset="0"/>
            </a:endParaRPr>
          </a:p>
          <a:p>
            <a:pPr algn="l" rtl="0" fontAlgn="base"/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Det er viktig å kjenne til at vi har ulike systemer; 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- vær spesifikk når du snakker med andre 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- hvilket </a:t>
            </a:r>
            <a:r>
              <a:rPr lang="nb-NO" b="0" i="0" u="none" strike="noStrike" dirty="0" err="1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triagesystem</a:t>
            </a:r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 er brukt?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b="0" i="0" u="none" strike="noStrike" dirty="0">
                <a:solidFill>
                  <a:srgbClr val="254061"/>
                </a:solidFill>
                <a:effectLst/>
                <a:latin typeface="Times" panose="02020603050405020304" pitchFamily="18" charset="0"/>
              </a:rPr>
              <a:t>- er det på tlf. eller på oppmøtt pasient?</a:t>
            </a:r>
            <a:endParaRPr lang="nb-NO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r>
              <a:rPr lang="nb-NO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enge som et åpent spørsmål, mens vi går videre.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92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Kommentarer til punktene: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Kriterie- / diskriminatorbasert respons 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alle tar utgangspunkt i objektive kliniske tegn, symptomer og hendelser.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Sikrer systematikk</a:t>
            </a:r>
            <a:b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Tiltak og råd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 en del av alle verktøyene.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Fagkyndighet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beslutningstøttverktøy for </a:t>
            </a:r>
            <a:r>
              <a:rPr kumimoji="0" lang="nb-NO" altLang="nb-NO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kompetent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helsepersonell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dvs. en bør ha litt erfaring som helsepersonell før man begynner å jobbe via telefon.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Calibri" panose="020F0502020204030204" pitchFamily="34" charset="0"/>
              </a:rPr>
              <a:t>Alle 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 ha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tilleggsopplæring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AMK- eller LVS- oppgaver.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Utfordringen er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optimal balanse mellom å bruke verktøyene og egen fagkompetanse.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Verktøyene erstatter ikke operatørens egne vurderinger og selvstendige ansvar som helsepersonell,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 skal brukes i kombinasjon.</a:t>
            </a: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151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Spør kursdeltakerne: Hvordan vil du reagere om du kom til dette lyskrysset?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er avhengige av å snakke samme språk for å forstå hverandre og unngå uønskede hendelser.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Standardisering gir lik respons uavhengig av operatør – bra!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Samhandlingen </a:t>
            </a:r>
            <a:r>
              <a:rPr lang="nb-NO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mellom de forskjellige aktørene i den akuttmedisinske kjeden og nødmeldetjenesten blir mer forutsigbar.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02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Uansett valg av beslutningsstøttesystemtrygghet for båre innringer og operatør</a:t>
            </a: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Pasientsikkerheten øker!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Målet for alle er pasientens beste, uansett!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 er ulike personligheter som møtes for første gang i en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tlf.samtale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hvor også maktforholdet er skjevt.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er det godt å ha verktøy til hjelp i dette krevende arbeidet.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skal kjennes trygt å gå på arbeid og vite at du finner støtte til å vurdere de henvendelsene som måtte komme.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79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Muligheten for videooverføring har endret operatørens hverdag.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Spør kursdeltakerne: </a:t>
            </a:r>
            <a:r>
              <a:rPr kumimoji="0" 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Når tror du video skal kobles opp?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(spm. på lysbildet)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Svaret: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Beslutningsstøtteverktøyene skal brukes først og fremst,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er et </a:t>
            </a:r>
            <a:r>
              <a:rPr kumimoji="0" lang="nb-NO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supplement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for å gi et bedre beslutningstøttegrunnlag / bedre forståelse ved for eksempel: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vurdering av barn / utslett / sår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uavklart problem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fremmedspråklige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usikker på hastegrad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som beslutningstøtte omhandles også i timen om IKT, så vi går ikke videre inn på det her.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sz="800" dirty="0"/>
              <a:t>----------------------------------------------------------------------------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7857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Så, hva brukes egentlig video til?</a:t>
            </a:r>
            <a:br>
              <a:rPr lang="nb-NO" dirty="0"/>
            </a:br>
            <a:r>
              <a:rPr lang="nb-NO" dirty="0"/>
              <a:t>Video blir mest brukt til problemstillinger som omhandler hud, som utslett/hevelse/rødme og kutt/sår/blødning, </a:t>
            </a:r>
            <a:r>
              <a:rPr lang="nb-NO" b="1" dirty="0"/>
              <a:t>KLIKK</a:t>
            </a:r>
            <a:br>
              <a:rPr lang="nb-NO" dirty="0"/>
            </a:br>
            <a:r>
              <a:rPr lang="nb-NO" dirty="0"/>
              <a:t>dette utgjør </a:t>
            </a:r>
            <a:r>
              <a:rPr lang="nb-NO" b="1" dirty="0"/>
              <a:t>over halvparten </a:t>
            </a:r>
            <a:r>
              <a:rPr lang="nb-NO" dirty="0"/>
              <a:t>av henvendelsene hvor video har blitt brukt. </a:t>
            </a:r>
          </a:p>
          <a:p>
            <a:r>
              <a:rPr lang="nb-NO" dirty="0"/>
              <a:t>Video blir også brukt svært mye til syke barn for å vurdere blant annet hud, allmenntilstand og respirasjon.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Kan 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i bruke video til mer? </a:t>
            </a:r>
            <a:r>
              <a:rPr lang="nb-NO" b="1" dirty="0"/>
              <a:t>Bør</a:t>
            </a:r>
            <a:r>
              <a:rPr lang="nb-NO" dirty="0"/>
              <a:t> vi bruke video til mer? Det er vanskelig å svare på, </a:t>
            </a:r>
            <a:r>
              <a:rPr lang="nb-NO" b="1" dirty="0"/>
              <a:t>men</a:t>
            </a:r>
            <a:r>
              <a:rPr lang="nb-NO" dirty="0"/>
              <a:t> – </a:t>
            </a:r>
            <a:r>
              <a:rPr lang="nb-NO" b="1" dirty="0"/>
              <a:t>KLIKK</a:t>
            </a:r>
            <a:r>
              <a:rPr lang="nb-NO" dirty="0"/>
              <a:t> (neste side)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075F2-2622-4E86-8C25-29A6D05C357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Nå har vi sett på triagering, de ulike hastegradene, og så vidt vært innom fastsetting av respons.  </a:t>
            </a:r>
            <a:b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Forskjellen på triage og beslutningstøtte: </a:t>
            </a:r>
            <a:b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virke som det samme, men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 er selve sorteringen i hastegrader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mens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beslutningsstøtteverktøy er som tidligere nevnt «hele pakken» med responsmønster, tiltak, rådgivning m.m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130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Muligheten for videooverføring har endret operatørens hverdag.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Spør kursdeltakerne: </a:t>
            </a:r>
            <a:r>
              <a:rPr kumimoji="0" 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Når tror du video skal kobles opp?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(spm. på lysbildet)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Svaret: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Beslutningsstøtteverktøyene skal brukes først og fremst,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er et </a:t>
            </a:r>
            <a:r>
              <a:rPr kumimoji="0" lang="nb-NO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supplement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for å gi et bedre beslutningstøttegrunnlag / bedre forståelse ved for eksempel: 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vurdering av barn / utslett / sår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uavklart problem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fremmedspråklige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usikker på hastegrad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Video som beslutningstøtte omhandles også i timen om IKT, så vi går ikke videre inn på det her.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/>
              <a:t>----------------------------------------------------------------------------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54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Startkortene er fra venstre: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NIMN (Norsk indeks for medisinsk nødhjelp) og </a:t>
            </a:r>
            <a:r>
              <a:rPr lang="nb-NO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skal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benyttes ved alle henvendelser til AMK. </a:t>
            </a:r>
            <a:endParaRPr lang="nb-NO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LVI (</a:t>
            </a:r>
            <a:r>
              <a:rPr lang="nb-NO" b="0" i="0" u="none" strike="noStrike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legevaktindeks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),</a:t>
            </a:r>
            <a:r>
              <a:rPr lang="en-US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en-US" b="0" i="0" u="none" strike="noStrike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TTA (Manchester Telephone Triage &amp; </a:t>
            </a:r>
            <a:r>
              <a:rPr lang="nb-NO" b="0" i="0" u="none" strike="noStrike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Advice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).</a:t>
            </a:r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b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Times" panose="02020603050405020304" pitchFamily="18" charset="0"/>
              </a:rPr>
              <a:t>​</a:t>
            </a: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Hensikienten med startkortet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 å sikre innhenting av nøkkelinformasjon og føre operatøren raskt til riktig oppslag.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Operatøren får også sikret at henvendelsen er kommet fram til rett sentral tidlig i samtalen,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og kartlagt om det er et tidskritisk ABC problem.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Dette tema tas også opp i emnet kommunikasjon, vi går derfor ikke i detaljer her.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Hovedpoenget er at du får hjelp til å stille de rette spørsmål i starten for å gjøre nødvendige avklaringer i riktig rekkefølge.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Eksempelet i midten er fra NIMN (Norsk indeks for medisinsk nødhjelp) og skal benyttes ved alle henvendelser til AMK.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Startkortet til venstre er fra LVI 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legevaktindeks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), og til høyre TTA (Manchester Telephone Triage &amp;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Advice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LVI ser dere åpner litt mer for innringers fremstilling først, og er ikke så rask på innhenting av adressen pasienten er på, som i NIMN (AMK).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skal komme ulike henvendelser til 113 og 116117, men realiteten er ikke alltid slik.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Operatøren på LVS må derfor også raskt forsikre seg om at pas. er våken og puster normalt.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TTA har en enklere versjon, men også med det samme formålet, å raskt avklare det helt tidskritiske. </a:t>
            </a: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nb-NO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lang="nb-NO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8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Et overgangsbilde som introduksjon til </a:t>
            </a:r>
            <a:r>
              <a:rPr kumimoji="0" 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Kartlegging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sz="800" dirty="0"/>
              <a:t>----------------------------------------------------------------------------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42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Etter at startkortet er avklart; våken og puster normalt, adresse etc., går man videre til å velge et av </a:t>
            </a:r>
            <a:r>
              <a:rPr lang="nb-NO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oppslagskortene / flytskjema</a:t>
            </a: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0" lang="nb-NO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Oversikt, ulike oppslagskort, fortsatt fra venstre: </a:t>
            </a:r>
            <a:r>
              <a:rPr lang="nb-NO" sz="8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NIMN, LVI og TTA.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 er primære symptomer som presenteres det som kan kalles nøkkelord. </a:t>
            </a:r>
            <a:br>
              <a:rPr lang="nb-NO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 kommer ofte tidlig i samtalen og leder deg til et gitt oppslag.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Hodeskade for eksempel – hvor finner du det? (</a:t>
            </a:r>
            <a:r>
              <a:rPr kumimoji="0" lang="nb-N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Be kursdeltakerne lete i flytskjemaene)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(aktivisering).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Kommentar: TTA og LVI har eget oppslag på hodeskade, men i NIMN er det tatt inn sammen med skader generelt.</a:t>
            </a:r>
          </a:p>
          <a:p>
            <a:endParaRPr lang="nb-NO" sz="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Dette tar det litt tid å lære, hva finner du hvor, derfor er det egne opplæringsprogram for hvert system.</a:t>
            </a:r>
            <a:endParaRPr lang="nb-NO" sz="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800" dirty="0"/>
              <a:t>----------------------------------------------------------------------------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669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Animasjon i dette lysbildet.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 ser vi eksempler fra NIMN til venstre og TTA til høyre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Operatøren begynner på toppen og spør</a:t>
            </a:r>
            <a:r>
              <a:rPr lang="nb-NO" baseline="0" dirty="0"/>
              <a:t> / sjekker ut kriteriene / diskriminatorene nedover (</a:t>
            </a:r>
            <a:r>
              <a:rPr lang="nb-NO" b="1" baseline="0" dirty="0"/>
              <a:t>trykk frem animasjon 1</a:t>
            </a:r>
            <a:r>
              <a:rPr lang="nb-NO" baseline="0" dirty="0"/>
              <a:t>).</a:t>
            </a:r>
            <a:br>
              <a:rPr lang="nb-NO" baseline="0" dirty="0"/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metodikken er lik for alle beslutningsstøttesystemer.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Kriteriene / diskriminatorene er i starten som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sjekkliste av vitale funksjoner, basert på en systematisk gjennomgang av: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A, B og C </a:t>
            </a:r>
            <a:r>
              <a:rPr lang="nb-NO" b="0" i="1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nb-NO" b="1" i="1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 dere vet hva er? 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(luftveier, pust og sirkulasjon).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Deretter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følger en rekke påstander som er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utformet slik at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lett kan gjøres</a:t>
            </a:r>
            <a: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om til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spørsmål til innringer. 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Ved første positive </a:t>
            </a:r>
            <a:r>
              <a:rPr lang="nb-NO" i="1" baseline="0" dirty="0"/>
              <a:t>ja / stemmer</a:t>
            </a:r>
            <a:r>
              <a:rPr lang="nb-NO" baseline="0" dirty="0"/>
              <a:t>, har du treff i kriterienummer / diskriminator (</a:t>
            </a:r>
            <a:r>
              <a:rPr lang="nb-NO" b="1" baseline="0" dirty="0"/>
              <a:t>animasjon 2</a:t>
            </a:r>
            <a:r>
              <a:rPr lang="nb-NO" baseline="0" dirty="0"/>
              <a:t>). </a:t>
            </a:r>
            <a:br>
              <a:rPr lang="nb-NO" baseline="0" dirty="0"/>
            </a:b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Hastegraden utløser da en anbefalt respons, med tilhørende anbefaling for hvilke ressurser som bør varsles. </a:t>
            </a:r>
          </a:p>
          <a:p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7824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teksten blås opp for å viser mer detaljer i NIMNS oppslaget om pustevansker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81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teksten blås opp for å viser mer detaljer i TTA oppslaget om magesmerter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1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u="sng" dirty="0"/>
              <a:t>Uansett</a:t>
            </a:r>
            <a:r>
              <a:rPr lang="nb-NO" u="sng" baseline="0" dirty="0"/>
              <a:t> valg beslutningsstøtteverktøy</a:t>
            </a:r>
            <a:r>
              <a:rPr lang="nb-NO" baseline="0" dirty="0"/>
              <a:t>: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ulike faktorer påvirker valget av responsen.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Merk: råd og veiledning skal gis mens ressurser varsles.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Husk å tidlig si: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«Jeg skal hjelpe deg..»</a:t>
            </a:r>
            <a:b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«En kollega sender ut ambulanse samtidig som vi to snakker sammen»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b-NO" b="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418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Relevante råd som gis innringer må være: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medisinskfaglig basert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tydelige og forståelige 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symptomer som skal observeres videre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henvise til ny kontakt ved forverring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uttalt hva forverringen kan bestå av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Eksempel i lysbildet er fra TTA.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756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Bildet viser eksempel på råd som ikke er forankret i beslutningsstøtteverktøy (hentet fra en legevaktsentral).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Ikke stol på eller bruk slike private initiativ/råd.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Eksemplet er reelt, og lappen er laget av en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som har vært ansatt lengst på en LV.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bestefall kan det kalles kjerringråd.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Hold deg til beslutningsstøtteverktøyene, og/eller anerkjente oppslagsverk som helsebiblioteket, legevakthåndboken, NEL etc.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Bruk din faglige kompetanse også når det gjelder hvilke kollegaer du tar i mot velmenende råd og veiledning fra.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02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56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 ser dere hvordan råd er bygget opp i TTA og LVI,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og hvordan medisinskfaglige råd skal se ut.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755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baseline="0" dirty="0"/>
              <a:t>Svar: </a:t>
            </a: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Kort oppsummering for å sikre felles situasjonsforståelse.</a:t>
            </a:r>
          </a:p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 innringer gjengi rådene som er blitt gitt? </a:t>
            </a:r>
            <a:b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Opplys om re-kontakt ved hvilke symptomer, endringer eller bekymring.</a:t>
            </a:r>
          </a:p>
          <a:p>
            <a:pPr marL="0" indent="0" eaLnBrk="0" fontAlgn="base" hangingPunct="0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nb-NO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Husk at du legger grunnlaget for en god avslutning allerede i det du tar telefonen og etablerer en relasjon/tillit.</a:t>
            </a:r>
          </a:p>
          <a:p>
            <a:pPr marL="171450" indent="-171450" eaLnBrk="0" fontAlgn="base" hangingPunct="0">
              <a:lnSpc>
                <a:spcPct val="115000"/>
              </a:lnSpc>
              <a:spcBef>
                <a:spcPct val="0"/>
              </a:spcBef>
              <a:buFontTx/>
              <a:buChar char="-"/>
            </a:pPr>
            <a:r>
              <a:rPr lang="nb-NO" dirty="0"/>
              <a:t>----------------------------------------------------------------------------</a:t>
            </a:r>
            <a:br>
              <a:rPr lang="nb-NO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130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Svar: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NEI – vi skal aldri stille diagnoser – det er en legeoppgave.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Diagnose er ikke viktig i vårt arbeide, men vurderinger som: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haster det?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observeres hjemme?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ringe tilbake?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- kan det vente til fastlegen?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 sammenfatter symptomer og relevant, objektiv informasjon, og fastsetter hastegrad og respons etter 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Gjentatte henvendelser – kan være en utfordring!</a:t>
            </a:r>
            <a:br>
              <a:rPr lang="nb-NO" dirty="0"/>
            </a:br>
            <a:endParaRPr lang="nb-NO" dirty="0"/>
          </a:p>
          <a:p>
            <a:r>
              <a:rPr lang="nb-NO" dirty="0"/>
              <a:t>----------------------------------------------------------------------------</a:t>
            </a:r>
          </a:p>
          <a:p>
            <a:r>
              <a:rPr lang="nb-NO" dirty="0"/>
              <a:t>UKOM-rapporten kom i februar 2024 </a:t>
            </a:r>
          </a:p>
          <a:p>
            <a:r>
              <a:rPr lang="nb-NO" dirty="0"/>
              <a:t>og har gått gjennom hendelser bl.a. knyttet til legevakt.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00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Basert på hendelse har rapporten pekt på en rekke ting, bl.a.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bør stilles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krav om kompetanse i kommunikasjon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herunder også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kontinuerlig oppfølging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 medarbeidernes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kommunikasjonsferdigheter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anbefaler bruk av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lydlogg brukes til opplæring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mener at bruk av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 komme flere pasienter til nytte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----------------------------------------------------------------------------</a:t>
            </a: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31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b="0" dirty="0"/>
              <a:t>Rapporten peker bl.a. på: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Klikk -1: </a:t>
            </a:r>
            <a:br>
              <a:rPr lang="nb-NO" b="1" dirty="0"/>
            </a:br>
            <a:r>
              <a:rPr lang="nb-NO" b="1" dirty="0"/>
              <a:t>bruk av beslutningsstøtteverktøy </a:t>
            </a:r>
            <a:r>
              <a:rPr lang="nb-NO" b="0" dirty="0"/>
              <a:t>– beslutning i uoversiktlige problemstillinger.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1" dirty="0"/>
              <a:t>Klikk -2: </a:t>
            </a:r>
            <a:br>
              <a:rPr lang="nb-NO" b="1" dirty="0"/>
            </a:br>
            <a:r>
              <a:rPr lang="nb-NO" b="1" dirty="0"/>
              <a:t>hva betyr forverring?  </a:t>
            </a:r>
            <a:r>
              <a:rPr lang="nb-NO" b="0" dirty="0"/>
              <a:t>Vi må bli mer konkret – kom med eksempel: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1" dirty="0"/>
              <a:t>klikk-3: </a:t>
            </a:r>
            <a:br>
              <a:rPr lang="nb-NO" b="1" dirty="0"/>
            </a:br>
            <a:r>
              <a:rPr lang="nb-NO" b="0" dirty="0" err="1"/>
              <a:t>pt</a:t>
            </a:r>
            <a:r>
              <a:rPr lang="nb-NO" b="0" dirty="0"/>
              <a:t>. har vi ikke mulighet til å sende3 råd p SMS. </a:t>
            </a:r>
            <a:br>
              <a:rPr lang="nb-NO" b="0" dirty="0"/>
            </a:br>
            <a:r>
              <a:rPr lang="nb-NO" b="0" dirty="0"/>
              <a:t>Merk </a:t>
            </a:r>
            <a:r>
              <a:rPr lang="nb-NO" b="1" dirty="0"/>
              <a:t>40-80% av informasjonen glemmes eller misforstås! </a:t>
            </a:r>
            <a:br>
              <a:rPr lang="nb-NO" b="1" dirty="0"/>
            </a:br>
            <a:endParaRPr lang="nb-NO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0" dirty="0"/>
              <a:t>Vær nøye med oppsummeringen i avslutningen av samtalen , </a:t>
            </a:r>
            <a:br>
              <a:rPr lang="nb-NO" b="0" dirty="0"/>
            </a:br>
            <a:r>
              <a:rPr lang="nb-NO" b="0" dirty="0"/>
              <a:t>ikke for mange ord - og husk:  </a:t>
            </a:r>
            <a:r>
              <a:rPr lang="nb-NO" b="1" dirty="0" err="1"/>
              <a:t>closed</a:t>
            </a:r>
            <a:r>
              <a:rPr lang="nb-NO" b="1" dirty="0"/>
              <a:t>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lang="nb-NO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dirty="0"/>
              <a:t>Skjult bilde – kan brukes dersom instruktøren i forberedelsen til presentasjonen ser at det er tid til å gå inn på saken etter gjennomgang aser at det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61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NB: Animasjon på dette lysbildet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Ev. gjennomgang av tidligere henvendelse må være basert på dokumenterte opplysninger i EPJ.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Dersom det ikke er samme operatør som håndterer samtalen må all utspørring tas på nytt.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Vær oppmerksom på eventuell forverring av tilstand.  - Hva betyr det konkret?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/>
              <a:t>----------------------------------------------------------------------------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824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Tause anrop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Det kan være svært vanskelig å vite om det er noen med behov for hjelp som er ute av stand til å formidle dette, 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eller om det er feilringing.  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0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Det kan være pasienter med pågående alvorlig sykdom,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f.eks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synkope, hjerneslag, suicidale pasienter. 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Lommeringing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Bakgrunnslyder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kan være prating, latter, lyd fra gange / bevegelse, eller annet.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Truende situasjon?: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hvor de ikke kan snakke selv, men søker hjelp?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Operatøren må lytte godt etter hva som egentlig foregår og prøve å fange opp sted og situasjon, 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– få flere til å høre med deg / lytt på lydloggen!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Konferansekoble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til AMK/ politi ved behov.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lang="nb-NO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Dersom god tid på kurset kan en vurdere å spille av følgende video fra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You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tube (3 min video fra  911 i USA, + reklame)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  <a:hlinkClick r:id="rId3"/>
              </a:rPr>
              <a:t>https://www.youtube.com/watch?v=ZJL_8kNFmTI</a:t>
            </a:r>
            <a:endParaRPr lang="nb-NO" dirty="0">
              <a:solidFill>
                <a:srgbClr val="FF0000"/>
              </a:solidFill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904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svært vanskelig tema, hvor også etiske dilemmaer dukker opp.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Når setter LVS over til AMK?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Hva med manglende HLR-status på institusjon? </a:t>
            </a:r>
            <a:br>
              <a:rPr lang="nb-NO" dirty="0"/>
            </a:b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Er det forskjell på om noen dør hjemme privat eller på institusjon? </a:t>
            </a:r>
          </a:p>
          <a:p>
            <a:pPr marL="0" indent="0">
              <a:buFontTx/>
              <a:buNone/>
            </a:pPr>
            <a:br>
              <a:rPr lang="nb-NO" dirty="0"/>
            </a:br>
            <a:r>
              <a:rPr lang="nb-NO" dirty="0"/>
              <a:t>Hva med ute på gaten? </a:t>
            </a:r>
          </a:p>
          <a:p>
            <a:pPr marL="0" indent="0">
              <a:buFontTx/>
              <a:buNone/>
            </a:pPr>
            <a:r>
              <a:rPr lang="nb-NO" dirty="0"/>
              <a:t>----------------------------------------------------------------------------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859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Fra NIMN: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Legfolk kan ikke forventes å kunne gi informasjon om sikre dødstegn (f.eks. dødsflekker og / eller sikker dødsstivhet). </a:t>
            </a:r>
            <a:b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Spørsmål fra AMK / LVS om dette kan ikke alltid gi pålitelig informasjon om «sikker død».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AMK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kan derfor bare konkludere med </a:t>
            </a: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«sikker død» 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hvis innringer gir en beskrivelse av en person med </a:t>
            </a:r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forandringer / skader som er uforenlig med liv.</a:t>
            </a:r>
            <a:endParaRPr lang="nb-NO" b="1" dirty="0"/>
          </a:p>
          <a:p>
            <a:endParaRPr lang="nb-NO" b="0" i="0" dirty="0">
              <a:solidFill>
                <a:srgbClr val="212121"/>
              </a:solidFill>
              <a:effectLst/>
              <a:latin typeface="Work Sans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Omstendighetene rundt hendelsen er avgjørende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å vurdere om det foreligger et sikkert ugjenkallelig dødsfall.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Hvor lang tid det har gått siden vedkommende sist ble sett i live?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Hvis lenge, kreves en beskrivelse fra innringer som gir grunnlag for å kunne anta at det foreligger et «sikkert ugjenkallelig dødsfall».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Følgende opplysninger tilsier at det er aktuelt med telefon HLR: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Noen har sett at vedkommende falt om (bevitnet hjertestans)?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Omstendigheter som gir mistanke om hypotermi som årsak til livløsheten?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Mistanke om overdose? </a:t>
            </a:r>
            <a:endParaRPr lang="nb-NO" dirty="0"/>
          </a:p>
          <a:p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17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mye informasjon må vi ha for å treffe en beslutning? </a:t>
            </a:r>
          </a:p>
          <a:p>
            <a:endParaRPr lang="nb-NO" dirty="0"/>
          </a:p>
          <a:p>
            <a:r>
              <a:rPr lang="nb-NO" dirty="0"/>
              <a:t>Etter som tiden går får vi tilgang til mer informasjon, men handlingsalternativene blir mindre etter som tiden går. </a:t>
            </a:r>
          </a:p>
          <a:p>
            <a:endParaRPr lang="nb-NO" dirty="0"/>
          </a:p>
          <a:p>
            <a:r>
              <a:rPr lang="nb-NO" dirty="0"/>
              <a:t>I tidskritiske situasjoner blir vi ofte tvunget til å ta en beslutning uten å ha tilstrekkelig informasjon. Her kan beslutningsstøtteverktøy hjelpe oss.  </a:t>
            </a:r>
          </a:p>
          <a:p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1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til diskusjon: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Hvem har lov å konstatere sikker død?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Kan det gjøres over tlf.?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Noen svar: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Legevakthåndboken: </a:t>
            </a:r>
            <a:r>
              <a:rPr lang="nb-NO" sz="1200" dirty="0">
                <a:hlinkClick r:id="rId3"/>
              </a:rPr>
              <a:t>Naturlig dødsfall - Dødsfall - Dødsfall og annen rettsmedisin - Legevakthåndboken (lvh.no)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Ifølge likbehandlingsloven av 1898 kunne dødsfall bevitnes av to personer over 18 år.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Loven ble opphevet i 2010, og det er ikke kommet en ny lov om hvem som kan bevitne dødsfall. 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Det er imidlertid forskriftsfestet at leger har plikt til å gi erklæring om dødsfall som de blir kjent med i sin virksomhet. </a:t>
            </a:r>
            <a:b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</a:br>
            <a:r>
              <a:rPr lang="nb-NO" b="0" i="0" dirty="0">
                <a:solidFill>
                  <a:srgbClr val="404041"/>
                </a:solidFill>
                <a:effectLst/>
                <a:latin typeface="Arial" panose="020B0604020202020204" pitchFamily="34" charset="0"/>
              </a:rPr>
              <a:t>Dette innebærer en plikt til å skrive dødsmelding, men ikke nødvendigvis å syne liket.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Helsepersonelloven: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Det er bare leger som kan stadfeste døden.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For å kunne fylle ut dødsmeldingen på forskriftmessig måte (blant annet krav om at dødsårsaken skal oppgis), må legen selv syne liket. I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itchFamily="2" charset="0"/>
                <a:hlinkClick r:id="rId4"/>
              </a:rPr>
              <a:t>Helsedirektoratets brev av 12. mars 2018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 åpnes det for at syning av lik i visse situasjoner kan gjennomføres ved hjelp av elektronisk overføring av lyd og bilde. 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itchFamily="2" charset="0"/>
              </a:rPr>
              <a:t>Videre forutsettes det at dødsmeldingen undertegnes av den lege som syner liket via den elektroniske overføringen.</a:t>
            </a: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Hva som ligger i begrepet "unaturlig dødsfall" fremkommer av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anose="020B0604020202020204" pitchFamily="2" charset="0"/>
                <a:hlinkClick r:id="rId5"/>
              </a:rPr>
              <a:t>forskrift 21. desember 2000 nr. 1378 om leges melding til politiet om unaturlig dødsfall og lignende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. </a:t>
            </a:r>
            <a:r>
              <a:rPr lang="nb-NO" b="1" i="0" dirty="0">
                <a:solidFill>
                  <a:srgbClr val="333333"/>
                </a:solidFill>
                <a:effectLst/>
                <a:latin typeface="Helvetica Neue"/>
              </a:rPr>
              <a:t>§ 2.</a:t>
            </a:r>
            <a:r>
              <a:rPr lang="nb-NO" b="1" i="1" dirty="0">
                <a:solidFill>
                  <a:srgbClr val="333333"/>
                </a:solidFill>
                <a:effectLst/>
                <a:latin typeface="Helvetica Neue"/>
              </a:rPr>
              <a:t>Unaturlig dødsfall</a:t>
            </a:r>
            <a:endParaRPr lang="nb-NO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Dødsfall anses unaturlig dersom det kan skyldes:</a:t>
            </a:r>
          </a:p>
          <a:p>
            <a:pPr algn="l"/>
            <a:r>
              <a:rPr lang="nb-NO" dirty="0">
                <a:effectLst/>
              </a:rPr>
              <a:t>-drap eller annen legemskrenkelse,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-selvmord eller selvvoldt 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-ulykke som forlis, brann, skred, lynnedslag, drukning, fall, trafikkulykke o.l.,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-yrkesulykke eller yrkesskade,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-feil, forsømmelse eller uhell ved undersøkelse eller behandling av sykdom eller skade,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-misbruk av narkotika og</a:t>
            </a:r>
            <a:br>
              <a:rPr lang="nb-NO" dirty="0">
                <a:effectLst/>
              </a:rPr>
            </a:br>
            <a:r>
              <a:rPr lang="nb-NO" dirty="0">
                <a:effectLst/>
              </a:rPr>
              <a:t>-ukjent årsak når døden har inntrådt plutselig og uventet.</a:t>
            </a:r>
            <a:br>
              <a:rPr lang="nb-NO" dirty="0">
                <a:effectLst/>
              </a:rPr>
            </a:br>
            <a:br>
              <a:rPr lang="nb-NO" dirty="0">
                <a:effectLst/>
              </a:rPr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Som unaturlig meldes også:</a:t>
            </a:r>
          </a:p>
          <a:p>
            <a:r>
              <a:rPr lang="nb-NO" dirty="0">
                <a:effectLst/>
              </a:rPr>
              <a:t>-dødsfall i fengsel eller under sivil eller militær arrest og funn av ukjent lik.</a:t>
            </a: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b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</a:b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Etter </a:t>
            </a:r>
            <a:r>
              <a:rPr lang="nb-NO" b="0" i="0" u="none" strike="noStrike" dirty="0">
                <a:solidFill>
                  <a:srgbClr val="212121"/>
                </a:solidFill>
                <a:effectLst/>
                <a:latin typeface="Work Sans" panose="020B0604020202020204" pitchFamily="2" charset="0"/>
                <a:hlinkClick r:id="rId6"/>
              </a:rPr>
              <a:t>straffeprosessloven § 224 fjerde ledd</a:t>
            </a:r>
            <a:r>
              <a:rPr lang="nb-NO" b="0" i="0" dirty="0">
                <a:solidFill>
                  <a:srgbClr val="212121"/>
                </a:solidFill>
                <a:effectLst/>
                <a:latin typeface="Work Sans" panose="020B0604020202020204" pitchFamily="2" charset="0"/>
              </a:rPr>
              <a:t> har politiet etterforskningsplikt i alle tilfeller der en person under 18 år dør plutselig og uventet.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172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 må tro på det innringer formidler!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Varsellys: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Be kursdeltager gi det de tror er eks. på det vi omtaler som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«varsellys»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Svar: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slapphet / medtatt pas.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jamring / grynting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sover mer enn vanlig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oppfører seg unormalt / forvirret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skriker høyt / unormal gråting (barn)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svekket immunforsvar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re-kontakt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obs. temperatur på babyer under 3 måneder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bekymret innringer som fortsatt stiller spørsmål etter råd er gitt, og samtalen skal avsluttes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Oppsummering og bekreftelse alltid viktig til slutt. </a:t>
            </a: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79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NB: Animasjon i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gruppen, punkt for punkt.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lang="nb-NO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34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i="1" baseline="0" dirty="0"/>
              <a:t>Kursdeltakerne leser i tekstboksene selv .</a:t>
            </a:r>
            <a:br>
              <a:rPr lang="nb-NO" sz="1400" i="1" baseline="0" dirty="0"/>
            </a:br>
            <a:endParaRPr lang="nb-NO" sz="1400" i="1" baseline="0" dirty="0"/>
          </a:p>
          <a:p>
            <a:r>
              <a:rPr lang="nb-NO" sz="1400" baseline="0" dirty="0"/>
              <a:t>Henvendelser øker, krav og forventninger øker, og vi kan bli redde for å gjøre feil.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/>
              <a:t>Det er komplekse vurderinger, men det er også dette som gjør jobben veldig spennende.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baseline="0" dirty="0"/>
          </a:p>
          <a:p>
            <a:r>
              <a:rPr lang="nb-NO" sz="1400" dirty="0"/>
              <a:t>Ved</a:t>
            </a:r>
            <a:r>
              <a:rPr lang="nb-NO" sz="1400" baseline="0" dirty="0"/>
              <a:t> AMK og LVS tas det raske beslutninger på begrenset grunnlag.</a:t>
            </a:r>
            <a:endParaRPr lang="nb-NO" sz="1400" dirty="0"/>
          </a:p>
          <a:p>
            <a:r>
              <a:rPr lang="nb-NO" sz="1400" b="1" dirty="0"/>
              <a:t>Beslutningsstøtteverktøyene</a:t>
            </a:r>
            <a:r>
              <a:rPr lang="nb-NO" sz="1400" b="1" baseline="0" dirty="0"/>
              <a:t> vi har til å hjelpe oss med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/>
              <a:t>----------------------------------------------------------------------------</a:t>
            </a:r>
          </a:p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03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----------------------------------------------------------------------------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95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 vi pekte på i forrige time er det ulike beslutningsstøttesystemer i Norge.  Noen er egnet for telefon/video, mens andre er basert på at du har pasienten fysisk foran deg, f.eks. på et hendelsessted eller i legevakt eller akuttmottak.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er de tre til høyre vi skal ha fokus på, siden de brukes i AMK og LVS i Norge, TTA / LVI / NIMN.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baseline="0" dirty="0"/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nb-NO" dirty="0"/>
              <a:t>----------------------------------------------------------------------------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b-NO" i="1" baseline="0" dirty="0"/>
          </a:p>
          <a:p>
            <a:r>
              <a:rPr lang="nb-NO" i="1" baseline="0" dirty="0"/>
              <a:t>Har det vært bevisste valg på et system i hele kjeden, eller har de valgt helt uavhengig av hverandre?</a:t>
            </a:r>
            <a:r>
              <a:rPr lang="nb-NO" baseline="0" dirty="0"/>
              <a:t>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2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Vi kjenner denne illustrasjonen fra tidligere.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Nå skal vi sette de i sammenheng med de ulike beslutningsstøttesystemene.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Vi skal bare pynte litt på illustrasjonen 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51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3787-C778-48F2-B62F-549181471126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197-0F9B-436E-999F-196A10404727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A9439-B94C-4BEF-9A94-25571F726B84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219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318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15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3820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02.07.2024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982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23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02.07.2024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432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91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414C-874C-4FBA-909A-FF58AA28AEAA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89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993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179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6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9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7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86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78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4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B727A-D3AC-49F1-A43D-523BD82BF997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98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1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8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9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1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5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7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3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AB3-19C7-438C-BFF8-4BD85410B969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1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2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0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17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84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4713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3294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875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68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E00-4599-417E-9AF2-A9745EF8FBDF}" type="datetime1">
              <a:rPr lang="nb-NO" smtClean="0"/>
              <a:t>02.07.2024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80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504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594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31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04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9D78-8328-485A-AE6A-367115BC12BA}" type="datetime1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505A-B716-407B-A983-5ECD6113DC7D}" type="datetime1">
              <a:rPr lang="nb-NO" smtClean="0"/>
              <a:t>02.07.2024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77B9-0796-4994-94F1-92C381065E25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C74-9022-432D-8969-65BD00F8C905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21A4-EF1C-45A3-9064-8250304A0BF2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FD32009-EAC1-BD02-0A0A-2AA51512F9F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36338311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1EA9-320A-4055-97C8-AE74211B5533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95E3627-D4AD-1A39-20AC-EF5E201287A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104969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kokom.no/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post@kokom.no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963968" y="5879007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3095625" y="1748133"/>
            <a:ext cx="6058027" cy="6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Beslutningsstøtteverktøy</a:t>
            </a:r>
            <a:br>
              <a:rPr lang="nb-NO" altLang="nb-NO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altLang="nb-NO" sz="32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27CFB3F-397E-3CCF-5E87-2B265F6B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9925">
            <a:off x="3522926" y="2877015"/>
            <a:ext cx="1283351" cy="2410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2207EF7-3142-FA7A-55F1-4B137DAC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9226">
            <a:off x="5739237" y="2837441"/>
            <a:ext cx="1396065" cy="2492975"/>
          </a:xfrm>
          <a:prstGeom prst="rect">
            <a:avLst/>
          </a:prstGeom>
        </p:spPr>
      </p:pic>
      <p:pic>
        <p:nvPicPr>
          <p:cNvPr id="9" name="Picture 2" descr="image004">
            <a:extLst>
              <a:ext uri="{FF2B5EF4-FFF2-40B4-BE49-F238E27FC236}">
                <a16:creationId xmlns:a16="http://schemas.microsoft.com/office/drawing/2014/main" id="{B3DD79C9-ECF2-0E26-A548-731A4A30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36510">
            <a:off x="7842983" y="2799787"/>
            <a:ext cx="1619073" cy="24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A6932756-E046-86E3-1A3F-26B8D9D4DC56}"/>
              </a:ext>
            </a:extLst>
          </p:cNvPr>
          <p:cNvSpPr txBox="1">
            <a:spLocks/>
          </p:cNvSpPr>
          <p:nvPr/>
        </p:nvSpPr>
        <p:spPr bwMode="auto">
          <a:xfrm>
            <a:off x="2356547" y="269311"/>
            <a:ext cx="7632003" cy="9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og bruk av </a:t>
            </a: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beslutningsstøtteverktøy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Del-2</a:t>
            </a: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0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262E386B-E4E4-1AD3-BDB4-E744C1D63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90" t="3982" r="49304" b="59111"/>
          <a:stretch/>
        </p:blipFill>
        <p:spPr>
          <a:xfrm>
            <a:off x="9165399" y="113820"/>
            <a:ext cx="865985" cy="126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9E01C44-D084-EDCC-2F57-EE5255B40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3" t="6603" r="30510" b="38285"/>
          <a:stretch/>
        </p:blipFill>
        <p:spPr>
          <a:xfrm>
            <a:off x="10031384" y="136550"/>
            <a:ext cx="842569" cy="154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841D328-FFAC-9EE1-C36D-09D2FC64E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4" t="19048" r="10386" b="38286"/>
          <a:stretch/>
        </p:blipFill>
        <p:spPr>
          <a:xfrm>
            <a:off x="10967105" y="414268"/>
            <a:ext cx="773389" cy="117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488"/>
          <a:stretch/>
        </p:blipFill>
        <p:spPr>
          <a:xfrm>
            <a:off x="1338722" y="1063433"/>
            <a:ext cx="5419129" cy="4586457"/>
          </a:xfrm>
          <a:prstGeom prst="rect">
            <a:avLst/>
          </a:prstGeom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49827DE7-5191-E9CF-37C5-104D5DCC0C00}"/>
              </a:ext>
            </a:extLst>
          </p:cNvPr>
          <p:cNvSpPr/>
          <p:nvPr/>
        </p:nvSpPr>
        <p:spPr>
          <a:xfrm>
            <a:off x="4371703" y="1341120"/>
            <a:ext cx="1363513" cy="43087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C00FF86-B449-E2EF-5718-F464E5414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72" y="1"/>
            <a:ext cx="4444946" cy="2500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889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8F56BA91-D5A3-5694-3002-D2ED9F2E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72" y="1"/>
            <a:ext cx="4444946" cy="2500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383"/>
          <a:stretch/>
        </p:blipFill>
        <p:spPr>
          <a:xfrm>
            <a:off x="1324681" y="1076386"/>
            <a:ext cx="5427838" cy="458645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E147871-63B1-79C3-2F76-A72B780BC30B}"/>
              </a:ext>
            </a:extLst>
          </p:cNvPr>
          <p:cNvSpPr txBox="1"/>
          <p:nvPr/>
        </p:nvSpPr>
        <p:spPr>
          <a:xfrm>
            <a:off x="1390795" y="5625896"/>
            <a:ext cx="1966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Telefon-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triage</a:t>
            </a: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4B90A20D-5C9F-02CA-3F36-CE9663756105}"/>
              </a:ext>
            </a:extLst>
          </p:cNvPr>
          <p:cNvSpPr/>
          <p:nvPr/>
        </p:nvSpPr>
        <p:spPr>
          <a:xfrm>
            <a:off x="4462463" y="1341120"/>
            <a:ext cx="1264044" cy="43087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91925938-CC01-A7A7-3DED-C83A75E57F34}"/>
              </a:ext>
            </a:extLst>
          </p:cNvPr>
          <p:cNvSpPr/>
          <p:nvPr/>
        </p:nvSpPr>
        <p:spPr>
          <a:xfrm>
            <a:off x="5726507" y="1208110"/>
            <a:ext cx="2250673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92E7B277-9702-778E-91AB-16F8617A102F}"/>
              </a:ext>
            </a:extLst>
          </p:cNvPr>
          <p:cNvSpPr/>
          <p:nvPr/>
        </p:nvSpPr>
        <p:spPr>
          <a:xfrm>
            <a:off x="3291254" y="1208110"/>
            <a:ext cx="2195146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0B300CD-1CA5-AA44-9CB7-F86749673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4" t="19048" r="10386" b="38286"/>
          <a:stretch/>
        </p:blipFill>
        <p:spPr>
          <a:xfrm>
            <a:off x="4396350" y="1430465"/>
            <a:ext cx="904001" cy="137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48D0D30-8426-8654-A787-F8FCFDC4D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3" t="6603" r="30510" b="38285"/>
          <a:stretch/>
        </p:blipFill>
        <p:spPr>
          <a:xfrm>
            <a:off x="4402015" y="2885530"/>
            <a:ext cx="898336" cy="154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FC7C2A0-2918-B999-B679-1550D6A524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90" t="3982" r="49304" b="59111"/>
          <a:stretch/>
        </p:blipFill>
        <p:spPr>
          <a:xfrm>
            <a:off x="4359579" y="4563733"/>
            <a:ext cx="1058234" cy="143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46E5A2FB-53BE-89F5-845D-FE8458C78EB7}"/>
              </a:ext>
            </a:extLst>
          </p:cNvPr>
          <p:cNvSpPr/>
          <p:nvPr/>
        </p:nvSpPr>
        <p:spPr>
          <a:xfrm>
            <a:off x="9265920" y="60960"/>
            <a:ext cx="705394" cy="1280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FEBB9772-89D3-46BE-6FB0-E614806475CC}"/>
              </a:ext>
            </a:extLst>
          </p:cNvPr>
          <p:cNvSpPr/>
          <p:nvPr/>
        </p:nvSpPr>
        <p:spPr>
          <a:xfrm>
            <a:off x="9971314" y="150304"/>
            <a:ext cx="849085" cy="17394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48E3574-E369-E1AF-C89E-153974A94627}"/>
              </a:ext>
            </a:extLst>
          </p:cNvPr>
          <p:cNvSpPr/>
          <p:nvPr/>
        </p:nvSpPr>
        <p:spPr>
          <a:xfrm>
            <a:off x="10870545" y="380414"/>
            <a:ext cx="849085" cy="17394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ED4B5A08-9631-8F51-BCDC-31413A862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172" y="5224387"/>
            <a:ext cx="1040407" cy="7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83"/>
          <a:stretch/>
        </p:blipFill>
        <p:spPr>
          <a:xfrm>
            <a:off x="1324681" y="1076386"/>
            <a:ext cx="5427838" cy="458645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E147871-63B1-79C3-2F76-A72B780BC30B}"/>
              </a:ext>
            </a:extLst>
          </p:cNvPr>
          <p:cNvSpPr txBox="1"/>
          <p:nvPr/>
        </p:nvSpPr>
        <p:spPr>
          <a:xfrm>
            <a:off x="2821081" y="5458448"/>
            <a:ext cx="1966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Telefon-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triage</a:t>
            </a: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4B90A20D-5C9F-02CA-3F36-CE9663756105}"/>
              </a:ext>
            </a:extLst>
          </p:cNvPr>
          <p:cNvSpPr/>
          <p:nvPr/>
        </p:nvSpPr>
        <p:spPr>
          <a:xfrm>
            <a:off x="4462463" y="1341120"/>
            <a:ext cx="1264044" cy="43087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91925938-CC01-A7A7-3DED-C83A75E57F34}"/>
              </a:ext>
            </a:extLst>
          </p:cNvPr>
          <p:cNvSpPr/>
          <p:nvPr/>
        </p:nvSpPr>
        <p:spPr>
          <a:xfrm>
            <a:off x="5726507" y="1208110"/>
            <a:ext cx="2250673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92E7B277-9702-778E-91AB-16F8617A102F}"/>
              </a:ext>
            </a:extLst>
          </p:cNvPr>
          <p:cNvSpPr/>
          <p:nvPr/>
        </p:nvSpPr>
        <p:spPr>
          <a:xfrm>
            <a:off x="3291254" y="1208110"/>
            <a:ext cx="2195146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0B300CD-1CA5-AA44-9CB7-F86749673A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94" t="19048" r="10386" b="38286"/>
          <a:stretch/>
        </p:blipFill>
        <p:spPr>
          <a:xfrm>
            <a:off x="4396350" y="1430465"/>
            <a:ext cx="904001" cy="137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48D0D30-8426-8654-A787-F8FCFDC4D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33" t="6603" r="30510" b="38285"/>
          <a:stretch/>
        </p:blipFill>
        <p:spPr>
          <a:xfrm>
            <a:off x="4402015" y="4453726"/>
            <a:ext cx="898336" cy="165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FC7C2A0-2918-B999-B679-1550D6A52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90" t="3982" r="49304" b="59111"/>
          <a:stretch/>
        </p:blipFill>
        <p:spPr>
          <a:xfrm>
            <a:off x="4388827" y="2869510"/>
            <a:ext cx="1058234" cy="154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684187F-D171-97A3-A1C6-25F213AE5D9F}"/>
              </a:ext>
            </a:extLst>
          </p:cNvPr>
          <p:cNvSpPr txBox="1"/>
          <p:nvPr/>
        </p:nvSpPr>
        <p:spPr>
          <a:xfrm>
            <a:off x="5572277" y="5472373"/>
            <a:ext cx="2351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Fysisk på 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hendelsessted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8F56BA91-D5A3-5694-3002-D2ED9F2E3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1" t="2418" r="84312" b="56188"/>
          <a:stretch/>
        </p:blipFill>
        <p:spPr>
          <a:xfrm>
            <a:off x="6901043" y="2040471"/>
            <a:ext cx="931103" cy="152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A869711-AE96-AFBD-B1EE-078C51A43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12" t="14261" r="67305" b="49226"/>
          <a:stretch/>
        </p:blipFill>
        <p:spPr>
          <a:xfrm>
            <a:off x="6915685" y="3695055"/>
            <a:ext cx="944635" cy="128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041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83"/>
          <a:stretch/>
        </p:blipFill>
        <p:spPr>
          <a:xfrm>
            <a:off x="1291038" y="1314032"/>
            <a:ext cx="5427838" cy="458645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E147871-63B1-79C3-2F76-A72B780BC30B}"/>
              </a:ext>
            </a:extLst>
          </p:cNvPr>
          <p:cNvSpPr txBox="1"/>
          <p:nvPr/>
        </p:nvSpPr>
        <p:spPr>
          <a:xfrm>
            <a:off x="2815923" y="5309803"/>
            <a:ext cx="1966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Telefon-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triage</a:t>
            </a: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4B90A20D-5C9F-02CA-3F36-CE9663756105}"/>
              </a:ext>
            </a:extLst>
          </p:cNvPr>
          <p:cNvSpPr/>
          <p:nvPr/>
        </p:nvSpPr>
        <p:spPr>
          <a:xfrm>
            <a:off x="4462463" y="1341120"/>
            <a:ext cx="1264044" cy="43087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91925938-CC01-A7A7-3DED-C83A75E57F34}"/>
              </a:ext>
            </a:extLst>
          </p:cNvPr>
          <p:cNvSpPr/>
          <p:nvPr/>
        </p:nvSpPr>
        <p:spPr>
          <a:xfrm>
            <a:off x="5726507" y="1208110"/>
            <a:ext cx="2250673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92E7B277-9702-778E-91AB-16F8617A102F}"/>
              </a:ext>
            </a:extLst>
          </p:cNvPr>
          <p:cNvSpPr/>
          <p:nvPr/>
        </p:nvSpPr>
        <p:spPr>
          <a:xfrm>
            <a:off x="3291254" y="1208110"/>
            <a:ext cx="2195146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0B300CD-1CA5-AA44-9CB7-F86749673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4" t="19048" r="10386" b="38286"/>
          <a:stretch/>
        </p:blipFill>
        <p:spPr>
          <a:xfrm>
            <a:off x="4396350" y="1430465"/>
            <a:ext cx="904001" cy="137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48D0D30-8426-8654-A787-F8FCFDC4D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3" t="6603" r="30510" b="38285"/>
          <a:stretch/>
        </p:blipFill>
        <p:spPr>
          <a:xfrm>
            <a:off x="4402015" y="4453726"/>
            <a:ext cx="898336" cy="165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FC7C2A0-2918-B999-B679-1550D6A524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90" t="3982" r="49304" b="59111"/>
          <a:stretch/>
        </p:blipFill>
        <p:spPr>
          <a:xfrm>
            <a:off x="4388827" y="2869510"/>
            <a:ext cx="1058234" cy="154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684187F-D171-97A3-A1C6-25F213AE5D9F}"/>
              </a:ext>
            </a:extLst>
          </p:cNvPr>
          <p:cNvSpPr txBox="1"/>
          <p:nvPr/>
        </p:nvSpPr>
        <p:spPr>
          <a:xfrm>
            <a:off x="8719092" y="4453726"/>
            <a:ext cx="2798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Oppmøtetriage</a:t>
            </a:r>
            <a:endParaRPr kumimoji="0" lang="no-NO" sz="18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8F56BA91-D5A3-5694-3002-D2ED9F2E3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" t="2418" r="84312" b="56188"/>
          <a:stretch/>
        </p:blipFill>
        <p:spPr>
          <a:xfrm>
            <a:off x="6901043" y="2040471"/>
            <a:ext cx="931103" cy="152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A869711-AE96-AFBD-B1EE-078C51A43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12" t="14261" r="67305" b="49226"/>
          <a:stretch/>
        </p:blipFill>
        <p:spPr>
          <a:xfrm>
            <a:off x="6915685" y="3695055"/>
            <a:ext cx="944635" cy="128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AF1A476-FAF5-1FC8-0104-A47F8A0A3DBF}"/>
              </a:ext>
            </a:extLst>
          </p:cNvPr>
          <p:cNvSpPr txBox="1"/>
          <p:nvPr/>
        </p:nvSpPr>
        <p:spPr>
          <a:xfrm>
            <a:off x="5711526" y="5562883"/>
            <a:ext cx="246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Fysisk på 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hendelsessted</a:t>
            </a:r>
          </a:p>
        </p:txBody>
      </p:sp>
      <p:pic>
        <p:nvPicPr>
          <p:cNvPr id="10" name="Picture 2" descr="Triage Rettungsstelle Notfälle Intensivmedizin | Rettungsstellen ...">
            <a:extLst>
              <a:ext uri="{FF2B5EF4-FFF2-40B4-BE49-F238E27FC236}">
                <a16:creationId xmlns:a16="http://schemas.microsoft.com/office/drawing/2014/main" id="{FED05EA3-3BDB-47E4-56A1-D5E3FF21E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4" b="5474"/>
          <a:stretch/>
        </p:blipFill>
        <p:spPr bwMode="auto">
          <a:xfrm>
            <a:off x="8247986" y="3415512"/>
            <a:ext cx="3511723" cy="8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FDC39502-A24E-B5E6-340D-9DC503E9B593}"/>
              </a:ext>
            </a:extLst>
          </p:cNvPr>
          <p:cNvSpPr/>
          <p:nvPr/>
        </p:nvSpPr>
        <p:spPr>
          <a:xfrm>
            <a:off x="8153400" y="1227262"/>
            <a:ext cx="3700897" cy="52627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C7BF714-7E13-92D9-1636-8F417ADAB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12" t="14261" r="67305" b="49226"/>
          <a:stretch/>
        </p:blipFill>
        <p:spPr>
          <a:xfrm>
            <a:off x="9429230" y="1815441"/>
            <a:ext cx="1099434" cy="1497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CC333EC-11D8-4FA6-42C5-20362819D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" t="2418" r="84312" b="56188"/>
          <a:stretch/>
        </p:blipFill>
        <p:spPr>
          <a:xfrm>
            <a:off x="8381982" y="1789671"/>
            <a:ext cx="931103" cy="152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 relatert bildedetalj. Emergency Triage : Advanced Life Support Group (Manchester ...">
            <a:extLst>
              <a:ext uri="{FF2B5EF4-FFF2-40B4-BE49-F238E27FC236}">
                <a16:creationId xmlns:a16="http://schemas.microsoft.com/office/drawing/2014/main" id="{6DE6523D-CD23-FD1D-2AD0-ABAB2957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809" y="1789671"/>
            <a:ext cx="1057884" cy="158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F6BADCF-8395-7366-CA25-D9E9FDDE5B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Snakker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vi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samme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språk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?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E4057F-2620-A8CC-806D-8CA871B49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7" r="20727" b="-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/>
          <a:srcRect t="32553" r="1" b="43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t="8015" r="1" b="13945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8" name="Bilde 7" descr="Et bilde som inneholder person, Menneskeansikt, klær, hodetelefoner&#10;&#10;Automatisk generert beskrivelse">
            <a:extLst>
              <a:ext uri="{FF2B5EF4-FFF2-40B4-BE49-F238E27FC236}">
                <a16:creationId xmlns:a16="http://schemas.microsoft.com/office/drawing/2014/main" id="{5C45A57C-823D-692C-FD7F-867B362AA8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r="27284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EF05AC0-4870-946B-7BCA-01695FB07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27" y="4777590"/>
            <a:ext cx="3515283" cy="1500595"/>
          </a:xfrm>
          <a:prstGeom prst="rect">
            <a:avLst/>
          </a:prstGeom>
        </p:spPr>
      </p:pic>
      <p:sp>
        <p:nvSpPr>
          <p:cNvPr id="4" name="TekstSylinder 1">
            <a:extLst>
              <a:ext uri="{FF2B5EF4-FFF2-40B4-BE49-F238E27FC236}">
                <a16:creationId xmlns:a16="http://schemas.microsoft.com/office/drawing/2014/main" id="{6ACCD227-A85D-2642-9C1E-F6F5B4731050}"/>
              </a:ext>
            </a:extLst>
          </p:cNvPr>
          <p:cNvSpPr txBox="1"/>
          <p:nvPr/>
        </p:nvSpPr>
        <p:spPr>
          <a:xfrm>
            <a:off x="10369502" y="6619876"/>
            <a:ext cx="11192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Bilde: Trond Strand og KoKom</a:t>
            </a:r>
          </a:p>
        </p:txBody>
      </p:sp>
    </p:spTree>
    <p:extLst>
      <p:ext uri="{BB962C8B-B14F-4D97-AF65-F5344CB8AC3E}">
        <p14:creationId xmlns:p14="http://schemas.microsoft.com/office/powerpoint/2010/main" val="3102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15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887259" y="1593856"/>
            <a:ext cx="7906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b-NO" altLang="nb-NO" sz="20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kumimoji="0" lang="nb-NO" altLang="nb-NO" sz="20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valitetssikring</a:t>
            </a:r>
            <a:r>
              <a:rPr kumimoji="0" lang="nb-NO" altLang="nb-NO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av henvendelser</a:t>
            </a:r>
            <a:br>
              <a:rPr kumimoji="0" lang="nb-NO" altLang="nb-N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b-NO" altLang="nb-NO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kriterie-/diskriminatorbasert respons på: </a:t>
            </a:r>
            <a:b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symptomer (subjektivt)</a:t>
            </a:r>
            <a:br>
              <a:rPr lang="nb-NO" alt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altLang="nb-NO" sz="20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nb-NO" sz="20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liniske</a:t>
            </a: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tegn og funn (objektive)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hendelser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nb-NO" sz="2000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nb-NO" altLang="nb-NO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ikrer</a:t>
            </a: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systematikk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kumimoji="0" lang="nb-NO" altLang="nb-N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og råd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kumimoji="0" lang="nb-NO" altLang="nb-N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nb-NO" alt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kumimoji="0" lang="nb-NO" altLang="nb-NO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agkyndighetsprinsippet</a:t>
            </a: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nb-NO" altLang="nb-NO" sz="2000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nb-NO" alt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”ryggdekning” i klagesaker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887259" y="1013102"/>
            <a:ext cx="813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Felles for beslutningsstøtteverktøyene: </a:t>
            </a:r>
            <a:endParaRPr lang="nb-NO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70144" y="524682"/>
            <a:ext cx="1568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altLang="nb-NO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kumimoji="0" lang="nb-NO" altLang="nb-NO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og ja</a:t>
            </a:r>
            <a:endParaRPr kumimoji="0" lang="nb-NO" sz="2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535456C-DA6E-1B04-B112-7807F87A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44" y="2028157"/>
            <a:ext cx="3985132" cy="311198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BA742C6-0732-CEA9-0721-C49957F9C25A}"/>
              </a:ext>
            </a:extLst>
          </p:cNvPr>
          <p:cNvSpPr txBox="1"/>
          <p:nvPr/>
        </p:nvSpPr>
        <p:spPr>
          <a:xfrm>
            <a:off x="10851064" y="6605569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8915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16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4483831" y="1889958"/>
            <a:ext cx="73302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lik behandling / service  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samme </a:t>
            </a:r>
            <a:r>
              <a:rPr lang="nb-NO" sz="20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medisinske</a:t>
            </a: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rådene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større forutsigbarhet i samhandling </a:t>
            </a:r>
            <a:br>
              <a:rPr lang="nb-NO" sz="20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informasjon blir systematisk dokumentert for alle henvendelser</a:t>
            </a:r>
          </a:p>
          <a:p>
            <a:pPr defTabSz="457200">
              <a:spcBef>
                <a:spcPct val="20000"/>
              </a:spcBef>
              <a:defRPr/>
            </a:pPr>
            <a:endParaRPr lang="nb-NO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sammenligning / rapporter </a:t>
            </a:r>
            <a:br>
              <a:rPr lang="nb-NO">
                <a:solidFill>
                  <a:srgbClr val="000000"/>
                </a:solidFill>
                <a:cs typeface="Calibri" panose="020F0502020204030204" pitchFamily="34" charset="0"/>
              </a:rPr>
            </a:br>
            <a:br>
              <a:rPr lang="nb-NO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nb-NO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809426" y="658529"/>
            <a:ext cx="3674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Standardisering: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F92D357-3DEE-B5D6-F174-9BBA06BAB47A}"/>
              </a:ext>
            </a:extLst>
          </p:cNvPr>
          <p:cNvSpPr txBox="1"/>
          <p:nvPr/>
        </p:nvSpPr>
        <p:spPr>
          <a:xfrm>
            <a:off x="10850344" y="6630040"/>
            <a:ext cx="96370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Bilde: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2959A3B-AB5F-9B9A-9278-82B27119A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44" y="2028157"/>
            <a:ext cx="3985132" cy="311198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2861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403E8DC8-A544-F98F-6DC4-40D3FC7A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"/>
          <a:stretch/>
        </p:blipFill>
        <p:spPr>
          <a:xfrm>
            <a:off x="1" y="10"/>
            <a:ext cx="790875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3BD2211-1047-92D9-C3E3-3AAD7AD663F9}"/>
              </a:ext>
            </a:extLst>
          </p:cNvPr>
          <p:cNvSpPr txBox="1"/>
          <p:nvPr/>
        </p:nvSpPr>
        <p:spPr>
          <a:xfrm>
            <a:off x="8013031" y="1900903"/>
            <a:ext cx="3938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 trygghet for operatøren</a:t>
            </a:r>
            <a:b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 trygghet for innringer!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DF302A7-1C23-46C9-C209-80443847F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982" y="4945775"/>
            <a:ext cx="1760433" cy="132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løsningen Hjelp 113 Video benyttes">
            <a:extLst>
              <a:ext uri="{FF2B5EF4-FFF2-40B4-BE49-F238E27FC236}">
                <a16:creationId xmlns:a16="http://schemas.microsoft.com/office/drawing/2014/main" id="{C3FD0214-2B54-5ACC-5257-268EF64C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9" y="1686640"/>
            <a:ext cx="5225141" cy="34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80C1DCB-ABA3-DB2F-D1DA-29A633EE2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92" y="2006245"/>
            <a:ext cx="3129667" cy="284551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18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4818">
            <a:off x="3269359" y="2798420"/>
            <a:ext cx="3347746" cy="1900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Ellipse 3"/>
          <p:cNvSpPr/>
          <p:nvPr/>
        </p:nvSpPr>
        <p:spPr>
          <a:xfrm rot="786889">
            <a:off x="3415489" y="2251405"/>
            <a:ext cx="1945532" cy="90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2254789" y="5831026"/>
            <a:ext cx="6051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Når tenker du video skal kobles opp?</a:t>
            </a: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8AFE4A1-C4CB-0BB4-27E2-7AA61926D249}"/>
              </a:ext>
            </a:extLst>
          </p:cNvPr>
          <p:cNvSpPr/>
          <p:nvPr/>
        </p:nvSpPr>
        <p:spPr>
          <a:xfrm>
            <a:off x="829084" y="599098"/>
            <a:ext cx="8021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Video som beslutningsstøtteverktøy: 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C6D5B56-F012-C0D3-C818-B29D7EEF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2705" y="6634334"/>
            <a:ext cx="1171284" cy="174281"/>
          </a:xfrm>
        </p:spPr>
        <p:txBody>
          <a:bodyPr/>
          <a:lstStyle/>
          <a:p>
            <a:r>
              <a:rPr lang="nb-NO" sz="600" dirty="0"/>
              <a:t>Bilde: Kim Søderstrøm og SNLA</a:t>
            </a:r>
          </a:p>
        </p:txBody>
      </p:sp>
    </p:spTree>
    <p:extLst>
      <p:ext uri="{BB962C8B-B14F-4D97-AF65-F5344CB8AC3E}">
        <p14:creationId xmlns:p14="http://schemas.microsoft.com/office/powerpoint/2010/main" val="29652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383C4CDF-F94B-4AA4-8AC5-1D6E0743E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28" y="545996"/>
            <a:ext cx="8128000" cy="5906733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5178D61-F428-445E-BE97-4119EEF0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42" y="937737"/>
            <a:ext cx="6842693" cy="651545"/>
          </a:xfrm>
        </p:spPr>
        <p:txBody>
          <a:bodyPr>
            <a:normAutofit fontScale="90000"/>
          </a:bodyPr>
          <a:lstStyle/>
          <a:p>
            <a:r>
              <a:rPr lang="nb-NO"/>
              <a:t>Hva brukes video til?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A46B2FE-B631-1025-D392-BB61C9270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43" b="80611"/>
          <a:stretch/>
        </p:blipFill>
        <p:spPr>
          <a:xfrm>
            <a:off x="-964859" y="4630439"/>
            <a:ext cx="5333660" cy="86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4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14400" y="641827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4A809E5-E2F7-04BB-E01A-C0ACAFDF2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031854" y="1427747"/>
            <a:ext cx="2009526" cy="2001253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9837540-9555-516A-1C41-5503D885D7EF}"/>
              </a:ext>
            </a:extLst>
          </p:cNvPr>
          <p:cNvSpPr txBox="1"/>
          <p:nvPr/>
        </p:nvSpPr>
        <p:spPr>
          <a:xfrm>
            <a:off x="628638" y="1682957"/>
            <a:ext cx="9548947" cy="418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Kursdeltaker skal etter del-2 kunne: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 av beslutningsstøtteverktøy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kombinasjon med operatørens fagkyndighet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oppbygning og hovedbruk, samt de ulike hastegradsnivåene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beslutningsstøtteverktøyene NIMN, LVI og TTA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 av «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startkort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 ved mottak av samtale ved bruk av LVI og NIMN </a:t>
            </a:r>
          </a:p>
        </p:txBody>
      </p:sp>
      <p:sp>
        <p:nvSpPr>
          <p:cNvPr id="5" name="TekstSylinder 1">
            <a:extLst>
              <a:ext uri="{FF2B5EF4-FFF2-40B4-BE49-F238E27FC236}">
                <a16:creationId xmlns:a16="http://schemas.microsoft.com/office/drawing/2014/main" id="{DC66D3B2-172A-ECA2-9747-B2D45A83D585}"/>
              </a:ext>
            </a:extLst>
          </p:cNvPr>
          <p:cNvSpPr txBox="1"/>
          <p:nvPr/>
        </p:nvSpPr>
        <p:spPr>
          <a:xfrm>
            <a:off x="10803470" y="6596333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25479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D53CB7CA-C106-9F9F-7B13-30F265AE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43" b="80611"/>
          <a:stretch/>
        </p:blipFill>
        <p:spPr>
          <a:xfrm>
            <a:off x="2567694" y="1996456"/>
            <a:ext cx="4098828" cy="66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05C5030-9D1E-39C0-F1EE-2D12ABDCD719}"/>
              </a:ext>
            </a:extLst>
          </p:cNvPr>
          <p:cNvSpPr txBox="1"/>
          <p:nvPr/>
        </p:nvSpPr>
        <p:spPr>
          <a:xfrm>
            <a:off x="2868247" y="29960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Samtalens oppbygning og</a:t>
            </a:r>
          </a:p>
          <a:p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beslutningsstøtteverktøy</a:t>
            </a:r>
          </a:p>
        </p:txBody>
      </p:sp>
      <p:pic>
        <p:nvPicPr>
          <p:cNvPr id="11" name="Plassholder for innhold 5">
            <a:extLst>
              <a:ext uri="{FF2B5EF4-FFF2-40B4-BE49-F238E27FC236}">
                <a16:creationId xmlns:a16="http://schemas.microsoft.com/office/drawing/2014/main" id="{81D9DE26-1FBA-98A8-B98A-5C4DF0BA65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6" r="7903" b="2"/>
          <a:stretch/>
        </p:blipFill>
        <p:spPr>
          <a:xfrm>
            <a:off x="2172677" y="1887041"/>
            <a:ext cx="6340173" cy="425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5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195609" y="177518"/>
            <a:ext cx="2013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Startkort</a:t>
            </a:r>
            <a:endParaRPr lang="nb-NO" sz="28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21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15" y="1433085"/>
            <a:ext cx="3588846" cy="5247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37" y="1433084"/>
            <a:ext cx="3873224" cy="5247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969" y="2890528"/>
            <a:ext cx="3166127" cy="16731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D3A4D95-63C9-662A-A2DD-69F2064A6E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843" b="80611"/>
          <a:stretch/>
        </p:blipFill>
        <p:spPr>
          <a:xfrm>
            <a:off x="328218" y="25831"/>
            <a:ext cx="4098828" cy="66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86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4095686-F03F-E514-C613-B4BD9D9C0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9" t="21827" r="26097" b="61103"/>
          <a:stretch/>
        </p:blipFill>
        <p:spPr>
          <a:xfrm>
            <a:off x="2677109" y="2774428"/>
            <a:ext cx="4360984" cy="72559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53CB7CA-C106-9F9F-7B13-30F265AE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43" b="80611"/>
          <a:stretch/>
        </p:blipFill>
        <p:spPr>
          <a:xfrm>
            <a:off x="2567694" y="1996456"/>
            <a:ext cx="4098828" cy="66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05C5030-9D1E-39C0-F1EE-2D12ABDCD719}"/>
              </a:ext>
            </a:extLst>
          </p:cNvPr>
          <p:cNvSpPr txBox="1"/>
          <p:nvPr/>
        </p:nvSpPr>
        <p:spPr>
          <a:xfrm>
            <a:off x="2868247" y="29960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Samtalens oppbygning 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beslutningsstøtteverktøy</a:t>
            </a:r>
          </a:p>
        </p:txBody>
      </p:sp>
      <p:pic>
        <p:nvPicPr>
          <p:cNvPr id="11" name="Plassholder for innhold 5">
            <a:extLst>
              <a:ext uri="{FF2B5EF4-FFF2-40B4-BE49-F238E27FC236}">
                <a16:creationId xmlns:a16="http://schemas.microsoft.com/office/drawing/2014/main" id="{81D9DE26-1FBA-98A8-B98A-5C4DF0BA65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6" r="7903" b="2"/>
          <a:stretch/>
        </p:blipFill>
        <p:spPr>
          <a:xfrm>
            <a:off x="2172677" y="1887041"/>
            <a:ext cx="6340173" cy="425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912903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764" y="1666219"/>
            <a:ext cx="3951236" cy="404608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059" y="2256331"/>
            <a:ext cx="4621795" cy="428258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88" y="1506184"/>
            <a:ext cx="2931805" cy="420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08938AA-9C43-34A2-0ACA-D8E2FEB4321C}"/>
              </a:ext>
            </a:extLst>
          </p:cNvPr>
          <p:cNvSpPr txBox="1"/>
          <p:nvPr/>
        </p:nvSpPr>
        <p:spPr>
          <a:xfrm>
            <a:off x="525230" y="787941"/>
            <a:ext cx="1056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Oversikt over ulike oppslagskort / flytskjema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4DB9D69-DAE0-42AA-D71B-7C1A52EC4A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9" t="21827" r="26097" b="61103"/>
          <a:stretch/>
        </p:blipFill>
        <p:spPr>
          <a:xfrm>
            <a:off x="778309" y="115122"/>
            <a:ext cx="4043784" cy="6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7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24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4" y="1459251"/>
            <a:ext cx="3744716" cy="443409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890057" y="2477722"/>
            <a:ext cx="28989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 </a:t>
            </a:r>
            <a:r>
              <a:rPr lang="nb-NO" sz="20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=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treff;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gir hastegraden, responsen,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hvem som har ansvarsrollen  </a:t>
            </a:r>
          </a:p>
        </p:txBody>
      </p:sp>
      <p:sp>
        <p:nvSpPr>
          <p:cNvPr id="7" name="Pil venstre 6"/>
          <p:cNvSpPr/>
          <p:nvPr/>
        </p:nvSpPr>
        <p:spPr>
          <a:xfrm>
            <a:off x="5038700" y="4551334"/>
            <a:ext cx="1227083" cy="365124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972" y="1347502"/>
            <a:ext cx="3966556" cy="44340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A0BDE78-7CE3-E72C-F009-1A9511621E50}"/>
              </a:ext>
            </a:extLst>
          </p:cNvPr>
          <p:cNvSpPr txBox="1"/>
          <p:nvPr/>
        </p:nvSpPr>
        <p:spPr>
          <a:xfrm>
            <a:off x="1009654" y="1837472"/>
            <a:ext cx="1428748" cy="34541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675B18D-3E9C-97F2-8D3D-2E0B7AC11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9" t="21827" r="26097" b="61103"/>
          <a:stretch/>
        </p:blipFill>
        <p:spPr>
          <a:xfrm>
            <a:off x="778309" y="115122"/>
            <a:ext cx="4043784" cy="6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4" y="1459251"/>
            <a:ext cx="3744716" cy="443409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890057" y="2477722"/>
            <a:ext cx="28989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JA = treff;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gir hastegraden, responsen,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og 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hvem som har ansvarsrollen  </a:t>
            </a:r>
          </a:p>
        </p:txBody>
      </p:sp>
      <p:sp>
        <p:nvSpPr>
          <p:cNvPr id="7" name="Pil venstre 6"/>
          <p:cNvSpPr/>
          <p:nvPr/>
        </p:nvSpPr>
        <p:spPr>
          <a:xfrm>
            <a:off x="5038700" y="4551334"/>
            <a:ext cx="1227083" cy="365124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972" y="1347502"/>
            <a:ext cx="3966556" cy="44340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A0BDE78-7CE3-E72C-F009-1A9511621E50}"/>
              </a:ext>
            </a:extLst>
          </p:cNvPr>
          <p:cNvSpPr txBox="1"/>
          <p:nvPr/>
        </p:nvSpPr>
        <p:spPr>
          <a:xfrm>
            <a:off x="1009654" y="1837472"/>
            <a:ext cx="1428748" cy="34541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675B18D-3E9C-97F2-8D3D-2E0B7AC11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9" t="21827" r="26097" b="61103"/>
          <a:stretch/>
        </p:blipFill>
        <p:spPr>
          <a:xfrm>
            <a:off x="778309" y="115122"/>
            <a:ext cx="4043784" cy="67281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B7EBD0A-4F97-D287-EC11-032D50D43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52"/>
          <a:stretch/>
        </p:blipFill>
        <p:spPr>
          <a:xfrm>
            <a:off x="2644429" y="32572"/>
            <a:ext cx="5134708" cy="103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4" y="1459251"/>
            <a:ext cx="3744716" cy="443409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890057" y="2477722"/>
            <a:ext cx="28989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JA = treff;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gir hastegraden, responsen,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og 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hvem som har ansvarsrollen  </a:t>
            </a:r>
          </a:p>
        </p:txBody>
      </p:sp>
      <p:sp>
        <p:nvSpPr>
          <p:cNvPr id="7" name="Pil venstre 6"/>
          <p:cNvSpPr/>
          <p:nvPr/>
        </p:nvSpPr>
        <p:spPr>
          <a:xfrm>
            <a:off x="5038700" y="4551334"/>
            <a:ext cx="1227083" cy="365124"/>
          </a:xfrm>
          <a:prstGeom prst="lef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133" y="0"/>
            <a:ext cx="6089728" cy="680752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A0BDE78-7CE3-E72C-F009-1A9511621E50}"/>
              </a:ext>
            </a:extLst>
          </p:cNvPr>
          <p:cNvSpPr txBox="1"/>
          <p:nvPr/>
        </p:nvSpPr>
        <p:spPr>
          <a:xfrm>
            <a:off x="1009654" y="1837472"/>
            <a:ext cx="1428748" cy="34541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675B18D-3E9C-97F2-8D3D-2E0B7AC11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9" t="21827" r="26097" b="61103"/>
          <a:stretch/>
        </p:blipFill>
        <p:spPr>
          <a:xfrm>
            <a:off x="778309" y="115122"/>
            <a:ext cx="4043784" cy="67281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78E6C7E-44D4-4054-ED06-1E43B094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9" y="105639"/>
            <a:ext cx="4111748" cy="6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7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27</a:t>
            </a:fld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79958" y="1776281"/>
            <a:ext cx="10253921" cy="3564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 opplagt akutt behov for hjelp, iverksett raskest mulig rød respons.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Anbefalt respons og tiltak iverksettes </a:t>
            </a:r>
            <a:r>
              <a:rPr lang="nb-NO" sz="20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samtidig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som relevante instruksjoner 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og / eller råd gis.</a:t>
            </a:r>
            <a:b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Innringer skal raskest mulig få beskjed om: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at hjelpen er på vei</a:t>
            </a:r>
            <a:b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nb-NO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å holde linjen / være tilgjengelig på telefon.</a:t>
            </a: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B221F06-3D44-E7B8-2231-827A530E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9" y="105639"/>
            <a:ext cx="4111748" cy="6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28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919314" y="5264882"/>
            <a:ext cx="7982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nb-NO" sz="2000" u="sng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spesielt ved henvendelser som avsluttes med rådgivning!</a:t>
            </a:r>
          </a:p>
        </p:txBody>
      </p:sp>
      <p:sp>
        <p:nvSpPr>
          <p:cNvPr id="4" name="Rektangel 3"/>
          <p:cNvSpPr/>
          <p:nvPr/>
        </p:nvSpPr>
        <p:spPr>
          <a:xfrm>
            <a:off x="583659" y="1854254"/>
            <a:ext cx="9941668" cy="3242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Vær tydelig, og informer pasienten om:</a:t>
            </a:r>
            <a:br>
              <a:rPr lang="nb-NO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medisinskfaglige og relevante råd 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 symptomer som skal observeres videre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ny kontakt ved forverring, eller av andre relevante årsaker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endParaRPr lang="nb-NO" sz="2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"/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definer tydelig </a:t>
            </a:r>
            <a:r>
              <a:rPr lang="nb-NO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hva/hvilke symptomer forverring kan bestå av</a:t>
            </a: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294" y="594649"/>
            <a:ext cx="4950903" cy="162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FA742F9-2248-9E16-73A2-8F797D27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3" y="569377"/>
            <a:ext cx="4334277" cy="5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29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18" y="1840365"/>
            <a:ext cx="8902887" cy="415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/>
          <p:cNvSpPr txBox="1"/>
          <p:nvPr/>
        </p:nvSpPr>
        <p:spPr>
          <a:xfrm>
            <a:off x="1265418" y="605812"/>
            <a:ext cx="566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medisinskfaglige råd! </a:t>
            </a:r>
          </a:p>
        </p:txBody>
      </p:sp>
      <p:sp>
        <p:nvSpPr>
          <p:cNvPr id="3" name="Plassholder for bunntekst 7">
            <a:extLst>
              <a:ext uri="{FF2B5EF4-FFF2-40B4-BE49-F238E27FC236}">
                <a16:creationId xmlns:a16="http://schemas.microsoft.com/office/drawing/2014/main" id="{0F47B536-FD62-A40A-0330-6EC9D84E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2705" y="6634334"/>
            <a:ext cx="1171284" cy="174281"/>
          </a:xfrm>
        </p:spPr>
        <p:txBody>
          <a:bodyPr/>
          <a:lstStyle/>
          <a:p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34388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438197" y="800629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438197" y="1808774"/>
            <a:ext cx="7477973" cy="40626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Beslutning og tilgang på informasjon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Standardisering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Oppbygning og bruk av verktøyene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Noen utfordringer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re-kontakt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tause anrop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Gylne regler 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DC66D3B2-172A-ECA2-9747-B2D45A83D585}"/>
              </a:ext>
            </a:extLst>
          </p:cNvPr>
          <p:cNvSpPr txBox="1"/>
          <p:nvPr/>
        </p:nvSpPr>
        <p:spPr>
          <a:xfrm>
            <a:off x="10754705" y="6592101"/>
            <a:ext cx="859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Julia Alma</a:t>
            </a:r>
          </a:p>
        </p:txBody>
      </p:sp>
    </p:spTree>
    <p:extLst>
      <p:ext uri="{BB962C8B-B14F-4D97-AF65-F5344CB8AC3E}">
        <p14:creationId xmlns:p14="http://schemas.microsoft.com/office/powerpoint/2010/main" val="6883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30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2727352"/>
            <a:ext cx="7439784" cy="328264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434715" y="2358020"/>
            <a:ext cx="64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TTA: </a:t>
            </a:r>
          </a:p>
        </p:txBody>
      </p:sp>
      <p:sp>
        <p:nvSpPr>
          <p:cNvPr id="11" name="TekstSylinder 10"/>
          <p:cNvSpPr txBox="1"/>
          <p:nvPr/>
        </p:nvSpPr>
        <p:spPr>
          <a:xfrm flipH="1">
            <a:off x="6535711" y="337790"/>
            <a:ext cx="110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LVI: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AB8560C-B130-FFFD-CEF8-72EBD141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711" y="142386"/>
            <a:ext cx="3944624" cy="48006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A902678-B410-5CBB-C913-030E5BFD2367}"/>
              </a:ext>
            </a:extLst>
          </p:cNvPr>
          <p:cNvSpPr txBox="1"/>
          <p:nvPr/>
        </p:nvSpPr>
        <p:spPr>
          <a:xfrm>
            <a:off x="9754669" y="4942986"/>
            <a:ext cx="45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LVI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D6469B-07F2-4DB0-25EC-A66439BC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3" y="569377"/>
            <a:ext cx="4334277" cy="5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B50B60E-7D0C-1028-446D-512FCB21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93" y="854167"/>
            <a:ext cx="4733079" cy="68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31</a:t>
            </a:fld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2134435" y="1966353"/>
            <a:ext cx="9219365" cy="112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</a:pPr>
            <a:r>
              <a:rPr lang="nb-NO" sz="2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Hvordan kan operatøren sikre at det blir en faglig forsvarlig og omsorgsfull avslutning på samtalen?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61F0F06-6731-C4BB-ABEB-BC5C5B7E3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19600" y="2629157"/>
            <a:ext cx="2465795" cy="473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BECD46E-92EF-35E1-E4E2-E03486A511E4}"/>
              </a:ext>
            </a:extLst>
          </p:cNvPr>
          <p:cNvSpPr txBox="1"/>
          <p:nvPr/>
        </p:nvSpPr>
        <p:spPr>
          <a:xfrm>
            <a:off x="10803470" y="6596333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7251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422DE-3155-CA6E-0C61-E48A95B03B46}"/>
              </a:ext>
            </a:extLst>
          </p:cNvPr>
          <p:cNvSpPr txBox="1"/>
          <p:nvPr/>
        </p:nvSpPr>
        <p:spPr>
          <a:xfrm>
            <a:off x="2125870" y="2887681"/>
            <a:ext cx="6505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vi stille diagnoser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via telefon?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" name="TekstSylinder 1">
            <a:extLst>
              <a:ext uri="{FF2B5EF4-FFF2-40B4-BE49-F238E27FC236}">
                <a16:creationId xmlns:a16="http://schemas.microsoft.com/office/drawing/2014/main" id="{E6CBDD8F-7752-38D9-3C86-E51E9FD60337}"/>
              </a:ext>
            </a:extLst>
          </p:cNvPr>
          <p:cNvSpPr txBox="1"/>
          <p:nvPr/>
        </p:nvSpPr>
        <p:spPr>
          <a:xfrm>
            <a:off x="10897246" y="6596333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5993721-F9A2-EB5A-347C-68774CFE8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03" y="776066"/>
            <a:ext cx="3609992" cy="470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47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5993721-F9A2-EB5A-347C-68774CFE8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-4983132"/>
            <a:ext cx="8061959" cy="10510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37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5993721-F9A2-EB5A-347C-68774CFE8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03" y="776066"/>
            <a:ext cx="3609992" cy="470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010215E0-5341-6B0F-8696-8410A5FB4163}"/>
              </a:ext>
            </a:extLst>
          </p:cNvPr>
          <p:cNvSpPr/>
          <p:nvPr/>
        </p:nvSpPr>
        <p:spPr>
          <a:xfrm>
            <a:off x="4921819" y="797613"/>
            <a:ext cx="7018638" cy="18236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Utvikling av beslutningsstøtteverktøy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Beslutningsstøtteverktøy brukes for å hjelp  med å foreta en beslutning i uoversiktlige problemstillinger.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Ukom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 mener Helsedirektoratet bør gi de nasjonale fagmiljøene et mandat for arbeidet med å videreutvikle beslutningsstøtteverktøy.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FD3DFBEC-298D-7C1B-487D-E7DC46A159FB}"/>
              </a:ext>
            </a:extLst>
          </p:cNvPr>
          <p:cNvSpPr/>
          <p:nvPr/>
        </p:nvSpPr>
        <p:spPr>
          <a:xfrm>
            <a:off x="5127641" y="2396214"/>
            <a:ext cx="7018638" cy="18673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Må forklare hva begrepet forverring betyr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Undersøkelsen viser at det kan være vanskelig å forklare hva begrepet </a:t>
            </a:r>
            <a:r>
              <a:rPr kumimoji="0" lang="nb-NO" sz="1600" b="0" i="1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"ta kontakt ved forverring"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betyr.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Ukom anbefaler at de nasjonale fagmiljøene i samarbeid avklarer hva som legges i begrepet.</a:t>
            </a:r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CF0EDC99-BD47-BEE0-D20A-082926455AB2}"/>
              </a:ext>
            </a:extLst>
          </p:cNvPr>
          <p:cNvSpPr/>
          <p:nvPr/>
        </p:nvSpPr>
        <p:spPr>
          <a:xfrm>
            <a:off x="4921819" y="3920392"/>
            <a:ext cx="7018638" cy="18468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Rådene bør sendes på SMS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61629"/>
                </a:solidFill>
                <a:effectLst/>
                <a:uLnTx/>
                <a:uFillTx/>
                <a:latin typeface="NRK Sans Variable"/>
                <a:ea typeface="+mn-ea"/>
                <a:cs typeface="+mn-cs"/>
              </a:rPr>
              <a:t>Pasienter glemmer eller misforstår 40 til 80 prosent av informasjonen de får fra helsepersonell. Det kan bedre pasientsikkerheten å få repetert informasjon som er gitt.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2FBB9C5-8A88-74B9-04E7-6093A70FFD4B}"/>
              </a:ext>
            </a:extLst>
          </p:cNvPr>
          <p:cNvSpPr txBox="1"/>
          <p:nvPr/>
        </p:nvSpPr>
        <p:spPr>
          <a:xfrm>
            <a:off x="5127641" y="105046"/>
            <a:ext cx="1936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Rapporten </a:t>
            </a:r>
            <a:b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peker bl.a. på:</a:t>
            </a:r>
          </a:p>
        </p:txBody>
      </p:sp>
    </p:spTree>
    <p:extLst>
      <p:ext uri="{BB962C8B-B14F-4D97-AF65-F5344CB8AC3E}">
        <p14:creationId xmlns:p14="http://schemas.microsoft.com/office/powerpoint/2010/main" val="31646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36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560691" y="819071"/>
            <a:ext cx="981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>
                <a:solidFill>
                  <a:srgbClr val="2E74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Re-kontakt om samme hendelse</a:t>
            </a:r>
          </a:p>
        </p:txBody>
      </p:sp>
      <p:sp>
        <p:nvSpPr>
          <p:cNvPr id="4" name="Rektangel 3"/>
          <p:cNvSpPr/>
          <p:nvPr/>
        </p:nvSpPr>
        <p:spPr>
          <a:xfrm>
            <a:off x="560691" y="1733306"/>
            <a:ext cx="10227320" cy="111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Hovedregel: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start utspørring på nytt 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gjennomgå forrige henvendelse med innringer </a:t>
            </a:r>
          </a:p>
        </p:txBody>
      </p:sp>
      <p:sp>
        <p:nvSpPr>
          <p:cNvPr id="2" name="Rektangel 1"/>
          <p:cNvSpPr/>
          <p:nvPr/>
        </p:nvSpPr>
        <p:spPr>
          <a:xfrm>
            <a:off x="1762473" y="3110949"/>
            <a:ext cx="8364166" cy="148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Operatør må avklare:</a:t>
            </a:r>
            <a:br>
              <a:rPr lang="nb-NO" sz="2000" u="sng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om pasienten fortsatt er på samme sted</a:t>
            </a:r>
            <a:endParaRPr lang="nb-NO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115000"/>
              </a:lnSpc>
              <a:spcBef>
                <a:spcPct val="0"/>
              </a:spcBef>
            </a:pP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forverring?</a:t>
            </a:r>
            <a:b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ev. mangelfulle opplysninger fra første samtale</a:t>
            </a:r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4C8E42F-D439-DBE0-66D5-9B6248D9BC12}"/>
              </a:ext>
            </a:extLst>
          </p:cNvPr>
          <p:cNvSpPr txBox="1"/>
          <p:nvPr/>
        </p:nvSpPr>
        <p:spPr>
          <a:xfrm>
            <a:off x="2783553" y="4848157"/>
            <a:ext cx="8570247" cy="113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</a:t>
            </a:r>
            <a:r>
              <a:rPr kumimoji="0" lang="nb-NO" sz="2000" b="0" i="0" u="sng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nntak</a:t>
            </a:r>
            <a:r>
              <a:rPr kumimoji="0" lang="nb-NO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at det er den samme operatøren og det har kun gått kort tid </a:t>
            </a:r>
            <a:b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(tidsperspektivet må vurderes ut fra situasjonen)</a:t>
            </a: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4EC4858-FAAD-5A40-6932-5BF16D18C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28" y="1489202"/>
            <a:ext cx="2369422" cy="317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1">
            <a:extLst>
              <a:ext uri="{FF2B5EF4-FFF2-40B4-BE49-F238E27FC236}">
                <a16:creationId xmlns:a16="http://schemas.microsoft.com/office/drawing/2014/main" id="{0870D06A-D3AD-38E9-C331-9D4FE5A3AC48}"/>
              </a:ext>
            </a:extLst>
          </p:cNvPr>
          <p:cNvSpPr txBox="1"/>
          <p:nvPr/>
        </p:nvSpPr>
        <p:spPr>
          <a:xfrm>
            <a:off x="10803470" y="6596333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31226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37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1188520" y="1019358"/>
            <a:ext cx="2675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Tause anrop</a:t>
            </a:r>
          </a:p>
        </p:txBody>
      </p:sp>
      <p:sp>
        <p:nvSpPr>
          <p:cNvPr id="4" name="Rektangel 3"/>
          <p:cNvSpPr/>
          <p:nvPr/>
        </p:nvSpPr>
        <p:spPr>
          <a:xfrm>
            <a:off x="1188520" y="2298435"/>
            <a:ext cx="9632079" cy="2778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Alvorlig sykdom? </a:t>
            </a:r>
            <a:b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Lomme-ringing?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</a:pPr>
            <a:endParaRPr lang="nb-NO" sz="2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Truende situasjon?</a:t>
            </a:r>
            <a:br>
              <a:rPr lang="nb-NO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nb-NO" sz="2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b-NO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Det bør foreligge prosedyrer for tause anrop og lomme-ringing</a:t>
            </a: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D3F4066-3553-8F90-BDAE-C1B8B9C10321}"/>
              </a:ext>
            </a:extLst>
          </p:cNvPr>
          <p:cNvSpPr/>
          <p:nvPr/>
        </p:nvSpPr>
        <p:spPr>
          <a:xfrm>
            <a:off x="6096000" y="1678034"/>
            <a:ext cx="2196000" cy="21960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3" name="Rektangel 12" descr="Speaker Phone">
            <a:extLst>
              <a:ext uri="{FF2B5EF4-FFF2-40B4-BE49-F238E27FC236}">
                <a16:creationId xmlns:a16="http://schemas.microsoft.com/office/drawing/2014/main" id="{6E4A741B-BF38-9492-5C26-8BA833459C94}"/>
              </a:ext>
            </a:extLst>
          </p:cNvPr>
          <p:cNvSpPr/>
          <p:nvPr/>
        </p:nvSpPr>
        <p:spPr>
          <a:xfrm>
            <a:off x="6564000" y="2146035"/>
            <a:ext cx="1260000" cy="126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7E1D845-CF5F-AE44-7278-198277AB758D}"/>
              </a:ext>
            </a:extLst>
          </p:cNvPr>
          <p:cNvSpPr txBox="1"/>
          <p:nvPr/>
        </p:nvSpPr>
        <p:spPr>
          <a:xfrm>
            <a:off x="10721720" y="6596333"/>
            <a:ext cx="9509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Illustrasjon: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8437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4F1B195-118A-A1D6-6034-F3A198DD24A5}"/>
              </a:ext>
            </a:extLst>
          </p:cNvPr>
          <p:cNvSpPr txBox="1"/>
          <p:nvPr/>
        </p:nvSpPr>
        <p:spPr>
          <a:xfrm>
            <a:off x="4844681" y="1897545"/>
            <a:ext cx="4271028" cy="338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Sikker død? 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offentlig sted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institusjon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privat hjem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- mistenkelig / uventet?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FC1F83B-B40E-3C28-D428-E1A93B121F1F}"/>
              </a:ext>
            </a:extLst>
          </p:cNvPr>
          <p:cNvSpPr/>
          <p:nvPr/>
        </p:nvSpPr>
        <p:spPr>
          <a:xfrm>
            <a:off x="1274106" y="723188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Dødsfall: </a:t>
            </a:r>
          </a:p>
        </p:txBody>
      </p:sp>
      <p:sp>
        <p:nvSpPr>
          <p:cNvPr id="3" name="TekstSylinder 1">
            <a:extLst>
              <a:ext uri="{FF2B5EF4-FFF2-40B4-BE49-F238E27FC236}">
                <a16:creationId xmlns:a16="http://schemas.microsoft.com/office/drawing/2014/main" id="{66F90929-2721-F53E-9584-86B77B1F342A}"/>
              </a:ext>
            </a:extLst>
          </p:cNvPr>
          <p:cNvSpPr txBox="1"/>
          <p:nvPr/>
        </p:nvSpPr>
        <p:spPr>
          <a:xfrm>
            <a:off x="10803470" y="6596333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KoKom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8ECDC8-BC08-74A6-EC8E-5D756047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73" y="2104052"/>
            <a:ext cx="2620121" cy="26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C544AAF-8E53-EBD9-4300-D71951C20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6416" b="143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 bwMode="auto">
          <a:xfrm>
            <a:off x="838200" y="872066"/>
            <a:ext cx="10515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br>
              <a:rPr kumimoji="0" lang="en-US" altLang="nb-NO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altLang="nb-NO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nb-NO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BC38BF2-EF9F-EDEE-BF89-6E12ED086BF3}"/>
              </a:ext>
            </a:extLst>
          </p:cNvPr>
          <p:cNvSpPr txBox="1"/>
          <p:nvPr/>
        </p:nvSpPr>
        <p:spPr>
          <a:xfrm>
            <a:off x="1016000" y="4457974"/>
            <a:ext cx="11006646" cy="2144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</a:t>
            </a:r>
            <a:r>
              <a:rPr kumimoji="0" lang="nb-NO" sz="3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…det er svært krevende for AMK / LVS å kunne fastslå sikkert ugjenkallelig dødsfall pr. telefon…»</a:t>
            </a:r>
            <a:br>
              <a:rPr kumimoji="0" lang="nb-NO" sz="2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				                                    </a:t>
            </a: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NIMN</a:t>
            </a:r>
            <a:endParaRPr lang="nb-NO" sz="280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5AD7DC1-B540-4760-A79F-BDA5170B4B50}"/>
              </a:ext>
            </a:extLst>
          </p:cNvPr>
          <p:cNvSpPr txBox="1"/>
          <p:nvPr/>
        </p:nvSpPr>
        <p:spPr>
          <a:xfrm>
            <a:off x="10897244" y="6596333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85465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9837540-9555-516A-1C41-5503D885D7EF}"/>
              </a:ext>
            </a:extLst>
          </p:cNvPr>
          <p:cNvSpPr txBox="1"/>
          <p:nvPr/>
        </p:nvSpPr>
        <p:spPr>
          <a:xfrm>
            <a:off x="576944" y="64679"/>
            <a:ext cx="9548947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Beslutning og tilgang på informasjon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76A8507-8037-E2B1-937E-6088B78C4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4" y="1291550"/>
            <a:ext cx="10480431" cy="43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40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3C53C95-480E-9224-0427-B6CD8C123452}"/>
              </a:ext>
            </a:extLst>
          </p:cNvPr>
          <p:cNvSpPr txBox="1"/>
          <p:nvPr/>
        </p:nvSpPr>
        <p:spPr>
          <a:xfrm>
            <a:off x="1776149" y="5528832"/>
            <a:ext cx="1160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b-NO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b-NO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40D3BE-0920-7DF6-8A6D-74224D9ED332}"/>
              </a:ext>
            </a:extLst>
          </p:cNvPr>
          <p:cNvSpPr/>
          <p:nvPr/>
        </p:nvSpPr>
        <p:spPr>
          <a:xfrm>
            <a:off x="684444" y="881406"/>
            <a:ext cx="3281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ts val="1200"/>
              </a:spcBef>
            </a:pPr>
            <a:r>
              <a:rPr lang="nb-NO" sz="2800" b="1" kern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Dødsfall - case </a:t>
            </a:r>
          </a:p>
        </p:txBody>
      </p:sp>
      <p:sp>
        <p:nvSpPr>
          <p:cNvPr id="3" name="TekstSylinder 1">
            <a:extLst>
              <a:ext uri="{FF2B5EF4-FFF2-40B4-BE49-F238E27FC236}">
                <a16:creationId xmlns:a16="http://schemas.microsoft.com/office/drawing/2014/main" id="{EAC08EE5-A680-D293-848B-BBFD5F375FF9}"/>
              </a:ext>
            </a:extLst>
          </p:cNvPr>
          <p:cNvSpPr txBox="1"/>
          <p:nvPr/>
        </p:nvSpPr>
        <p:spPr>
          <a:xfrm>
            <a:off x="10567030" y="6596333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539738AB-AB5F-0855-8A60-5B103CF58D75}"/>
              </a:ext>
            </a:extLst>
          </p:cNvPr>
          <p:cNvSpPr/>
          <p:nvPr/>
        </p:nvSpPr>
        <p:spPr>
          <a:xfrm>
            <a:off x="626064" y="2574934"/>
            <a:ext cx="10193224" cy="3570831"/>
          </a:xfrm>
          <a:prstGeom prst="round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Pårørende ringer 113, i sjokk, de har funnet bestemor livløs på gulvet.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ønsker ikke / klarer ikke starte opp med HLR.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 mener det er sikker død, lite å gjøre.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 tenker HLR burde </a:t>
            </a: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startes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Hva </a:t>
            </a:r>
            <a:r>
              <a:rPr lang="nb-N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sier du?</a:t>
            </a:r>
          </a:p>
          <a:p>
            <a:pPr lvl="1">
              <a:defRPr/>
            </a:pPr>
            <a:r>
              <a:rPr lang="nb-N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Hva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gjør du?</a:t>
            </a:r>
            <a:endParaRPr lang="nb-NO" sz="16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05F5946-1828-F018-4FCE-42FA2933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750" y="881406"/>
            <a:ext cx="2548560" cy="18120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79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3C53C95-480E-9224-0427-B6CD8C123452}"/>
              </a:ext>
            </a:extLst>
          </p:cNvPr>
          <p:cNvSpPr txBox="1"/>
          <p:nvPr/>
        </p:nvSpPr>
        <p:spPr>
          <a:xfrm>
            <a:off x="1776149" y="5528832"/>
            <a:ext cx="1160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kstSylinder 1">
            <a:extLst>
              <a:ext uri="{FF2B5EF4-FFF2-40B4-BE49-F238E27FC236}">
                <a16:creationId xmlns:a16="http://schemas.microsoft.com/office/drawing/2014/main" id="{EAC08EE5-A680-D293-848B-BBFD5F375FF9}"/>
              </a:ext>
            </a:extLst>
          </p:cNvPr>
          <p:cNvSpPr txBox="1"/>
          <p:nvPr/>
        </p:nvSpPr>
        <p:spPr>
          <a:xfrm>
            <a:off x="10567030" y="6596333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Theo </a:t>
            </a:r>
            <a:r>
              <a:rPr kumimoji="0" lang="nb-NO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Bakkeby</a:t>
            </a: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Høiseth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C70258C7-C574-2CC9-BEE7-E8D4D6F7ED61}"/>
              </a:ext>
            </a:extLst>
          </p:cNvPr>
          <p:cNvSpPr txBox="1">
            <a:spLocks/>
          </p:cNvSpPr>
          <p:nvPr/>
        </p:nvSpPr>
        <p:spPr bwMode="auto">
          <a:xfrm>
            <a:off x="719497" y="1970307"/>
            <a:ext cx="9696354" cy="40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Telefontriage er høyrisiko </a:t>
            </a:r>
            <a:r>
              <a:rPr kumimoji="0" lang="mr-I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–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tro på innringeren!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ABCD må gjennomføres ved alle samtaler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Varsellys – vit hva disse er!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Sjekk ut sykehistorie og medikamentbruk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Sjekk at innringer er komfortabel med rådene som er gitt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94435E-BC78-1E6F-0E2F-50EB6F54D835}"/>
              </a:ext>
            </a:extLst>
          </p:cNvPr>
          <p:cNvSpPr txBox="1"/>
          <p:nvPr/>
        </p:nvSpPr>
        <p:spPr>
          <a:xfrm>
            <a:off x="719497" y="682837"/>
            <a:ext cx="7245894" cy="58477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Gylne regler for telefontriage: 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63BF618-8A60-9C1F-0032-FEB08EE32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611" y="2003547"/>
            <a:ext cx="3695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75" y="1931662"/>
            <a:ext cx="2064111" cy="2256527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7080422" y="136525"/>
            <a:ext cx="2735853" cy="181311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24BE5C-3B74-C260-F432-603BBBAA7CC1}"/>
              </a:ext>
            </a:extLst>
          </p:cNvPr>
          <p:cNvSpPr txBox="1"/>
          <p:nvPr/>
        </p:nvSpPr>
        <p:spPr>
          <a:xfrm>
            <a:off x="1099752" y="1931662"/>
            <a:ext cx="9242853" cy="418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Kursdeltaker skal etter del-2 kunne: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 av beslutningsstøtteverktøy i kombinasjon med operatørens fagkyndighet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oppbygning og hovedbruk, samt de ulike hastegradsnivåene i beslutningsstøtteverktøyene NIMN, TTA og LVI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forklare prinsippene for bruk av «startkort» ved mottak av samtale ved bruk av LVI og NIMN 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097AB07-D1F7-4E28-8FD2-C3EAC64E6057}"/>
              </a:ext>
            </a:extLst>
          </p:cNvPr>
          <p:cNvSpPr txBox="1"/>
          <p:nvPr/>
        </p:nvSpPr>
        <p:spPr>
          <a:xfrm>
            <a:off x="10803470" y="6596333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10066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771352B3-1106-351B-555D-5B28A2EA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6" y="3759226"/>
            <a:ext cx="11613887" cy="2822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5476" y="2960027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/>
              <a:t>Du </a:t>
            </a:r>
            <a:r>
              <a:rPr lang="nb-NO" sz="4400"/>
              <a:t>finner</a:t>
            </a:r>
            <a:r>
              <a:rPr lang="en-US" sz="4400"/>
              <a:t> </a:t>
            </a:r>
            <a:r>
              <a:rPr lang="nb-NO" sz="4400"/>
              <a:t>oss</a:t>
            </a:r>
            <a:r>
              <a:rPr lang="en-US" sz="4400"/>
              <a:t> </a:t>
            </a:r>
            <a:r>
              <a:rPr lang="en-US" sz="4400" err="1"/>
              <a:t>også</a:t>
            </a:r>
            <a:r>
              <a:rPr lang="en-US" sz="4400"/>
              <a:t> </a:t>
            </a:r>
            <a:r>
              <a:rPr lang="nb-NO" sz="4400"/>
              <a:t>på</a:t>
            </a:r>
            <a:r>
              <a:rPr lang="en-US" sz="4400"/>
              <a:t>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6D0534F-25CE-750F-3C80-7BBDBF3B7C76}"/>
              </a:ext>
            </a:extLst>
          </p:cNvPr>
          <p:cNvSpPr txBox="1"/>
          <p:nvPr/>
        </p:nvSpPr>
        <p:spPr>
          <a:xfrm>
            <a:off x="495476" y="5170573"/>
            <a:ext cx="5481433" cy="13367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Instagram:    @kokom_kompetanse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Facebook:     KoKom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Hjemmesiden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:      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3"/>
              </a:rPr>
              <a:t>www.kokom.no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    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Bilde 6" descr="Et bilde som inneholder symbol, logo, Font, Grafikk&#10;&#10;Automatisk generert beskrivelse">
            <a:extLst>
              <a:ext uri="{FF2B5EF4-FFF2-40B4-BE49-F238E27FC236}">
                <a16:creationId xmlns:a16="http://schemas.microsoft.com/office/drawing/2014/main" id="{30B921F0-03FA-9191-6C38-A9679757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166" y="3949275"/>
            <a:ext cx="2603605" cy="253200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F3A8F68-C872-FD8F-7C22-E00A58CA6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108" y="236376"/>
            <a:ext cx="1451976" cy="415052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A82446-EAB0-1295-04A7-F01D96CBEE7D}"/>
              </a:ext>
            </a:extLst>
          </p:cNvPr>
          <p:cNvSpPr txBox="1">
            <a:spLocks/>
          </p:cNvSpPr>
          <p:nvPr/>
        </p:nvSpPr>
        <p:spPr bwMode="auto">
          <a:xfrm>
            <a:off x="4358745" y="1314998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1" name="Bilde 2">
            <a:extLst>
              <a:ext uri="{FF2B5EF4-FFF2-40B4-BE49-F238E27FC236}">
                <a16:creationId xmlns:a16="http://schemas.microsoft.com/office/drawing/2014/main" id="{1C4FBEBE-7765-76E8-C0FF-54743932F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02" y="828492"/>
            <a:ext cx="3314273" cy="2214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7E3A6AD-C30D-CB21-EEA4-A37D9E3B75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507"/>
          <a:stretch/>
        </p:blipFill>
        <p:spPr>
          <a:xfrm>
            <a:off x="5583994" y="3802559"/>
            <a:ext cx="2988224" cy="28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76A8507-8037-E2B1-937E-6088B78C4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65" y="1848821"/>
            <a:ext cx="6404470" cy="268410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799A4D8-A042-BAFE-CAF2-02742316D123}"/>
              </a:ext>
            </a:extLst>
          </p:cNvPr>
          <p:cNvSpPr txBox="1"/>
          <p:nvPr/>
        </p:nvSpPr>
        <p:spPr>
          <a:xfrm>
            <a:off x="1539630" y="4995905"/>
            <a:ext cx="8714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“Ingen beslutninger blir bedre enn informasjonen den bygger på”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651D9C0-570B-FCB2-1A9D-023FFB45F7C4}"/>
              </a:ext>
            </a:extLst>
          </p:cNvPr>
          <p:cNvSpPr txBox="1"/>
          <p:nvPr/>
        </p:nvSpPr>
        <p:spPr>
          <a:xfrm>
            <a:off x="576944" y="64679"/>
            <a:ext cx="9548947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Beslutning og tilgang på informasjon</a:t>
            </a:r>
          </a:p>
        </p:txBody>
      </p:sp>
    </p:spTree>
    <p:extLst>
      <p:ext uri="{BB962C8B-B14F-4D97-AF65-F5344CB8AC3E}">
        <p14:creationId xmlns:p14="http://schemas.microsoft.com/office/powerpoint/2010/main" val="228601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https://dagensmedisin.imagevault.media/publishedmedia/yvos4r1nnkm9rcoihkic/JoKramerJohansen_portrett_-fotograf_Ole_Kristian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-1653" r="36932" b="16844"/>
          <a:stretch/>
        </p:blipFill>
        <p:spPr bwMode="auto">
          <a:xfrm>
            <a:off x="540329" y="2798093"/>
            <a:ext cx="1412797" cy="18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59771" y="1040887"/>
            <a:ext cx="5936332" cy="286232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…Likevel er det økende antall henvendelser til både legevaktsentraler og 113, og økende antall gjennomførte ambulanseoppdrag.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 vi blir flere og eldre kan ikke forklare hele økningen. </a:t>
            </a: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alt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Krav og forventninger, kombinert med frykt for klager eller å gjøre feil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bidrar sannsynligvis også til økningen..</a:t>
            </a: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t="33572"/>
          <a:stretch/>
        </p:blipFill>
        <p:spPr>
          <a:xfrm>
            <a:off x="148674" y="1002440"/>
            <a:ext cx="4846664" cy="168717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9" y="4796946"/>
            <a:ext cx="1412797" cy="189037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98006" y="4216549"/>
            <a:ext cx="6096000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som svarer på disse akutte henvendelsene, må i løpet av de første minuttene avgjøre behovet for hjelp og hvor raskt hjelpen trengs.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Dette er komplekse vurderinger…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….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 verktøy har de til å hjelpe seg med beslutninger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når det haster?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EBAC475-9CE2-AC89-60FB-2496654C4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83" y="383816"/>
            <a:ext cx="1962401" cy="4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lysbildenummer 4">
            <a:extLst>
              <a:ext uri="{FF2B5EF4-FFF2-40B4-BE49-F238E27FC236}">
                <a16:creationId xmlns:a16="http://schemas.microsoft.com/office/drawing/2014/main" id="{2B286A0C-FAF9-5CC6-B9C7-27C33EA0860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B55A98-9554-44C9-BA58-B78A95C72FFC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20A2E0DB-747A-ABF6-30CC-39A6B2F75507}"/>
              </a:ext>
            </a:extLst>
          </p:cNvPr>
          <p:cNvSpPr txBox="1">
            <a:spLocks/>
          </p:cNvSpPr>
          <p:nvPr/>
        </p:nvSpPr>
        <p:spPr>
          <a:xfrm>
            <a:off x="1007940" y="2338301"/>
            <a:ext cx="5767998" cy="3226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Ofte andre problemstillinger i tillegg til medisinskfaglige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endParaRPr lang="nb-NO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Etisk utfordrende, potensiell fare, bekymring?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endParaRPr lang="nb-NO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Utfordrende </a:t>
            </a:r>
            <a:r>
              <a:rPr lang="nb-NO" sz="2000" dirty="0">
                <a:solidFill>
                  <a:prstClr val="black"/>
                </a:solidFill>
                <a:latin typeface="Calibri" panose="020F0502020204030204"/>
              </a:rPr>
              <a:t>pasienter/pårørende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med høye krav… 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6859FF8-BCC6-895A-D7C0-1F8BFFF39B9C}"/>
              </a:ext>
            </a:extLst>
          </p:cNvPr>
          <p:cNvSpPr/>
          <p:nvPr/>
        </p:nvSpPr>
        <p:spPr>
          <a:xfrm>
            <a:off x="1007940" y="1922803"/>
            <a:ext cx="5856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2400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Utfordringer relatert til beslutninger i medisinsk nødmeldetjeneste:</a:t>
            </a:r>
            <a:endParaRPr lang="nb-NO" sz="1600" kern="0" dirty="0">
              <a:solidFill>
                <a:srgbClr val="5B9BD5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A1F8CE4-CB74-CA20-6F98-AA7326970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097" y="2061782"/>
            <a:ext cx="4201963" cy="315147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561BCD8-9CDC-03AB-1562-270E9CF3A134}"/>
              </a:ext>
            </a:extLst>
          </p:cNvPr>
          <p:cNvSpPr txBox="1"/>
          <p:nvPr/>
        </p:nvSpPr>
        <p:spPr>
          <a:xfrm>
            <a:off x="10839062" y="6629142"/>
            <a:ext cx="82420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272727"/>
                </a:solidFill>
                <a:latin typeface="Josefin Sans"/>
              </a:rPr>
              <a:t>Bilde: PixHere.com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1AD0F58-B4ED-3B99-1B8D-5042F4BAC7B1}"/>
              </a:ext>
            </a:extLst>
          </p:cNvPr>
          <p:cNvSpPr txBox="1"/>
          <p:nvPr/>
        </p:nvSpPr>
        <p:spPr>
          <a:xfrm>
            <a:off x="576944" y="64679"/>
            <a:ext cx="9548947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Beslutning og tilgang på informasjon</a:t>
            </a:r>
          </a:p>
        </p:txBody>
      </p:sp>
    </p:spTree>
    <p:extLst>
      <p:ext uri="{BB962C8B-B14F-4D97-AF65-F5344CB8AC3E}">
        <p14:creationId xmlns:p14="http://schemas.microsoft.com/office/powerpoint/2010/main" val="2267190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0BCB5F-B597-AC07-7C2F-DD1F6C335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03" y="1515543"/>
            <a:ext cx="1981372" cy="1114522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/>
          <p:cNvSpPr txBox="1">
            <a:spLocks noChangeArrowheads="1"/>
          </p:cNvSpPr>
          <p:nvPr/>
        </p:nvSpPr>
        <p:spPr bwMode="auto">
          <a:xfrm>
            <a:off x="593603" y="4929037"/>
            <a:ext cx="5488555" cy="8309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Forskjellige </a:t>
            </a:r>
            <a:r>
              <a:rPr kumimoji="0" lang="nb-NO" altLang="nb-NO" sz="2400" b="0" i="0" u="sng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triagesystemer</a:t>
            </a:r>
            <a:br>
              <a:rPr kumimoji="0" lang="nb-NO" altLang="nb-NO" sz="2400" b="0" i="0" u="sng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altLang="nb-NO" sz="2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pre- og </a:t>
            </a:r>
            <a:r>
              <a:rPr kumimoji="0" lang="nb-NO" altLang="nb-NO" sz="2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inhospitalt</a:t>
            </a:r>
            <a:r>
              <a:rPr kumimoji="0" lang="nb-NO" altLang="nb-NO" sz="2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og i LVS - LV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4" y="295379"/>
            <a:ext cx="1639966" cy="248738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832" y="1097966"/>
            <a:ext cx="1700931" cy="241422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703" y="542289"/>
            <a:ext cx="1981372" cy="371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68" y="1310452"/>
            <a:ext cx="1646063" cy="2944623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019" y="3564015"/>
            <a:ext cx="1560711" cy="493819"/>
          </a:xfrm>
          <a:prstGeom prst="rect">
            <a:avLst/>
          </a:prstGeom>
        </p:spPr>
      </p:pic>
      <p:sp>
        <p:nvSpPr>
          <p:cNvPr id="16" name="Rektangel 15"/>
          <p:cNvSpPr>
            <a:spLocks noChangeArrowheads="1"/>
          </p:cNvSpPr>
          <p:nvPr/>
        </p:nvSpPr>
        <p:spPr bwMode="auto">
          <a:xfrm>
            <a:off x="4443930" y="2853172"/>
            <a:ext cx="1727887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Noen LVS bruker TTA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6481703" y="4433396"/>
            <a:ext cx="1981372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Mange LVS 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bruker LVI</a:t>
            </a: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9159168" y="4382382"/>
            <a:ext cx="1646063" cy="92333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Alle AMK og noen LVS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bruker NIMN</a:t>
            </a:r>
          </a:p>
        </p:txBody>
      </p:sp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65" y="295379"/>
            <a:ext cx="1631994" cy="24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BEBDBF4-B9AC-180A-9FCA-4E03A494D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1" y="2896205"/>
            <a:ext cx="1657640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Ambulansene bruker RETTS….</a:t>
            </a:r>
          </a:p>
        </p:txBody>
      </p:sp>
    </p:spTree>
    <p:extLst>
      <p:ext uri="{BB962C8B-B14F-4D97-AF65-F5344CB8AC3E}">
        <p14:creationId xmlns:p14="http://schemas.microsoft.com/office/powerpoint/2010/main" val="29639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>
            <a:extLst>
              <a:ext uri="{FF2B5EF4-FFF2-40B4-BE49-F238E27FC236}">
                <a16:creationId xmlns:a16="http://schemas.microsoft.com/office/drawing/2014/main" id="{9C7F5176-1798-25EA-53DB-70A29E03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72" y="1"/>
            <a:ext cx="4444946" cy="2500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722" y="106343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Modifisert etter Helsedirektoratet, 2019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A7B1463-F031-0D4A-F87C-3C03DEAC399B}"/>
              </a:ext>
            </a:extLst>
          </p:cNvPr>
          <p:cNvGrpSpPr/>
          <p:nvPr/>
        </p:nvGrpSpPr>
        <p:grpSpPr>
          <a:xfrm>
            <a:off x="4462463" y="1208110"/>
            <a:ext cx="2743200" cy="5262794"/>
            <a:chOff x="4462463" y="1208110"/>
            <a:chExt cx="2743200" cy="526279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B945696-9BE4-979B-33AC-E79E44D4F93A}"/>
                </a:ext>
              </a:extLst>
            </p:cNvPr>
            <p:cNvSpPr txBox="1"/>
            <p:nvPr/>
          </p:nvSpPr>
          <p:spPr>
            <a:xfrm>
              <a:off x="4687422" y="5637680"/>
              <a:ext cx="23514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Fysisk på 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hendelsessted</a:t>
              </a:r>
            </a:p>
          </p:txBody>
        </p:sp>
        <p:sp>
          <p:nvSpPr>
            <p:cNvPr id="9" name="Rektangel: avrundede hjørner 8">
              <a:extLst>
                <a:ext uri="{FF2B5EF4-FFF2-40B4-BE49-F238E27FC236}">
                  <a16:creationId xmlns:a16="http://schemas.microsoft.com/office/drawing/2014/main" id="{91925938-CC01-A7A7-3DED-C83A75E57F34}"/>
                </a:ext>
              </a:extLst>
            </p:cNvPr>
            <p:cNvSpPr/>
            <p:nvPr/>
          </p:nvSpPr>
          <p:spPr>
            <a:xfrm>
              <a:off x="4462463" y="1208110"/>
              <a:ext cx="274320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816D937-8691-622D-1F9D-CE0048984105}"/>
              </a:ext>
            </a:extLst>
          </p:cNvPr>
          <p:cNvGrpSpPr/>
          <p:nvPr/>
        </p:nvGrpSpPr>
        <p:grpSpPr>
          <a:xfrm>
            <a:off x="7725999" y="1198585"/>
            <a:ext cx="1714500" cy="5262794"/>
            <a:chOff x="7725999" y="1198585"/>
            <a:chExt cx="1714500" cy="5262794"/>
          </a:xfrm>
        </p:grpSpPr>
        <p:sp>
          <p:nvSpPr>
            <p:cNvPr id="7" name="Plassholder for lysbildenummer 1">
              <a:extLst>
                <a:ext uri="{FF2B5EF4-FFF2-40B4-BE49-F238E27FC236}">
                  <a16:creationId xmlns:a16="http://schemas.microsoft.com/office/drawing/2014/main" id="{7237BE9E-3400-BC5F-4696-48DA041A4261}"/>
                </a:ext>
              </a:extLst>
            </p:cNvPr>
            <p:cNvSpPr txBox="1">
              <a:spLocks/>
            </p:cNvSpPr>
            <p:nvPr/>
          </p:nvSpPr>
          <p:spPr>
            <a:xfrm>
              <a:off x="7725999" y="5797006"/>
              <a:ext cx="17145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nb-NO"/>
              </a:defPPr>
              <a:lvl1pPr marL="0" marR="0" lvl="0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lvl="1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lvl="2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lvl="3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lvl="4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0" marR="0" lvl="5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0" marR="0" lvl="6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0" marR="0" lvl="7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0" marR="0" lvl="8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Oppmøte-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triage</a:t>
              </a:r>
              <a:endPara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" name="Rektangel: avrundede hjørner 9">
              <a:extLst>
                <a:ext uri="{FF2B5EF4-FFF2-40B4-BE49-F238E27FC236}">
                  <a16:creationId xmlns:a16="http://schemas.microsoft.com/office/drawing/2014/main" id="{2FF70197-6A13-74AD-7B7F-F32B13BBBF06}"/>
                </a:ext>
              </a:extLst>
            </p:cNvPr>
            <p:cNvSpPr/>
            <p:nvPr/>
          </p:nvSpPr>
          <p:spPr>
            <a:xfrm>
              <a:off x="7816650" y="1198585"/>
              <a:ext cx="1623849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548BED6-8E47-046A-B8AC-F496BF142021}"/>
              </a:ext>
            </a:extLst>
          </p:cNvPr>
          <p:cNvGrpSpPr/>
          <p:nvPr/>
        </p:nvGrpSpPr>
        <p:grpSpPr>
          <a:xfrm>
            <a:off x="2952750" y="1195157"/>
            <a:ext cx="1714500" cy="5262794"/>
            <a:chOff x="2952750" y="1195157"/>
            <a:chExt cx="1714500" cy="5262794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2E147871-63B1-79C3-2F76-A72B780BC30B}"/>
                </a:ext>
              </a:extLst>
            </p:cNvPr>
            <p:cNvSpPr txBox="1"/>
            <p:nvPr/>
          </p:nvSpPr>
          <p:spPr>
            <a:xfrm>
              <a:off x="2952750" y="5649891"/>
              <a:ext cx="1714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Telefon-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triage</a:t>
              </a:r>
            </a:p>
          </p:txBody>
        </p:sp>
        <p:sp>
          <p:nvSpPr>
            <p:cNvPr id="16" name="Rektangel: avrundede hjørner 15">
              <a:extLst>
                <a:ext uri="{FF2B5EF4-FFF2-40B4-BE49-F238E27FC236}">
                  <a16:creationId xmlns:a16="http://schemas.microsoft.com/office/drawing/2014/main" id="{92E7B277-9702-778E-91AB-16F8617A102F}"/>
                </a:ext>
              </a:extLst>
            </p:cNvPr>
            <p:cNvSpPr/>
            <p:nvPr/>
          </p:nvSpPr>
          <p:spPr>
            <a:xfrm>
              <a:off x="3152775" y="1195157"/>
              <a:ext cx="127635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Plassholder for lysbildenummer 1">
            <a:extLst>
              <a:ext uri="{FF2B5EF4-FFF2-40B4-BE49-F238E27FC236}">
                <a16:creationId xmlns:a16="http://schemas.microsoft.com/office/drawing/2014/main" id="{3B373072-7E32-0072-5311-B727D01E1DD4}"/>
              </a:ext>
            </a:extLst>
          </p:cNvPr>
          <p:cNvSpPr txBox="1">
            <a:spLocks/>
          </p:cNvSpPr>
          <p:nvPr/>
        </p:nvSpPr>
        <p:spPr>
          <a:xfrm>
            <a:off x="9889413" y="5006266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nb-NO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o-NO" sz="18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4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5" ma:contentTypeDescription="Opprett et nytt dokument." ma:contentTypeScope="" ma:versionID="bad9493395f8c1034021a65ab40d9768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b417ce9dea61f3df080963fdfd4b1cc7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Props1.xml><?xml version="1.0" encoding="utf-8"?>
<ds:datastoreItem xmlns:ds="http://schemas.openxmlformats.org/officeDocument/2006/customXml" ds:itemID="{7FEF5010-E2D2-48ED-A2E3-12BCBBC984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DBE473-C88E-4CDB-857F-DF515F2F1C2C}"/>
</file>

<file path=customXml/itemProps3.xml><?xml version="1.0" encoding="utf-8"?>
<ds:datastoreItem xmlns:ds="http://schemas.openxmlformats.org/officeDocument/2006/customXml" ds:itemID="{0A3F57A4-2010-4FEB-BAC2-6D6B7A50E75F}">
  <ds:schemaRefs>
    <ds:schemaRef ds:uri="70bd2ea5-bdb3-40dd-892e-653457c1e963"/>
    <ds:schemaRef ds:uri="820d7fd5-9309-423a-b0d3-bdc528a00c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4676</Words>
  <Application>Microsoft Office PowerPoint</Application>
  <PresentationFormat>Widescreen</PresentationFormat>
  <Paragraphs>537</Paragraphs>
  <Slides>43</Slides>
  <Notes>42</Notes>
  <HiddenSlides>3</HiddenSlides>
  <MMClips>0</MMClips>
  <ScaleCrop>false</ScaleCrop>
  <HeadingPairs>
    <vt:vector size="6" baseType="variant">
      <vt:variant>
        <vt:lpstr>Brukte skrifter</vt:lpstr>
      </vt:variant>
      <vt:variant>
        <vt:i4>15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43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Calibri Light</vt:lpstr>
      <vt:lpstr>Helvetica Neue</vt:lpstr>
      <vt:lpstr>Ink Free</vt:lpstr>
      <vt:lpstr>Josefin Sans</vt:lpstr>
      <vt:lpstr>NRK Sans Variable</vt:lpstr>
      <vt:lpstr>Symbol</vt:lpstr>
      <vt:lpstr>Times</vt:lpstr>
      <vt:lpstr>Times New Roman</vt:lpstr>
      <vt:lpstr>Verdana</vt:lpstr>
      <vt:lpstr>Wingdings</vt:lpstr>
      <vt:lpstr>Work Sans</vt:lpstr>
      <vt:lpstr>Office-tema</vt:lpstr>
      <vt:lpstr>3_Office-tema</vt:lpstr>
      <vt:lpstr>5_Office-tema</vt:lpstr>
      <vt:lpstr>4_Office-tema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brukes video til?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Du finner oss også på: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Jan Edvin Agdestein</cp:lastModifiedBy>
  <cp:revision>48</cp:revision>
  <dcterms:created xsi:type="dcterms:W3CDTF">2022-09-14T08:42:47Z</dcterms:created>
  <dcterms:modified xsi:type="dcterms:W3CDTF">2024-07-02T11:17:17Z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2023-06-02T05:16:31Z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4569004f-69fc-4482-a3a6-e80153114cda</vt:lpwstr>
  </property>
  <property fmtid="{D5CDD505-2E9C-101B-9397-08002B2CF9AE}" pid="8" name="MSIP_Label_d291ddcc-9a90-46b7-a727-d19b3ec4b730_ContentBits">
    <vt:lpwstr>0</vt:lpwstr>
  </property>
  <property fmtid="{D5CDD505-2E9C-101B-9397-08002B2CF9AE}" pid="9" name="MSIP_Label_2b7fce66-bf2d-46b5-b59a-9f0018501bcd_Enabled">
    <vt:lpwstr>true</vt:lpwstr>
  </property>
  <property fmtid="{D5CDD505-2E9C-101B-9397-08002B2CF9AE}" pid="10" name="MSIP_Label_2b7fce66-bf2d-46b5-b59a-9f0018501bcd_SetDate">
    <vt:lpwstr>2023-09-04T11:26:13Z</vt:lpwstr>
  </property>
  <property fmtid="{D5CDD505-2E9C-101B-9397-08002B2CF9AE}" pid="11" name="MSIP_Label_2b7fce66-bf2d-46b5-b59a-9f0018501bcd_Method">
    <vt:lpwstr>Standard</vt:lpwstr>
  </property>
  <property fmtid="{D5CDD505-2E9C-101B-9397-08002B2CF9AE}" pid="12" name="MSIP_Label_2b7fce66-bf2d-46b5-b59a-9f0018501bcd_Name">
    <vt:lpwstr>s_Intern</vt:lpwstr>
  </property>
  <property fmtid="{D5CDD505-2E9C-101B-9397-08002B2CF9AE}" pid="13" name="MSIP_Label_2b7fce66-bf2d-46b5-b59a-9f0018501bcd_SiteId">
    <vt:lpwstr>f8a213d2-8f6c-400d-9e74-4e8b475316c6</vt:lpwstr>
  </property>
  <property fmtid="{D5CDD505-2E9C-101B-9397-08002B2CF9AE}" pid="14" name="MSIP_Label_2b7fce66-bf2d-46b5-b59a-9f0018501bcd_ActionId">
    <vt:lpwstr>3f3374d4-f0e4-4fb3-896d-00a6ce1373a1</vt:lpwstr>
  </property>
  <property fmtid="{D5CDD505-2E9C-101B-9397-08002B2CF9AE}" pid="15" name="MSIP_Label_2b7fce66-bf2d-46b5-b59a-9f0018501bcd_ContentBits">
    <vt:lpwstr>0</vt:lpwstr>
  </property>
  <property fmtid="{D5CDD505-2E9C-101B-9397-08002B2CF9AE}" pid="16" name="ContentTypeId">
    <vt:lpwstr>0x010100CD1F3C1C7FA91D4C90CC1DFEAB28AFC6</vt:lpwstr>
  </property>
  <property fmtid="{D5CDD505-2E9C-101B-9397-08002B2CF9AE}" pid="17" name="MediaServiceImageTags">
    <vt:lpwstr/>
  </property>
</Properties>
</file>