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  <p:sldMasterId id="2147483672" r:id="rId6"/>
    <p:sldMasterId id="2147483684" r:id="rId7"/>
    <p:sldMasterId id="2147483695" r:id="rId8"/>
  </p:sldMasterIdLst>
  <p:notesMasterIdLst>
    <p:notesMasterId r:id="rId36"/>
  </p:notesMasterIdLst>
  <p:handoutMasterIdLst>
    <p:handoutMasterId r:id="rId37"/>
  </p:handoutMasterIdLst>
  <p:sldIdLst>
    <p:sldId id="313" r:id="rId9"/>
    <p:sldId id="896" r:id="rId10"/>
    <p:sldId id="299" r:id="rId11"/>
    <p:sldId id="258" r:id="rId12"/>
    <p:sldId id="262" r:id="rId13"/>
    <p:sldId id="292" r:id="rId14"/>
    <p:sldId id="257" r:id="rId15"/>
    <p:sldId id="513" r:id="rId16"/>
    <p:sldId id="323" r:id="rId17"/>
    <p:sldId id="330" r:id="rId18"/>
    <p:sldId id="522" r:id="rId19"/>
    <p:sldId id="266" r:id="rId20"/>
    <p:sldId id="521" r:id="rId21"/>
    <p:sldId id="518" r:id="rId22"/>
    <p:sldId id="516" r:id="rId23"/>
    <p:sldId id="526" r:id="rId24"/>
    <p:sldId id="329" r:id="rId25"/>
    <p:sldId id="283" r:id="rId26"/>
    <p:sldId id="281" r:id="rId27"/>
    <p:sldId id="298" r:id="rId28"/>
    <p:sldId id="278" r:id="rId29"/>
    <p:sldId id="515" r:id="rId30"/>
    <p:sldId id="279" r:id="rId31"/>
    <p:sldId id="331" r:id="rId32"/>
    <p:sldId id="332" r:id="rId33"/>
    <p:sldId id="260" r:id="rId34"/>
    <p:sldId id="895" r:id="rId35"/>
  </p:sldIdLst>
  <p:sldSz cx="12192000" cy="6858000"/>
  <p:notesSz cx="6799263" cy="9929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oken, Anders" initials="KA" lastIdx="3" clrIdx="0">
    <p:extLst>
      <p:ext uri="{19B8F6BF-5375-455C-9EA6-DF929625EA0E}">
        <p15:presenceInfo xmlns:p15="http://schemas.microsoft.com/office/powerpoint/2012/main" userId="S-1-5-21-2061001726-1181116807-114579206-1539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42" autoAdjust="0"/>
    <p:restoredTop sz="83651" autoAdjust="0"/>
  </p:normalViewPr>
  <p:slideViewPr>
    <p:cSldViewPr snapToGrid="0" showGuides="1">
      <p:cViewPr varScale="1">
        <p:scale>
          <a:sx n="150" d="100"/>
          <a:sy n="150" d="100"/>
        </p:scale>
        <p:origin x="95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F7F61-D210-4A62-B32D-3E206C226D63}" type="datetimeFigureOut">
              <a:rPr lang="nb-NO" smtClean="0"/>
              <a:t>01.07.2024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3840-E0B2-40F2-ABD2-04161B790D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957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01.07.2024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veiledere/masseskadetriage/Masseskadetriage%20-%20Nasjonal%20veileder.pdf/_/attachment/inline/5f964973-5fb1-4075-a6a4-7c0007896184:4f74d7c6b78f6322bf03dc5a96ba4bb776edfa43/Masseskadetriage%20-%20Nasjonal%20veileder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elsedirektoratet.no/veiledere/helsetjenestens-organisering-pa-skadested/Helsetjenestens%20organisering%20p%C3%A5%20skadested%20%E2%80%93%20Nasjonal%20veileder.pdf/_/attachment/inline/9ecfef15-cefc-434d-a37c-387d3f6f8707:8ce3cc0fd8bf3fbea1d746bd68c1f71bcad47234/Helsetjenestens%20organisering%20p%C3%A5%20skadested%20-%20Nasjonal%20veileder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Dette lysbildet er kun til informasjon for foreleser.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Timen er beregnet til 45 min. </a:t>
            </a:r>
            <a:endParaRPr lang="en-US" dirty="0"/>
          </a:p>
          <a:p>
            <a:pPr>
              <a:defRPr/>
            </a:pPr>
            <a:r>
              <a:rPr lang="nb-NO" altLang="nb-NO" dirty="0">
                <a:cs typeface="Calibri"/>
              </a:rPr>
              <a:t>Aktivisering gjennom dialog, refleksjonsspørsmål og eksempler/case er viktig.</a:t>
            </a:r>
          </a:p>
          <a:p>
            <a:pPr>
              <a:defRPr/>
            </a:pPr>
            <a:endParaRPr lang="nb-NO" dirty="0">
              <a:cs typeface="Calibri"/>
            </a:endParaRPr>
          </a:p>
          <a:p>
            <a:pPr>
              <a:defRPr/>
            </a:pPr>
            <a:endParaRPr lang="en-US" dirty="0"/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u="sng" baseline="0" dirty="0"/>
              <a:t>Svar 1: </a:t>
            </a:r>
            <a:br>
              <a:rPr lang="nb-NO" u="sng" baseline="0" dirty="0"/>
            </a:br>
            <a:r>
              <a:rPr lang="nb-NO" baseline="0" dirty="0"/>
              <a:t>vi kan dele triage inn i; </a:t>
            </a:r>
            <a:br>
              <a:rPr lang="nb-NO" baseline="0" dirty="0"/>
            </a:br>
            <a:r>
              <a:rPr lang="nb-NO" baseline="0" dirty="0"/>
              <a:t>- Tlf. triage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- Fysisk på </a:t>
            </a:r>
            <a:r>
              <a:rPr lang="nb-NO" baseline="0" dirty="0" err="1"/>
              <a:t>hendelsted</a:t>
            </a:r>
            <a:r>
              <a:rPr lang="nb-NO" baseline="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- Oppmøtetriage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u="sng" baseline="0" dirty="0"/>
              <a:t>Svar 2: </a:t>
            </a:r>
            <a:br>
              <a:rPr lang="nb-NO" baseline="0" dirty="0"/>
            </a:br>
            <a:r>
              <a:rPr lang="nb-NO" baseline="0" dirty="0"/>
              <a:t>Her ser vi totalt 5</a:t>
            </a:r>
            <a:br>
              <a:rPr lang="nb-NO" baseline="0" dirty="0"/>
            </a:br>
            <a:r>
              <a:rPr lang="nb-NO" baseline="0" dirty="0"/>
              <a:t>..de fleste l svare 3 eller 5.. </a:t>
            </a:r>
            <a:br>
              <a:rPr lang="nb-NO" baseline="0" dirty="0"/>
            </a:br>
            <a:br>
              <a:rPr lang="nb-NO" baseline="0" dirty="0"/>
            </a:br>
            <a:r>
              <a:rPr lang="nb-NO" baseline="0" dirty="0"/>
              <a:t>Rød = akutt / umiddelbart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Oransje = haster veldig </a:t>
            </a:r>
            <a:br>
              <a:rPr lang="nb-NO" baseline="0" dirty="0"/>
            </a:br>
            <a:r>
              <a:rPr lang="nb-NO" baseline="0" dirty="0"/>
              <a:t>Gul = haster</a:t>
            </a:r>
            <a:br>
              <a:rPr lang="nb-NO" baseline="0" dirty="0"/>
            </a:br>
            <a:r>
              <a:rPr lang="nb-NO" baseline="0" dirty="0"/>
              <a:t>Grønn = vanlig / kan vente til fastlege </a:t>
            </a:r>
            <a:br>
              <a:rPr lang="nb-NO" baseline="0" dirty="0"/>
            </a:br>
            <a:r>
              <a:rPr lang="nb-NO" baseline="0" dirty="0"/>
              <a:t>Blå = rådgivning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r>
              <a:rPr lang="nb-NO" baseline="0" dirty="0"/>
              <a:t>..men dette er ikke hele sannheten., vi kommer tilbake til dette!</a:t>
            </a:r>
            <a:br>
              <a:rPr lang="nb-NO" baseline="0" dirty="0"/>
            </a:b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617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Telefontriage er den mest utfordrende og krevende!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Kommunikasjonen er svært begrenset, og som regel ser en ikke den andre unntatt ved bruk av video. </a:t>
            </a:r>
            <a:b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Derav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utfordrende og meget spennende å arbeide med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 forskjell mot helsepersonell på stedet, som fysisk kan se og undersøke.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Fysisk på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kadested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og oppmøte glir litt over i hverandre.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OBS: Ikke alle har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orange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og blå kode.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Dere kjenner kanskje til at mange avdelinger driver med NEWS scoring eller at en bruker GCS – en form for triage dette også..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779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NB: Animasjon i lysbildet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Her ser dere hvordan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er implementert nasjonalt som en standard på skadested i Norge.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Illustrasjonen i midten viser godt sammenhengen mellom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triagekode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, responsen den utløser, og hvilke ressurser som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settes inn, for å frakte den skadde til rett omsorgsnivå.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Hentet fra nasjonale veiledere 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Masseskadetriage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, og Helsetjenestens organisering på skadested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Kilde: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Helsedirektoratet 2022: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hlinkClick r:id="rId3"/>
              </a:rPr>
              <a:t>Masseskadetriage</a:t>
            </a:r>
            <a:r>
              <a:rPr lang="nb-NO" dirty="0">
                <a:hlinkClick r:id="rId3"/>
              </a:rPr>
              <a:t> - Nasjonal veileder.pdf (helsedirektoratet.no)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Helsedirektoratet, 2020: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lang="nb-NO" dirty="0">
                <a:hlinkClick r:id="rId4"/>
              </a:rPr>
              <a:t>Helsetjenestens organisering på skadested - Nasjonal veileder.pdf (helsedirektoratet.no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6386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Merk at her er det introdusert ennå en ny farger – grå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Sort = død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Grå = håpløst skadd / avvente – er så skadd at enten vil dø raskt, eller overlever og blir triagert til rødt og fraktes ut til hjelp.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969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67f13fa223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aseline="0" dirty="0"/>
              <a:t>For å gjøre bildet komplett – så har vi faktisk 7 –sju- fargekoder innen akuttmedisinen!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baseline="0" dirty="0"/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g167f13fa223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46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u="sng" dirty="0"/>
              <a:t>Triage er: 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En dynamisk prosess, under endring og påvirkning hele tiden</a:t>
            </a: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Menneskelige faktorer påvirker oss.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Hvordan operatøren stiller spørsmål påvirker svarene operatøren får, som igjen påvirker den videre håndtering av samtalen,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Og hvilken informasjon vi klarer å innhente og hva vi forstår, da vi ikke ser - dette kalles operativ psykologi og inngår i temaet om samhandling.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Overtriage: </a:t>
            </a:r>
            <a:br>
              <a:rPr lang="nb-NO" dirty="0"/>
            </a:br>
            <a:r>
              <a:rPr lang="nb-NO" dirty="0"/>
              <a:t>- for høy hastegrad satt på pasienter som ikke trenger det blir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økt ressursbruk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Undertriage: </a:t>
            </a:r>
            <a:br>
              <a:rPr lang="nb-NO" dirty="0"/>
            </a:br>
            <a:r>
              <a:rPr lang="nb-NO" dirty="0"/>
              <a:t>- pasienter som trenger høyere grad av hjelp blir ikke avdekket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fare for liv og helse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/>
              <a:t>Planlagt overtriage: </a:t>
            </a:r>
            <a:br>
              <a:rPr lang="nb-NO" dirty="0"/>
            </a:br>
            <a:r>
              <a:rPr lang="nb-NO" dirty="0"/>
              <a:t>-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usikkerhet rundt beslutning, fare for å gjøre feil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fører til at en må ha «sikkerhetsmargin» for å være sikker på å ikke glippe på noen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normalt med 30 – 50% overtriage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Dette utfordrer veldig ressursbehovet, stor diskusjon om hvordan vi skal rigge oss for fremtiden da det ikke er nok ambulanser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2 klikk for å få frem alle bokser.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er mange faktorer som kan påvirke hastegradsvurderingen du gjør og valget av ressurser som settes inn!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Dette er verdt å merke seg uavhengig valgte beslutningsstøtteverktøy.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 av hast handler om mer enn den medisinske tilstanden,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må sees opp i mot ulike faktorer.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dere komme med noen faktorer som kan påvirke hastegraden utover den rent medisinske tilstanden? </a:t>
            </a:r>
            <a:b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</a:t>
            </a:r>
            <a:b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 2: </a:t>
            </a:r>
            <a:r>
              <a:rPr lang="nb-NO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opp punkter fra PP. </a:t>
            </a:r>
            <a:endParaRPr lang="nb-NO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Kan kursdeltakere nevne noen hendelser hvor noen av disse faktorene vil kunne påvirke hastegraden?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Barn alene med skadet pårørende.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Ankelbrudd hjemme i stuen kontra på Galdhøpiggen i regn.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Grad av hast og ressursbehov faller heller ikke alltid sammen, om vi ser på boksen med logistikk og ressurser.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Noen eksempler på dette?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Eks 1: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Løftehjelp opp fra gulv av tung hjelpeløs person.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Brannvesen,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hjemmespl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., legevakt, amb.?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– mange kan bli involvert uten at det er noen stor grad av hast.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Eks 2: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Overflytting av stabil intensivpasient krever mange ressurser, men har kanskje ikke så stor gard av hast.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Kilde: </a:t>
            </a: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  <a:t>Illustrasjoner fra NIMN.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57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Bruk av beslutningsstøtteverktøy for hastegradsvurdering av telefon-henvendelser var et bevisst valg for norsk medisinsk nødmeldetjeneste, og ble innført i 1994. 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</a:rPr>
              <a:t>I Norge brukes ulike </a:t>
            </a:r>
            <a:r>
              <a:rPr lang="nb-NO" i="0" dirty="0">
                <a:solidFill>
                  <a:srgbClr val="FF0000"/>
                </a:solidFill>
                <a:effectLst/>
              </a:rPr>
              <a:t>systemer basert på enten kriterier eller diskriminatorer</a:t>
            </a:r>
            <a:r>
              <a:rPr lang="nb-NO" i="0" dirty="0">
                <a:effectLst/>
              </a:rPr>
              <a:t>, med</a:t>
            </a:r>
            <a:r>
              <a:rPr lang="nb-NO" i="0" baseline="0" dirty="0">
                <a:effectLst/>
              </a:rPr>
              <a:t> </a:t>
            </a:r>
            <a:r>
              <a:rPr lang="nb-NO" i="0" dirty="0">
                <a:effectLst/>
              </a:rPr>
              <a:t>utgangspunkt i symptomer</a:t>
            </a:r>
            <a:r>
              <a:rPr lang="nb-NO" i="0" baseline="0" dirty="0">
                <a:effectLst/>
              </a:rPr>
              <a:t> </a:t>
            </a:r>
            <a:br>
              <a:rPr lang="nb-NO" i="0" baseline="0" dirty="0">
                <a:effectLst/>
              </a:rPr>
            </a:br>
            <a:r>
              <a:rPr lang="nb-NO" baseline="0" dirty="0">
                <a:effectLst/>
              </a:rPr>
              <a:t>– dette kommer vi tilbake til i neste time om beslutningsstøtte. </a:t>
            </a:r>
            <a:r>
              <a:rPr lang="nb-NO" dirty="0">
                <a:effectLst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Spørsmål til kursdeltakerne: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Fagkyndighetsprinsippet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hørte dere også om i e-læringen. Noen som husker hva det vil si? 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Svar: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Kombinasjonen av operatørens faglige vurderinger sammen med bruk av beslutningsstøtteverktøy, med rom for lokale forhold, skal være grunnlaget for telefonvurderingene som gjøres.  </a:t>
            </a:r>
            <a:endParaRPr lang="nb-NO" dirty="0">
              <a:effectLst/>
            </a:endParaRPr>
          </a:p>
          <a:p>
            <a:endParaRPr lang="nb-NO" dirty="0"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Mottak og oppfølging av henvendelser om øyeblikkelig helsehjelp er en fagoppgave (fagkyndighetsprinsippet)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</a:t>
            </a:r>
            <a:r>
              <a:rPr lang="nb-NO" b="0" dirty="0">
                <a:effectLst/>
              </a:rPr>
              <a:t>skal </a:t>
            </a:r>
            <a:r>
              <a:rPr lang="nb-NO" dirty="0">
                <a:effectLst/>
              </a:rPr>
              <a:t>utføres av operatør med </a:t>
            </a:r>
            <a:r>
              <a:rPr lang="nb-NO" b="1" dirty="0">
                <a:effectLst/>
              </a:rPr>
              <a:t>helsefaglig bakgrunn </a:t>
            </a:r>
            <a:r>
              <a:rPr lang="nb-NO" dirty="0">
                <a:effectLst/>
              </a:rPr>
              <a:t>og </a:t>
            </a:r>
            <a:r>
              <a:rPr lang="nb-NO" b="1" dirty="0">
                <a:effectLst/>
              </a:rPr>
              <a:t>tilleggsopplæring.  </a:t>
            </a:r>
          </a:p>
          <a:p>
            <a:br>
              <a:rPr lang="nb-NO" dirty="0">
                <a:effectLst/>
              </a:rPr>
            </a:br>
            <a:r>
              <a:rPr lang="nb-NO" dirty="0">
                <a:effectLst/>
              </a:rPr>
              <a:t>Ved bruk av fagkyndighet i kombinasjon med beslutningsstøtteverktøy kan operatøren stå sterkere ved ev. tilsyn og klagesaker.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>
              <a:effectLst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8583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dette felles grunnkurset for AMK og</a:t>
            </a:r>
            <a:r>
              <a:rPr lang="nb-NO" baseline="0" dirty="0"/>
              <a:t> LVS har vi valgt å ha </a:t>
            </a:r>
            <a:r>
              <a:rPr lang="nb-NO" u="sng" baseline="0" dirty="0"/>
              <a:t>fokus på </a:t>
            </a:r>
            <a:r>
              <a:rPr lang="nb-NO" u="sng" dirty="0"/>
              <a:t>de</a:t>
            </a:r>
            <a:r>
              <a:rPr lang="nb-NO" u="sng" baseline="0" dirty="0"/>
              <a:t> </a:t>
            </a:r>
            <a:r>
              <a:rPr lang="nb-NO" u="sng" dirty="0"/>
              <a:t>tre</a:t>
            </a:r>
            <a:r>
              <a:rPr lang="nb-NO" u="sng" baseline="0" dirty="0"/>
              <a:t> hastegradene som er felles for alle</a:t>
            </a:r>
            <a:r>
              <a:rPr lang="nb-NO" baseline="0" dirty="0"/>
              <a:t>, </a:t>
            </a:r>
            <a:br>
              <a:rPr lang="nb-NO" baseline="0" dirty="0"/>
            </a:br>
            <a:r>
              <a:rPr lang="nb-NO" baseline="0" dirty="0"/>
              <a:t>uavhengig hvilket beslutningsstøtteverktøy din sentral har valgt å bruke.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Grunnen til at vi fokuserer på disse tre som et utgangspunkt er at dette er hastegradene ambulansene rykker ut på i hele Norge, og er sånn sett tre hastegrader alle må forholde seg til betydningen av, uavhengig om du er AMK- eller LVS operatør.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baseline="0" dirty="0"/>
            </a:br>
            <a:r>
              <a:rPr lang="nb-NO" baseline="0" dirty="0"/>
              <a:t>Betydningen av andre hastegrader (fargene oransje og blå) må dere lære om lokalt, dersom disse benyttes.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Vær oppmerksom på at det kan være variasjoner mellom verktøyene, også når det gjelder anbefalt ventetid på legetilsyn.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u="sng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u="sng" dirty="0">
                <a:latin typeface="Arial" panose="020B0604020202020204" pitchFamily="34" charset="0"/>
              </a:rPr>
              <a:t>Fargekodene fikk dere også</a:t>
            </a:r>
            <a:r>
              <a:rPr lang="nb-NO" altLang="nb-NO" u="sng" baseline="0" dirty="0">
                <a:latin typeface="Arial" panose="020B0604020202020204" pitchFamily="34" charset="0"/>
              </a:rPr>
              <a:t> </a:t>
            </a:r>
            <a:r>
              <a:rPr lang="nb-NO" altLang="nb-NO" u="sng" dirty="0">
                <a:latin typeface="Arial" panose="020B0604020202020204" pitchFamily="34" charset="0"/>
              </a:rPr>
              <a:t>beskrevet i e-læringen, men: </a:t>
            </a:r>
            <a:br>
              <a:rPr lang="nb-NO" altLang="nb-NO" dirty="0">
                <a:latin typeface="Arial" panose="020B0604020202020204" pitchFamily="34" charset="0"/>
              </a:rPr>
            </a:br>
            <a:endParaRPr lang="nb-NO" altLang="nb-NO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dirty="0">
                <a:latin typeface="Arial" panose="020B0604020202020204" pitchFamily="34" charset="0"/>
              </a:rPr>
              <a:t>Hovedpoenget</a:t>
            </a:r>
            <a:r>
              <a:rPr lang="nb-NO" altLang="nb-NO" baseline="0" dirty="0">
                <a:latin typeface="Arial" panose="020B0604020202020204" pitchFamily="34" charset="0"/>
              </a:rPr>
              <a:t> er; </a:t>
            </a:r>
            <a:r>
              <a:rPr lang="nb-NO" altLang="nb-NO" b="1" dirty="0">
                <a:latin typeface="Arial" panose="020B0604020202020204" pitchFamily="34" charset="0"/>
              </a:rPr>
              <a:t>Rød er akutt, tidskritisk.</a:t>
            </a:r>
            <a:endParaRPr lang="nb-NO" altLang="nb-NO" b="1" i="1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effectLst/>
                <a:latin typeface="-apple-system"/>
              </a:rPr>
              <a:t>Henvendelser som krever rød respons skal som hovedregel håndteres av AMK.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7222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Gul er </a:t>
            </a: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oftest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Ø-hjelp, og det som er den typiske «LV-pasient».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Her igjen må vi vite hva beslutningsstøtteverktøyet vi anvender angir ventetid på.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Teksten er hentet fra NIMN og angir ventetid for kontakt med lege eller ambulansepersonell, ev. videre transport.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et annet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triagesystem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enn NIMN kan Gul hastegrad etter at pasienten har ankommet LV og fått en ny ankomst-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kanskje bety at det er greit med ventetid på lege inntil 2t.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I de fleste tilfeller blir henvendelser som får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gul hastegrad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rutet videre fra AMK til rett LVS, og håndtert av lokal LVS, dersom de har ringt 113.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I noen tilfeller som f.eks. brudd i vektbærende knokler, er det naturlig at AMK beholder tlf. og følger opp henvendelsen selv.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83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Presentasjonen starter her – fyll inn aktuell dato.</a:t>
            </a:r>
          </a:p>
          <a:p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NB!</a:t>
            </a:r>
            <a:br>
              <a:rPr lang="nb-NO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800" dirty="0"/>
              <a:t>Hastegradsfastsetting og bruk av beslutningsstøtteverktøy  består av to deler.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Hensikten med dette emnet </a:t>
            </a:r>
            <a:r>
              <a:rPr lang="nb-NO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å gi en oversikt og belyse forskjellen på de forskjellige systemene som brukes i Norge i dag.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Detaljene i det enkelte system skal du lære i neste trinn – som vi ha kalt spesialisering.  Da vi du som AMK-operatør lære deg å bruke MNIM, mens dere som skal jobbe i LVS vil lære i å bruke hhv TTA eller LVI.</a:t>
            </a: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619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Grønn er ofte henvendelser som kan ivaretas av fastlege, men det kan være gode grunner til at en pasient med grønn hastegrad skal tilsees på LV samme kveld.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anbefales å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bruke hastegradsvurderingen omtalt med farge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og </a:t>
            </a:r>
            <a:r>
              <a:rPr kumimoji="0" lang="nb-NO" alt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ikke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ordene akutt, haster og vanlig, da det kan oppstå misforståelser rundt dette.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Eksempel: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LVS ringte AMK og sa det hastet med amb., og AMK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opr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tenkte: haster = gul.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LVS-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spl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mente haster = akutt – rød.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Ift</a:t>
            </a:r>
            <a:r>
              <a:rPr kumimoji="0" lang="nb-NO" alt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samarbeidet AMK og legevakt: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 har den samme legen å forholde oss til!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LV-legen er også en lege som AMK og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amb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-personell på vakt kan konferere med.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AMK-legen kan også benyttes til konferering, men brukes mer ift. akutte (røde) henvendelser, eller sammensatte case ute i distriktet.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Hvordan AMK-leger er organisert varierer.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Noen har lege i AMK-sentral (deler av døgnet), andre har operativ Redningshelikopter-lege</a:t>
            </a: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Luftambulanse-lege etc. som sin AMK lege.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274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 kursdeltakerne lese igjennom lysbildet og deretter komme med eksempler på røde / gule / grønne hendelser (aktivisering).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Bildene er hentet fra NIMN</a:t>
            </a: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Hastegraden utløser et responsnivå: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Responsnivå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sier hvilke ressurser/aktører som skal varsles, og hvilke tiltak som skal settes i verk.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AMK og LVS koordinerer ulike ressurser.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nb-NO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Ved samhandling og overføring av oppdrag mellom AMK og LVS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er det stor risiko for svikt!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Dette </a:t>
            </a:r>
            <a:r>
              <a:rPr lang="nb-NO" baseline="0" dirty="0"/>
              <a:t>kommer vi tilbake til dette under temaet om samhandling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Merk at «Akutthjelper» har erstattet «first responder» begrepet,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653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Hentet fra MTS – bare for å vise dere at triage farger og hastegradsnivåer kan bety ulikt.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Kilde: https://www.nmtg.no/hva-er-mts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64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Hastegrad, respons og ressurs henger tett vevd sammen.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ulike aktørene i den akuttmedisinske kjeden har ulike roller: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noen ganger er det førstehjelp fra publikum som faktisk redder liv,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andre ganger må det anestesilege til hos kritisk syke, for opprettholde vitale funksjoner,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ambulanse kan i noen tilfeller forlate pas. hjemme etter undersøkelser, og konferering med lege.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Merk: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Riktig ressurs må ha tilstrekkelig kompetansenivå for å gjøre vurderinger og tiltak for den aktuelle pasienten.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Kilde: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NIMN – 44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400" dirty="0"/>
              <a:t>----------------------------------------------------------------------------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3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deltakerne snakke med sidemann / grupper på 2 til 3 deltakere - gi dem 2 minutter til felles refleksjon.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 etterpå (prøv å engasjere alle).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Viktig avklaring: 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pasienten alene?</a:t>
            </a: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Kommentarer: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Spm.1: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Varierer mye avhengig av hvor pas. er, hvem de er sammen med og tilgjengelige helseressurser. Også døgnvariasjoner.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- denne vurderingen må gjøres i alle samtaler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Spm.2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hvis pasienten med grønn hastegrad er på en posisjon som kun er tilgjengelig med helikopter?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Eks. a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nkelskade i fjellet vått, kaldt, ev. mørkt?</a:t>
            </a: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hva er andre muligheter? (FORF, brannvesen m. ATV, scooter)</a:t>
            </a: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Spm.3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Er det forsvarlig at pasienten med hjerteinfarkt blir kjørt av privatbil inn til sykehus, dersom det tar kortere tid enn å vente på ambulanse? </a:t>
            </a: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ev. kjøre i møte med en ambulansen for å spare tid?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91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Dere vil kunne komme til å jobbe under krevende rammebetingelser som: </a:t>
            </a:r>
            <a:r>
              <a:rPr lang="nb-NO" i="1" dirty="0"/>
              <a:t>les opp fra lysbildet. </a:t>
            </a:r>
          </a:p>
          <a:p>
            <a:endParaRPr lang="nb-NO" i="1" dirty="0"/>
          </a:p>
          <a:p>
            <a:r>
              <a:rPr lang="nb-NO" b="1" i="1" dirty="0"/>
              <a:t>Hva tenker kursdeltakerne om det?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3450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NB: Animasjon i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Oppsummering</a:t>
            </a:r>
            <a:r>
              <a:rPr lang="nb-NO" baseline="0" dirty="0"/>
              <a:t> i gruppen, punkt for punkt.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64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Presentasjonen starter her – fyll inn aktuell dato.</a:t>
            </a:r>
          </a:p>
          <a:p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(Illustrasjon klippet ut fra Norsk indeks for medisinsk nødhjelp)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133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baseline="0" dirty="0"/>
              <a:t>Vi skal for ordens skyld bare minne om</a:t>
            </a:r>
            <a:r>
              <a:rPr lang="nb-NO" b="1" baseline="0" dirty="0"/>
              <a:t> myndighetenes krav til operatørene i sentralene.</a:t>
            </a:r>
          </a:p>
          <a:p>
            <a:endParaRPr lang="nb-NO" b="0" baseline="0" dirty="0"/>
          </a:p>
          <a:p>
            <a:r>
              <a:rPr lang="nb-NO" b="0" baseline="0" dirty="0"/>
              <a:t>Det er en klar forventning – krav, til at</a:t>
            </a:r>
            <a:r>
              <a:rPr lang="nb-NO" b="1" baseline="0" dirty="0"/>
              <a:t> operatørene gjør en prioriterer oppdragene. </a:t>
            </a:r>
            <a:br>
              <a:rPr lang="nb-NO" b="1" baseline="0" dirty="0"/>
            </a:br>
            <a:endParaRPr lang="nb-NO" b="1" baseline="0" dirty="0"/>
          </a:p>
          <a:p>
            <a:r>
              <a:rPr lang="nb-NO" b="1" baseline="0" dirty="0"/>
              <a:t>NB: Animasjon i dette lysbildet</a:t>
            </a:r>
          </a:p>
          <a:p>
            <a:endParaRPr lang="nb-NO" b="0" baseline="0" dirty="0"/>
          </a:p>
          <a:p>
            <a:r>
              <a:rPr lang="nb-NO" b="0" baseline="0" dirty="0"/>
              <a:t>I dette emnet ser vi at akuttmedisinforskriften også omhandler </a:t>
            </a:r>
            <a:r>
              <a:rPr lang="nb-NO" b="1" u="none" baseline="0" dirty="0"/>
              <a:t>prioriteringer</a:t>
            </a:r>
            <a:r>
              <a:rPr lang="nb-NO" b="1" baseline="0" dirty="0"/>
              <a:t> du som operatør skal gjøre</a:t>
            </a:r>
            <a:r>
              <a:rPr lang="nb-NO" baseline="0" dirty="0"/>
              <a:t>.</a:t>
            </a:r>
          </a:p>
          <a:p>
            <a:r>
              <a:rPr lang="nb-NO" baseline="0" dirty="0"/>
              <a:t>For å gjøre denne jobben, er det nødvendig med god innsikt i hva prioritering innebærer.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skal vi se nærmere på i denne timen og i neste time om bruk av beslutningsstøtte.</a:t>
            </a:r>
            <a:br>
              <a:rPr lang="nb-NO" baseline="0" dirty="0"/>
            </a:br>
            <a:r>
              <a:rPr lang="nb-NO" dirty="0"/>
              <a:t>----------------------------------------------------------------------------</a:t>
            </a:r>
          </a:p>
          <a:p>
            <a:br>
              <a:rPr lang="nb-NO" baseline="0" dirty="0"/>
            </a:br>
            <a:br>
              <a:rPr lang="nb-NO" baseline="0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10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r>
              <a:rPr lang="nb-NO" dirty="0"/>
              <a:t>Behovet for systematisk triagering / prioritering av henvendelser til LVS er også</a:t>
            </a:r>
            <a:r>
              <a:rPr lang="nb-NO" baseline="0" dirty="0"/>
              <a:t> gjengitt i </a:t>
            </a:r>
            <a:br>
              <a:rPr lang="nb-NO" baseline="0" dirty="0"/>
            </a:br>
            <a:r>
              <a:rPr lang="nb-NO" b="1" baseline="0" dirty="0"/>
              <a:t>Nasjonalveileder for legevakt og legevaktsentral.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32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Basert på bl.a. myndighetens krav må du som operatør kunne …..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218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dere ser skimtes begrepet Triage i bakgrunnen.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Triage ble opprinnelig tatt i bruk i krig for å sortere de skadde soldatene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de som ikke kunne tjenestegjøre,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de som kunne stå i tjenesten videre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triagering resulterer i et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hastegradsnivå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triagenivå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 angir hvor raskt pasienten skal prioriteres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mtp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videre helsehjelp.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Internasjonalt er det utarbeidet flere ulike triagesystemer.  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 Norge kom behovet for å lage sorteringssystemer etter hvert som pågangen med pasienter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spesielt i akuttmottak på sykehusene ble større enn ressursene.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Ressursstyring er spesielt viktig om det er for få ressurser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ifht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behovet – hvem trenger det mest?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Behovet for oversikt og prioritering oppstår når tilgangen på helsehjelpen ikke møter etterspørselen.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3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Svar: Totalt 5: rød, oransje, gul, grønn og blå – vi skal komme tilbake til hva dette innebærer i denne timen og den neste timen som omhandler beslutningsstøtteverktøy.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AB416-37B6-4C48-9D5E-30B4E1BF9367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9570-A36B-4F67-8AA8-DFB8D3D176D7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7BE1-7D27-49DB-B758-A37EF526E757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e3c52a37_0_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6ce3c52a37_0_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6ce3c52a37_0_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066C76-6BA4-44FD-AF67-7E5F690A2503}" type="datetime1">
              <a:rPr lang="nb-NO" smtClean="0"/>
              <a:t>01.07.2024</a:t>
            </a:fld>
            <a:endParaRPr/>
          </a:p>
        </p:txBody>
      </p:sp>
      <p:sp>
        <p:nvSpPr>
          <p:cNvPr id="94" name="Google Shape;94;g16ce3c52a37_0_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6ce3c52a37_0_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0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ce3c52a37_0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5647B99-0B8D-4E7C-AD43-2292415E327B}" type="datetime1">
              <a:rPr lang="nb-NO" smtClean="0"/>
              <a:t>01.07.2024</a:t>
            </a:fld>
            <a:endParaRPr/>
          </a:p>
        </p:txBody>
      </p:sp>
      <p:sp>
        <p:nvSpPr>
          <p:cNvPr id="98" name="Google Shape;98;g16ce3c52a37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6ce3c52a37_0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8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ce3c52a37_0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6ce3c52a37_0_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6ce3c52a37_0_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1187AB5-FB88-475B-BE31-DD3B671CF7AB}" type="datetime1">
              <a:rPr lang="nb-NO" smtClean="0"/>
              <a:t>01.07.2024</a:t>
            </a:fld>
            <a:endParaRPr/>
          </a:p>
        </p:txBody>
      </p:sp>
      <p:sp>
        <p:nvSpPr>
          <p:cNvPr id="104" name="Google Shape;104;g16ce3c52a37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6ce3c52a37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2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ce3c52a37_0_1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6ce3c52a37_0_1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6ce3c52a37_0_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6511C76-C4B0-45FC-94D9-8CDF35317E82}" type="datetime1">
              <a:rPr lang="nb-NO" smtClean="0"/>
              <a:t>01.07.2024</a:t>
            </a:fld>
            <a:endParaRPr/>
          </a:p>
        </p:txBody>
      </p:sp>
      <p:sp>
        <p:nvSpPr>
          <p:cNvPr id="110" name="Google Shape;110;g16ce3c52a37_0_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6ce3c52a37_0_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ce3c52a37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6ce3c52a37_0_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ce3c52a37_0_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6ce3c52a37_0_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D6C0035-A455-47C7-8084-B6B00F19A074}" type="datetime1">
              <a:rPr lang="nb-NO" smtClean="0"/>
              <a:t>01.07.2024</a:t>
            </a:fld>
            <a:endParaRPr/>
          </a:p>
        </p:txBody>
      </p:sp>
      <p:sp>
        <p:nvSpPr>
          <p:cNvPr id="117" name="Google Shape;117;g16ce3c52a37_0_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6ce3c52a37_0_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7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ce3c52a37_0_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6ce3c52a37_0_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6ce3c52a37_0_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6ce3c52a37_0_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6ce3c52a37_0_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6ce3c52a37_0_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BB19144-4C02-4235-8D07-E5BF3030D1DF}" type="datetime1">
              <a:rPr lang="nb-NO" smtClean="0"/>
              <a:t>01.07.2024</a:t>
            </a:fld>
            <a:endParaRPr/>
          </a:p>
        </p:txBody>
      </p:sp>
      <p:sp>
        <p:nvSpPr>
          <p:cNvPr id="126" name="Google Shape;126;g16ce3c52a37_0_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6ce3c52a37_0_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6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e3c52a37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6ce3c52a37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F046DB3-11AD-44C4-B449-3DA3AC18D144}" type="datetime1">
              <a:rPr lang="nb-NO" smtClean="0"/>
              <a:t>01.07.2024</a:t>
            </a:fld>
            <a:endParaRPr/>
          </a:p>
        </p:txBody>
      </p:sp>
      <p:sp>
        <p:nvSpPr>
          <p:cNvPr id="131" name="Google Shape;131;g16ce3c52a37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6ce3c52a37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ce3c52a37_0_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6ce3c52a37_0_1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6ce3c52a37_0_1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6ce3c52a37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93CDB70-EAE6-4E40-A0E2-11E89988F29D}" type="datetime1">
              <a:rPr lang="nb-NO" smtClean="0"/>
              <a:t>01.07.2024</a:t>
            </a:fld>
            <a:endParaRPr/>
          </a:p>
        </p:txBody>
      </p:sp>
      <p:sp>
        <p:nvSpPr>
          <p:cNvPr id="138" name="Google Shape;138;g16ce3c52a37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6ce3c52a37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3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6A558-577C-4417-9866-230C38705A55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ce3c52a37_0_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6ce3c52a37_0_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6ce3c52a37_0_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6ce3c52a37_0_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958126-44A6-4E59-9F46-778E410B49C0}" type="datetime1">
              <a:rPr lang="nb-NO" smtClean="0"/>
              <a:t>01.07.2024</a:t>
            </a:fld>
            <a:endParaRPr/>
          </a:p>
        </p:txBody>
      </p:sp>
      <p:sp>
        <p:nvSpPr>
          <p:cNvPr id="145" name="Google Shape;145;g16ce3c52a37_0_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6ce3c52a37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45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ce3c52a37_0_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6ce3c52a37_0_15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6ce3c52a37_0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138D729-67C7-4C1E-A67B-F2EC0A895B2D}" type="datetime1">
              <a:rPr lang="nb-NO" smtClean="0"/>
              <a:t>01.07.2024</a:t>
            </a:fld>
            <a:endParaRPr/>
          </a:p>
        </p:txBody>
      </p:sp>
      <p:sp>
        <p:nvSpPr>
          <p:cNvPr id="151" name="Google Shape;151;g16ce3c52a37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6ce3c52a37_0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6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ce3c52a37_0_1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ce3c52a37_0_1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6ce3c52a37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8A823A5-4470-4528-8D58-7C0D29B0E246}" type="datetime1">
              <a:rPr lang="nb-NO" smtClean="0"/>
              <a:t>01.07.2024</a:t>
            </a:fld>
            <a:endParaRPr/>
          </a:p>
        </p:txBody>
      </p:sp>
      <p:sp>
        <p:nvSpPr>
          <p:cNvPr id="157" name="Google Shape;157;g16ce3c52a37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6ce3c52a37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26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85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43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01.07.2024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43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01.07.2024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66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01.07.2024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9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01.07.2024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8C2-88C5-4C67-AAC0-1F24A55D9A64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01.07.2024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964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01.07.2024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5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47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e3c52a37_0_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6ce3c52a37_0_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6ce3c52a37_0_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6ce3c52a37_0_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6ce3c52a37_0_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9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ce3c52a37_0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6ce3c52a37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6ce3c52a37_0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3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ce3c52a37_0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6ce3c52a37_0_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6ce3c52a37_0_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6ce3c52a37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6ce3c52a37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8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ce3c52a37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6ce3c52a37_0_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ce3c52a37_0_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6ce3c52a37_0_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6ce3c52a37_0_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6ce3c52a37_0_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5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ce3c52a37_0_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6ce3c52a37_0_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6ce3c52a37_0_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6ce3c52a37_0_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6ce3c52a37_0_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6ce3c52a37_0_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6ce3c52a37_0_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6ce3c52a37_0_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8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e3c52a37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6ce3c52a37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6ce3c52a37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6ce3c52a37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43B4-F722-44DC-866B-29A352FE1EDD}" type="datetime1">
              <a:rPr lang="nb-NO" smtClean="0"/>
              <a:t>01.07.2024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ce3c52a37_0_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6ce3c52a37_0_1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6ce3c52a37_0_1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6ce3c52a37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6ce3c52a37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6ce3c52a37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3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ce3c52a37_0_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6ce3c52a37_0_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6ce3c52a37_0_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6ce3c52a37_0_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6ce3c52a37_0_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6ce3c52a37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2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ce3c52a37_0_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6ce3c52a37_0_15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6ce3c52a37_0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6ce3c52a37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6ce3c52a37_0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5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ce3c52a37_0_1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ce3c52a37_0_1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6ce3c52a37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6ce3c52a37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6ce3c52a37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9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45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85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3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33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4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2DEA-72B6-4A01-BBCA-D5576D67B32B}" type="datetime1">
              <a:rPr lang="nb-NO" smtClean="0"/>
              <a:t>01.07.2024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11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89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42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4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B94B-C805-46B4-AE3C-5ACF7E443FE3}" type="datetime1">
              <a:rPr lang="nb-NO" smtClean="0"/>
              <a:t>01.07.2024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F408-586E-4789-8735-34E966AE7212}" type="datetime1">
              <a:rPr lang="nb-NO" smtClean="0"/>
              <a:t>01.07.2024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C2E6-4689-4955-B548-0DFDC3672737}" type="datetime1">
              <a:rPr lang="nb-NO" smtClean="0"/>
              <a:t>01.07.2024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4637-5E02-47F1-956A-B4A70E5CC7FA}" type="datetime1">
              <a:rPr lang="nb-NO" smtClean="0"/>
              <a:t>01.07.2024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38E8B-05ED-4056-B872-F215CFEB7F2B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ce3c52a37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6ce3c52a37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6ce3c52a37_0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3A101C29-4206-4190-826B-08141288400B}" type="datetime1">
              <a:rPr lang="nb-NO" smtClean="0"/>
              <a:t>01.07.2024</a:t>
            </a:fld>
            <a:endParaRPr/>
          </a:p>
        </p:txBody>
      </p:sp>
      <p:sp>
        <p:nvSpPr>
          <p:cNvPr id="88" name="Google Shape;88;g16ce3c52a37_0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6ce3c52a37_0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183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01.07.2024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2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ce3c52a37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6ce3c52a37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6ce3c52a37_0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16ce3c52a37_0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6ce3c52a37_0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FD32009-EAC1-BD02-0A0A-2AA51512F9F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177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1107651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4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kokom.no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Relationship Id="rId6" Type="http://schemas.openxmlformats.org/officeDocument/2006/relationships/hyperlink" Target="mailto:post@kokom.no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516735" y="1154076"/>
            <a:ext cx="8525253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(kursholder, innhold og mål) 	                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 totalt                                                	    25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b-NO" altLang="nb-NO" sz="18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Refleksjonsspørsmål   				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    </a:t>
            </a:r>
            <a:r>
              <a:rPr lang="nb-NO" altLang="nb-NO" sz="18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10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          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2035581-C605-2E7F-A0AC-EE6853C4A72B}"/>
              </a:ext>
            </a:extLst>
          </p:cNvPr>
          <p:cNvSpPr txBox="1"/>
          <p:nvPr/>
        </p:nvSpPr>
        <p:spPr>
          <a:xfrm>
            <a:off x="2134506" y="5544549"/>
            <a:ext cx="79229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1600" kern="1200" dirty="0">
                <a:solidFill>
                  <a:srgbClr val="0070C0"/>
                </a:solidFill>
                <a:latin typeface="Verdana"/>
                <a:ea typeface="Verdana"/>
                <a:cs typeface="+mn-cs"/>
              </a:rPr>
              <a:t>3.5 Hastegradsfastsetting og bruk av beslutningsstøtteverktøy – Time 1 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22" y="1063433"/>
            <a:ext cx="8272004" cy="4586457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3B863A-F0C1-AC15-E6A7-1A1305223F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Helsedirektoratet, 2019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8A7B1463-F031-0D4A-F87C-3C03DEAC399B}"/>
              </a:ext>
            </a:extLst>
          </p:cNvPr>
          <p:cNvGrpSpPr/>
          <p:nvPr/>
        </p:nvGrpSpPr>
        <p:grpSpPr>
          <a:xfrm>
            <a:off x="4462463" y="1208110"/>
            <a:ext cx="2743200" cy="5262794"/>
            <a:chOff x="4462463" y="1208110"/>
            <a:chExt cx="2743200" cy="5262794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2B945696-9BE4-979B-33AC-E79E44D4F93A}"/>
                </a:ext>
              </a:extLst>
            </p:cNvPr>
            <p:cNvSpPr txBox="1"/>
            <p:nvPr/>
          </p:nvSpPr>
          <p:spPr>
            <a:xfrm>
              <a:off x="4687422" y="5637680"/>
              <a:ext cx="23514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Fysisk på 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hendelsessted</a:t>
              </a:r>
            </a:p>
          </p:txBody>
        </p:sp>
        <p:sp>
          <p:nvSpPr>
            <p:cNvPr id="9" name="Rektangel: avrundede hjørner 8">
              <a:extLst>
                <a:ext uri="{FF2B5EF4-FFF2-40B4-BE49-F238E27FC236}">
                  <a16:creationId xmlns:a16="http://schemas.microsoft.com/office/drawing/2014/main" id="{91925938-CC01-A7A7-3DED-C83A75E57F34}"/>
                </a:ext>
              </a:extLst>
            </p:cNvPr>
            <p:cNvSpPr/>
            <p:nvPr/>
          </p:nvSpPr>
          <p:spPr>
            <a:xfrm>
              <a:off x="4462463" y="1208110"/>
              <a:ext cx="2743200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816D937-8691-622D-1F9D-CE0048984105}"/>
              </a:ext>
            </a:extLst>
          </p:cNvPr>
          <p:cNvGrpSpPr/>
          <p:nvPr/>
        </p:nvGrpSpPr>
        <p:grpSpPr>
          <a:xfrm>
            <a:off x="7725999" y="1198585"/>
            <a:ext cx="1714500" cy="5262794"/>
            <a:chOff x="7725999" y="1198585"/>
            <a:chExt cx="1714500" cy="5262794"/>
          </a:xfrm>
        </p:grpSpPr>
        <p:sp>
          <p:nvSpPr>
            <p:cNvPr id="7" name="Plassholder for lysbildenummer 1">
              <a:extLst>
                <a:ext uri="{FF2B5EF4-FFF2-40B4-BE49-F238E27FC236}">
                  <a16:creationId xmlns:a16="http://schemas.microsoft.com/office/drawing/2014/main" id="{7237BE9E-3400-BC5F-4696-48DA041A4261}"/>
                </a:ext>
              </a:extLst>
            </p:cNvPr>
            <p:cNvSpPr txBox="1">
              <a:spLocks/>
            </p:cNvSpPr>
            <p:nvPr/>
          </p:nvSpPr>
          <p:spPr>
            <a:xfrm>
              <a:off x="7725999" y="5797006"/>
              <a:ext cx="17145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nb-NO"/>
              </a:defPPr>
              <a:lvl1pPr marL="0" marR="0" lvl="0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lvl="1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lvl="2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lvl="3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lvl="4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0" marR="0" lvl="5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0" marR="0" lvl="6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0" marR="0" lvl="7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0" marR="0" lvl="8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Oppmøte-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triage</a:t>
              </a:r>
              <a:endPara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" name="Rektangel: avrundede hjørner 9">
              <a:extLst>
                <a:ext uri="{FF2B5EF4-FFF2-40B4-BE49-F238E27FC236}">
                  <a16:creationId xmlns:a16="http://schemas.microsoft.com/office/drawing/2014/main" id="{2FF70197-6A13-74AD-7B7F-F32B13BBBF06}"/>
                </a:ext>
              </a:extLst>
            </p:cNvPr>
            <p:cNvSpPr/>
            <p:nvPr/>
          </p:nvSpPr>
          <p:spPr>
            <a:xfrm>
              <a:off x="7816650" y="1198585"/>
              <a:ext cx="1623849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9548BED6-8E47-046A-B8AC-F496BF142021}"/>
              </a:ext>
            </a:extLst>
          </p:cNvPr>
          <p:cNvGrpSpPr/>
          <p:nvPr/>
        </p:nvGrpSpPr>
        <p:grpSpPr>
          <a:xfrm>
            <a:off x="2952750" y="1195157"/>
            <a:ext cx="1714500" cy="5262794"/>
            <a:chOff x="2952750" y="1195157"/>
            <a:chExt cx="1714500" cy="5262794"/>
          </a:xfrm>
        </p:grpSpPr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2E147871-63B1-79C3-2F76-A72B780BC30B}"/>
                </a:ext>
              </a:extLst>
            </p:cNvPr>
            <p:cNvSpPr txBox="1"/>
            <p:nvPr/>
          </p:nvSpPr>
          <p:spPr>
            <a:xfrm>
              <a:off x="2952750" y="5649891"/>
              <a:ext cx="17145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Telefon-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triage</a:t>
              </a:r>
            </a:p>
          </p:txBody>
        </p:sp>
        <p:sp>
          <p:nvSpPr>
            <p:cNvPr id="16" name="Rektangel: avrundede hjørner 15">
              <a:extLst>
                <a:ext uri="{FF2B5EF4-FFF2-40B4-BE49-F238E27FC236}">
                  <a16:creationId xmlns:a16="http://schemas.microsoft.com/office/drawing/2014/main" id="{92E7B277-9702-778E-91AB-16F8617A102F}"/>
                </a:ext>
              </a:extLst>
            </p:cNvPr>
            <p:cNvSpPr/>
            <p:nvPr/>
          </p:nvSpPr>
          <p:spPr>
            <a:xfrm>
              <a:off x="3152775" y="1195157"/>
              <a:ext cx="1276350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1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22" y="1063433"/>
            <a:ext cx="8272004" cy="4586457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3B863A-F0C1-AC15-E6A7-1A1305223F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Helsedirektoratet,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97EE806-B7CC-20C9-9588-6F82294E0FFE}"/>
              </a:ext>
            </a:extLst>
          </p:cNvPr>
          <p:cNvGrpSpPr/>
          <p:nvPr/>
        </p:nvGrpSpPr>
        <p:grpSpPr>
          <a:xfrm>
            <a:off x="2952750" y="1195157"/>
            <a:ext cx="1714500" cy="5262794"/>
            <a:chOff x="2952750" y="1195157"/>
            <a:chExt cx="1714500" cy="5262794"/>
          </a:xfrm>
        </p:grpSpPr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26D035D7-90E2-2F2C-8F60-47351F317458}"/>
                </a:ext>
              </a:extLst>
            </p:cNvPr>
            <p:cNvSpPr txBox="1"/>
            <p:nvPr/>
          </p:nvSpPr>
          <p:spPr>
            <a:xfrm>
              <a:off x="2952750" y="5649891"/>
              <a:ext cx="17145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Telefon-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triage</a:t>
              </a:r>
            </a:p>
          </p:txBody>
        </p:sp>
        <p:sp>
          <p:nvSpPr>
            <p:cNvPr id="8" name="Rektangel: avrundede hjørner 7">
              <a:extLst>
                <a:ext uri="{FF2B5EF4-FFF2-40B4-BE49-F238E27FC236}">
                  <a16:creationId xmlns:a16="http://schemas.microsoft.com/office/drawing/2014/main" id="{753EF1BC-3446-E71D-7968-3B4D6FC3F584}"/>
                </a:ext>
              </a:extLst>
            </p:cNvPr>
            <p:cNvSpPr/>
            <p:nvPr/>
          </p:nvSpPr>
          <p:spPr>
            <a:xfrm>
              <a:off x="3152775" y="1195157"/>
              <a:ext cx="1276350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8A7B1463-F031-0D4A-F87C-3C03DEAC399B}"/>
              </a:ext>
            </a:extLst>
          </p:cNvPr>
          <p:cNvGrpSpPr/>
          <p:nvPr/>
        </p:nvGrpSpPr>
        <p:grpSpPr>
          <a:xfrm>
            <a:off x="4462462" y="1208110"/>
            <a:ext cx="4978039" cy="5262794"/>
            <a:chOff x="4462463" y="1208110"/>
            <a:chExt cx="2743200" cy="5262794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2B945696-9BE4-979B-33AC-E79E44D4F93A}"/>
                </a:ext>
              </a:extLst>
            </p:cNvPr>
            <p:cNvSpPr txBox="1"/>
            <p:nvPr/>
          </p:nvSpPr>
          <p:spPr>
            <a:xfrm>
              <a:off x="4575313" y="5659415"/>
              <a:ext cx="12304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Fysisk på 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hendelsessted</a:t>
              </a:r>
            </a:p>
          </p:txBody>
        </p:sp>
        <p:sp>
          <p:nvSpPr>
            <p:cNvPr id="9" name="Rektangel: avrundede hjørner 8">
              <a:extLst>
                <a:ext uri="{FF2B5EF4-FFF2-40B4-BE49-F238E27FC236}">
                  <a16:creationId xmlns:a16="http://schemas.microsoft.com/office/drawing/2014/main" id="{91925938-CC01-A7A7-3DED-C83A75E57F34}"/>
                </a:ext>
              </a:extLst>
            </p:cNvPr>
            <p:cNvSpPr/>
            <p:nvPr/>
          </p:nvSpPr>
          <p:spPr>
            <a:xfrm>
              <a:off x="4462463" y="1208110"/>
              <a:ext cx="2743200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816D937-8691-622D-1F9D-CE0048984105}"/>
              </a:ext>
            </a:extLst>
          </p:cNvPr>
          <p:cNvGrpSpPr/>
          <p:nvPr/>
        </p:nvGrpSpPr>
        <p:grpSpPr>
          <a:xfrm>
            <a:off x="4457232" y="1198585"/>
            <a:ext cx="4983275" cy="5262794"/>
            <a:chOff x="7816650" y="1198585"/>
            <a:chExt cx="1623849" cy="5262794"/>
          </a:xfrm>
        </p:grpSpPr>
        <p:sp>
          <p:nvSpPr>
            <p:cNvPr id="7" name="Plassholder for lysbildenummer 1">
              <a:extLst>
                <a:ext uri="{FF2B5EF4-FFF2-40B4-BE49-F238E27FC236}">
                  <a16:creationId xmlns:a16="http://schemas.microsoft.com/office/drawing/2014/main" id="{7237BE9E-3400-BC5F-4696-48DA041A4261}"/>
                </a:ext>
              </a:extLst>
            </p:cNvPr>
            <p:cNvSpPr txBox="1">
              <a:spLocks/>
            </p:cNvSpPr>
            <p:nvPr/>
          </p:nvSpPr>
          <p:spPr>
            <a:xfrm>
              <a:off x="8863688" y="5794567"/>
              <a:ext cx="540782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nb-NO"/>
              </a:defPPr>
              <a:lvl1pPr marL="0" marR="0" lvl="0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lvl="1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lvl="2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lvl="3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lvl="4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0" marR="0" lvl="5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0" marR="0" lvl="6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0" marR="0" lvl="7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0" marR="0" lvl="8" indent="0" algn="r" defTabSz="914400" rtl="0" eaLnBrk="1" latinLnBrk="0" hangingPunct="1">
                <a:spcBef>
                  <a:spcPts val="0"/>
                </a:spcBef>
                <a:buNone/>
                <a:defRPr sz="1200" b="0" i="0" u="none" strike="noStrike" kern="1200" cap="none">
                  <a:solidFill>
                    <a:srgbClr val="888888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Oppmøte-</a:t>
              </a:r>
              <a:b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</a:br>
              <a:r>
                <a:rPr kumimoji="0" lang="nb-NO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triage</a:t>
              </a:r>
              <a:endParaRPr kumimoji="0" lang="no-NO" sz="18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" name="Rektangel: avrundede hjørner 9">
              <a:extLst>
                <a:ext uri="{FF2B5EF4-FFF2-40B4-BE49-F238E27FC236}">
                  <a16:creationId xmlns:a16="http://schemas.microsoft.com/office/drawing/2014/main" id="{2FF70197-6A13-74AD-7B7F-F32B13BBBF06}"/>
                </a:ext>
              </a:extLst>
            </p:cNvPr>
            <p:cNvSpPr/>
            <p:nvPr/>
          </p:nvSpPr>
          <p:spPr>
            <a:xfrm>
              <a:off x="7816650" y="1198585"/>
              <a:ext cx="1623849" cy="52627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138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7B81513-7CDD-1293-8FC7-5F5105416F82}"/>
              </a:ext>
            </a:extLst>
          </p:cNvPr>
          <p:cNvSpPr/>
          <p:nvPr/>
        </p:nvSpPr>
        <p:spPr>
          <a:xfrm>
            <a:off x="8691454" y="8715"/>
            <a:ext cx="3434443" cy="125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1E5FF50-2D2E-45DC-772E-B3CBDB9523AC}"/>
              </a:ext>
            </a:extLst>
          </p:cNvPr>
          <p:cNvSpPr/>
          <p:nvPr/>
        </p:nvSpPr>
        <p:spPr>
          <a:xfrm>
            <a:off x="8757557" y="5623338"/>
            <a:ext cx="3434443" cy="125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328" y="3747764"/>
            <a:ext cx="4859432" cy="2501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990" y="340872"/>
            <a:ext cx="4004675" cy="2954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12</a:t>
            </a:fld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684587" y="372287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skadested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076" y="3072237"/>
            <a:ext cx="2743200" cy="3230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73" y="1181214"/>
            <a:ext cx="3136764" cy="554026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A6B579A-8744-501F-7679-1F220C9A1D15}"/>
              </a:ext>
            </a:extLst>
          </p:cNvPr>
          <p:cNvSpPr txBox="1"/>
          <p:nvPr/>
        </p:nvSpPr>
        <p:spPr>
          <a:xfrm>
            <a:off x="10657291" y="6629142"/>
            <a:ext cx="11176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Helsedirektoratet</a:t>
            </a:r>
          </a:p>
        </p:txBody>
      </p:sp>
    </p:spTree>
    <p:extLst>
      <p:ext uri="{BB962C8B-B14F-4D97-AF65-F5344CB8AC3E}">
        <p14:creationId xmlns:p14="http://schemas.microsoft.com/office/powerpoint/2010/main" val="3100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7B81513-7CDD-1293-8FC7-5F5105416F82}"/>
              </a:ext>
            </a:extLst>
          </p:cNvPr>
          <p:cNvSpPr/>
          <p:nvPr/>
        </p:nvSpPr>
        <p:spPr>
          <a:xfrm>
            <a:off x="8691454" y="8715"/>
            <a:ext cx="3434443" cy="125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1E5FF50-2D2E-45DC-772E-B3CBDB9523AC}"/>
              </a:ext>
            </a:extLst>
          </p:cNvPr>
          <p:cNvSpPr/>
          <p:nvPr/>
        </p:nvSpPr>
        <p:spPr>
          <a:xfrm>
            <a:off x="8757557" y="5623338"/>
            <a:ext cx="3434443" cy="125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84587" y="372287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Triage på skadested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163" y="136525"/>
            <a:ext cx="5655128" cy="6659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37" y="1088881"/>
            <a:ext cx="3136764" cy="554026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A6B579A-8744-501F-7679-1F220C9A1D15}"/>
              </a:ext>
            </a:extLst>
          </p:cNvPr>
          <p:cNvSpPr txBox="1"/>
          <p:nvPr/>
        </p:nvSpPr>
        <p:spPr>
          <a:xfrm>
            <a:off x="10657291" y="6629142"/>
            <a:ext cx="11176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Illustrasjon: Helsedirektoratet</a:t>
            </a:r>
          </a:p>
        </p:txBody>
      </p:sp>
    </p:spTree>
    <p:extLst>
      <p:ext uri="{BB962C8B-B14F-4D97-AF65-F5344CB8AC3E}">
        <p14:creationId xmlns:p14="http://schemas.microsoft.com/office/powerpoint/2010/main" val="205843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7f13fa223_0_834"/>
          <p:cNvSpPr/>
          <p:nvPr/>
        </p:nvSpPr>
        <p:spPr>
          <a:xfrm>
            <a:off x="781218" y="539212"/>
            <a:ext cx="55052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Hastegrader / fargekoder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  <a:sym typeface="Verdana"/>
            </a:endParaRPr>
          </a:p>
        </p:txBody>
      </p:sp>
      <p:sp>
        <p:nvSpPr>
          <p:cNvPr id="313" name="Google Shape;313;g167f13fa223_0_834"/>
          <p:cNvSpPr/>
          <p:nvPr/>
        </p:nvSpPr>
        <p:spPr>
          <a:xfrm>
            <a:off x="2008184" y="5900489"/>
            <a:ext cx="4863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E35181B-8459-AA47-A130-3BAFB0CA8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97" y="1441533"/>
            <a:ext cx="8272004" cy="4586457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3B863A-F0C1-AC15-E6A7-1A1305223F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Modifisert etter Helsedirektoratet, 2019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B7E0E5D-3ECD-2371-C10B-7848107A5C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38" t="40999" r="16317" b="51850"/>
          <a:stretch/>
        </p:blipFill>
        <p:spPr>
          <a:xfrm>
            <a:off x="5764952" y="1543050"/>
            <a:ext cx="1043096" cy="476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D506E96-E721-446B-3C6F-0CB5E1F32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06" t="28581" r="15399" b="64268"/>
          <a:stretch/>
        </p:blipFill>
        <p:spPr>
          <a:xfrm>
            <a:off x="7067904" y="636923"/>
            <a:ext cx="1085496" cy="476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555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o-NO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1BA2B5D-BE1E-DCF7-2F91-5F5D3D56EACF}"/>
              </a:ext>
            </a:extLst>
          </p:cNvPr>
          <p:cNvSpPr/>
          <p:nvPr/>
        </p:nvSpPr>
        <p:spPr>
          <a:xfrm>
            <a:off x="788443" y="393928"/>
            <a:ext cx="4006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Kan triage bli feil?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4159044-05B4-7885-2949-6905C638B7D2}"/>
              </a:ext>
            </a:extLst>
          </p:cNvPr>
          <p:cNvSpPr/>
          <p:nvPr/>
        </p:nvSpPr>
        <p:spPr>
          <a:xfrm>
            <a:off x="597379" y="1388881"/>
            <a:ext cx="10997242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Overtriage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Undertriage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Planlagt overtriage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24F8D5B-CD08-96F6-C4B7-0FECA89CF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710" y="1258822"/>
            <a:ext cx="1135748" cy="127461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E2709F9-C502-1612-12CD-983AD4C4C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576" y="2753289"/>
            <a:ext cx="1199490" cy="128445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11F1BE7-3910-F273-8416-D939B2A62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945" y="4260805"/>
            <a:ext cx="1144513" cy="116950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162984A-EBE1-0789-B226-3BC834119128}"/>
              </a:ext>
            </a:extLst>
          </p:cNvPr>
          <p:cNvSpPr txBox="1"/>
          <p:nvPr/>
        </p:nvSpPr>
        <p:spPr>
          <a:xfrm>
            <a:off x="5856317" y="393928"/>
            <a:ext cx="154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D9D8566-4371-29D0-C390-D7F61E0A94FB}"/>
              </a:ext>
            </a:extLst>
          </p:cNvPr>
          <p:cNvSpPr txBox="1"/>
          <p:nvPr/>
        </p:nvSpPr>
        <p:spPr>
          <a:xfrm>
            <a:off x="1457927" y="2074782"/>
            <a:ext cx="4875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• Fanger pasienter som ikke trenger det </a:t>
            </a:r>
          </a:p>
          <a:p>
            <a:pPr marL="0" indent="0">
              <a:buNone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• Økt ressursbruk 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9E1313E-EF52-E1D9-425C-51E66318B390}"/>
              </a:ext>
            </a:extLst>
          </p:cNvPr>
          <p:cNvSpPr txBox="1"/>
          <p:nvPr/>
        </p:nvSpPr>
        <p:spPr>
          <a:xfrm>
            <a:off x="1457927" y="3576689"/>
            <a:ext cx="536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 • Fanger ikke pasienter som trenger det</a:t>
            </a:r>
          </a:p>
          <a:p>
            <a:pPr marL="0" indent="0">
              <a:buNone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 • Fare for liv og helse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D9E2348-54A1-77BB-DBCA-26EE133C6FE4}"/>
              </a:ext>
            </a:extLst>
          </p:cNvPr>
          <p:cNvSpPr txBox="1"/>
          <p:nvPr/>
        </p:nvSpPr>
        <p:spPr>
          <a:xfrm>
            <a:off x="1457927" y="5199883"/>
            <a:ext cx="9023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• Usikkerhet rundt beslutning, fare for å gjøre feil </a:t>
            </a:r>
          </a:p>
          <a:p>
            <a:pPr marL="0" indent="0">
              <a:buNone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• Må ha «sikkerhetsmargin» for å være sikker på å fange alle </a:t>
            </a:r>
          </a:p>
          <a:p>
            <a:pPr marL="0" indent="0">
              <a:buNone/>
            </a:pP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• Normalt med 30 – 50% </a:t>
            </a:r>
            <a:r>
              <a:rPr lang="nb-NO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overtriage</a:t>
            </a: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 for å være sikker på å fange alle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34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83" y="3669169"/>
            <a:ext cx="4164870" cy="2510912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/>
          <a:srcRect b="37939"/>
          <a:stretch/>
        </p:blipFill>
        <p:spPr>
          <a:xfrm>
            <a:off x="7362840" y="427539"/>
            <a:ext cx="4480350" cy="360929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636623" y="1781280"/>
            <a:ext cx="5048387" cy="460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Lidelse og smerter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Andre sykdommer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Re-kontakt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Mulighet for effektiv behandling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Betydningen av forsinkelse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Medikamenter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Omgivelsene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Ligger pasienten, 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klarer ikke å reise seg?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hendelsen på offentlig sted?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2839DA4-11CE-84D3-50F9-863AC055536C}"/>
              </a:ext>
            </a:extLst>
          </p:cNvPr>
          <p:cNvSpPr txBox="1"/>
          <p:nvPr/>
        </p:nvSpPr>
        <p:spPr>
          <a:xfrm>
            <a:off x="537914" y="518659"/>
            <a:ext cx="7242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Faktorer som kan påvirke hastegradsvurderingen og respons 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5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17058" y="1845428"/>
            <a:ext cx="7367392" cy="384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å hjelpe operatøren med å gjøre gode vurderinger av hastegraden brukes beslutningsstøtteverktøy. </a:t>
            </a:r>
          </a:p>
          <a:p>
            <a:pPr lvl="0"/>
            <a:endParaRPr lang="nb-NO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nb-NO" sz="2000" b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b="1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selve inndelingen etter</a:t>
            </a:r>
            <a: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graden av hast. </a:t>
            </a:r>
            <a:b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sz="2000" b="1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b="1" u="sng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nb-NO" sz="2000" b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eslutningsstøtteverktøyet </a:t>
            </a:r>
          </a:p>
          <a:p>
            <a:pPr lvl="0">
              <a:lnSpc>
                <a:spcPct val="150000"/>
              </a:lnSpc>
            </a:pPr>
            <a:r>
              <a:rPr lang="nb-NO" sz="2000" b="1" dirty="0"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nb-NO" sz="2000" b="1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inneholder 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flere typer informasjon i tillegg til </a:t>
            </a:r>
            <a:r>
              <a:rPr lang="nb-NO" sz="20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0"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respons / tiltak, råd og relevant tilleggsinformasjon.</a:t>
            </a: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l="12971" t="24127" r="7551" b="-635"/>
          <a:stretch/>
        </p:blipFill>
        <p:spPr>
          <a:xfrm>
            <a:off x="8384450" y="1166070"/>
            <a:ext cx="3650456" cy="2984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17</a:t>
            </a:fld>
            <a:endParaRPr lang="no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ADC4EC-1EF3-1639-787D-12EE022FFF25}"/>
              </a:ext>
            </a:extLst>
          </p:cNvPr>
          <p:cNvSpPr txBox="1"/>
          <p:nvPr/>
        </p:nvSpPr>
        <p:spPr>
          <a:xfrm>
            <a:off x="869515" y="810414"/>
            <a:ext cx="6093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 vs. </a:t>
            </a:r>
            <a:r>
              <a:rPr lang="nb-NO" sz="2800" b="1" dirty="0" err="1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6E3A77-B28E-ABF6-8E5E-56E67CE355AC}"/>
              </a:ext>
            </a:extLst>
          </p:cNvPr>
          <p:cNvSpPr txBox="1"/>
          <p:nvPr/>
        </p:nvSpPr>
        <p:spPr>
          <a:xfrm>
            <a:off x="10692558" y="6629142"/>
            <a:ext cx="10470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Trond Strand</a:t>
            </a:r>
          </a:p>
        </p:txBody>
      </p:sp>
    </p:spTree>
    <p:extLst>
      <p:ext uri="{BB962C8B-B14F-4D97-AF65-F5344CB8AC3E}">
        <p14:creationId xmlns:p14="http://schemas.microsoft.com/office/powerpoint/2010/main" val="239984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9CDEF690-B2E6-110C-3F1E-ECAAED189090}"/>
              </a:ext>
            </a:extLst>
          </p:cNvPr>
          <p:cNvSpPr/>
          <p:nvPr/>
        </p:nvSpPr>
        <p:spPr>
          <a:xfrm>
            <a:off x="740588" y="2074782"/>
            <a:ext cx="10613212" cy="37819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15513" y="2236101"/>
            <a:ext cx="10284794" cy="344709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 - rød respons </a:t>
            </a:r>
            <a:r>
              <a:rPr lang="nb-NO" altLang="nb-NO" sz="2000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(blålys/sirene)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altLang="nb-NO" u="sng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Situasjonen krever lege/ambulanse umiddelbart: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Manifest eller truende svikt i livsviktige organfunksjoner </a:t>
            </a: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(åndedrett, kretsløp, hjernefunksjon, bevissthet, sentralnervesystem).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Eventuelt behov for redning (fastklemt o.l.).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Eventuelt fare for sikkerhet.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endParaRPr lang="nb-NO" alt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5513" y="1458572"/>
            <a:ext cx="624617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CC"/>
              </a:buClr>
              <a:buSzPct val="70000"/>
              <a:buFontTx/>
              <a:buNone/>
              <a:tabLst/>
              <a:defRPr/>
            </a:pP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Rød, </a:t>
            </a: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Gul, </a:t>
            </a: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Grønn </a:t>
            </a:r>
            <a:r>
              <a:rPr kumimoji="0" lang="nb-NO" altLang="nb-NO" sz="21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		</a:t>
            </a:r>
            <a:endParaRPr kumimoji="0" lang="nb-NO" altLang="nb-NO" sz="1800" b="0" i="1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4293939" y="52831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99CCCC"/>
              </a:buClr>
              <a:buSzPct val="70000"/>
              <a:defRPr/>
            </a:pPr>
            <a:r>
              <a:rPr lang="nb-NO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Hastegrader</a:t>
            </a:r>
            <a:r>
              <a:rPr lang="nb-NO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18</a:t>
            </a:fld>
            <a:endParaRPr lang="no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D1504C1-7AC3-70A5-17A9-CA4D5349D5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Fra NIMN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71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178358BE-2312-BF4B-A33F-D853155F9B68}"/>
              </a:ext>
            </a:extLst>
          </p:cNvPr>
          <p:cNvSpPr/>
          <p:nvPr/>
        </p:nvSpPr>
        <p:spPr>
          <a:xfrm>
            <a:off x="672575" y="1484956"/>
            <a:ext cx="11207068" cy="38880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69781" y="1591574"/>
            <a:ext cx="10618690" cy="36748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sz="20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b="1" kern="0" dirty="0">
                <a:latin typeface="Verdana" panose="020B0604030504040204" pitchFamily="34" charset="0"/>
                <a:ea typeface="Verdana" panose="020B0604030504040204" pitchFamily="34" charset="0"/>
              </a:rPr>
              <a:t>Haster - gul respons </a:t>
            </a: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u="sng" kern="0" dirty="0">
                <a:latin typeface="Verdana" panose="020B0604030504040204" pitchFamily="34" charset="0"/>
                <a:ea typeface="Verdana" panose="020B0604030504040204" pitchFamily="34" charset="0"/>
              </a:rPr>
              <a:t>Tilfeller med behov for lege/ambulanse uten ventetid: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	Pasientens tilstand synes stabil.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Ingen fare for sikkerheten på stedet.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	Tilfeller der personell er i tvil og har behov for umiddelbar avklaring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konferer vakthavende lege.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br>
              <a:rPr lang="nb-NO" kern="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19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20777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547047" y="5031872"/>
            <a:ext cx="6510077" cy="936104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Dato: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2483547" y="2187575"/>
            <a:ext cx="763200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Hastegradsfastsetting og bruk av beslutningsstøtteverktøy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30430D2-6AA5-BFAE-539B-B75FA10A2EDF}"/>
              </a:ext>
            </a:extLst>
          </p:cNvPr>
          <p:cNvSpPr txBox="1"/>
          <p:nvPr/>
        </p:nvSpPr>
        <p:spPr>
          <a:xfrm>
            <a:off x="10822399" y="6461490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12180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47586896-22CC-EF6B-FFFB-9650E6CCEC0E}"/>
              </a:ext>
            </a:extLst>
          </p:cNvPr>
          <p:cNvSpPr/>
          <p:nvPr/>
        </p:nvSpPr>
        <p:spPr>
          <a:xfrm>
            <a:off x="755702" y="1337593"/>
            <a:ext cx="10882116" cy="3876391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896941" y="1591117"/>
            <a:ext cx="10618690" cy="3428631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sz="2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Vanlig – grønn respons </a:t>
            </a:r>
            <a:br>
              <a:rPr lang="nb-NO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u="sng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Situasjonen tillater ventetid.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Pasienten formidles kontakt med eller henvises til 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egen lege/ legekontor eller legevaktslege, som vurderer henvendelse ved første 	passende anledning.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Eventuelle råd og veiledning tilbys til innringer.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20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40088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96632" y="318335"/>
            <a:ext cx="5654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Rollefordeling og respons</a:t>
            </a:r>
            <a:r>
              <a:rPr lang="nb-NO" sz="280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98" y="2174904"/>
            <a:ext cx="4588691" cy="454654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895" y="1094645"/>
            <a:ext cx="4281365" cy="37839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523" y="271771"/>
            <a:ext cx="4795516" cy="3774971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21</a:t>
            </a:fld>
            <a:endParaRPr lang="no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70F5B26-C3E4-BD1F-E6B2-7C443D67949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Fra NIMN</a:t>
            </a:r>
          </a:p>
        </p:txBody>
      </p:sp>
    </p:spTree>
    <p:extLst>
      <p:ext uri="{BB962C8B-B14F-4D97-AF65-F5344CB8AC3E}">
        <p14:creationId xmlns:p14="http://schemas.microsoft.com/office/powerpoint/2010/main" val="40572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o-NO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BD117BA-0C43-F93A-6B96-41C0EAE56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458" y="1202973"/>
            <a:ext cx="5572637" cy="44520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49488F4-7E7A-CB1C-0BED-E0E0B144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85" y="1202973"/>
            <a:ext cx="5290942" cy="445205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3561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E3C1FD6-81FC-DA1A-E873-FF8E80D25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870" y="2896971"/>
            <a:ext cx="4205072" cy="3961029"/>
          </a:xfrm>
          <a:prstGeom prst="rect">
            <a:avLst/>
          </a:prstGeom>
        </p:spPr>
      </p:pic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124163" y="1506613"/>
            <a:ext cx="95718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«Når riktig ressurs er aktivert, med riktig hastegrad</a:t>
            </a:r>
            <a:b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får pasienten rett respons»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400" i="1" dirty="0">
                <a:solidFill>
                  <a:prstClr val="black"/>
                </a:solidFill>
                <a:latin typeface="Calibri" panose="020F0502020204030204"/>
              </a:rPr>
              <a:t>					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23</a:t>
            </a:fld>
            <a:endParaRPr lang="no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14503DA-D4F5-C2A3-584F-A2B7064F8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81" y="3012251"/>
            <a:ext cx="1395490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7E47065-FEC5-B40B-83F2-39EB81088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062" y="3540505"/>
            <a:ext cx="1395490" cy="142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4BCA4B8-F08E-DC9C-E3DF-99F7C008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661" y="3890400"/>
            <a:ext cx="1463816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4199DB7-8714-CA8A-D8D4-B680B1391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815" y="4076479"/>
            <a:ext cx="2020693" cy="1763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B76158A-DE3B-C4E5-F5A1-80259EFEA854}"/>
              </a:ext>
            </a:extLst>
          </p:cNvPr>
          <p:cNvSpPr txBox="1"/>
          <p:nvPr/>
        </p:nvSpPr>
        <p:spPr>
          <a:xfrm>
            <a:off x="10712085" y="6566959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</a:t>
            </a:r>
            <a:r>
              <a:rPr lang="nb-NO" sz="600" dirty="0" err="1"/>
              <a:t>Colourbox</a:t>
            </a:r>
            <a:r>
              <a:rPr lang="nb-NO" sz="600" dirty="0"/>
              <a:t> </a:t>
            </a:r>
          </a:p>
          <a:p>
            <a:pPr algn="ctr"/>
            <a:r>
              <a:rPr lang="nb-NO" sz="600" dirty="0"/>
              <a:t>Bilde: Adobe </a:t>
            </a:r>
            <a:r>
              <a:rPr lang="nb-NO" sz="600" dirty="0" err="1"/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5745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0865" y="3000051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FA9092-FDBD-0A23-468A-E15CE78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87" y="1324883"/>
            <a:ext cx="3626028" cy="420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28422DE-3155-CA6E-0C61-E48A95B03B46}"/>
              </a:ext>
            </a:extLst>
          </p:cNvPr>
          <p:cNvSpPr txBox="1"/>
          <p:nvPr/>
        </p:nvSpPr>
        <p:spPr>
          <a:xfrm>
            <a:off x="1500463" y="2593847"/>
            <a:ext cx="73944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Hvilken hjelp er nærmest?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en gul/grønn hastegrad bli hentet av helikopter?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en rød hastegrad kjøres i privatbil?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D697115-6EC8-9C98-B307-85C49B8E4B0C}"/>
              </a:ext>
            </a:extLst>
          </p:cNvPr>
          <p:cNvSpPr txBox="1"/>
          <p:nvPr/>
        </p:nvSpPr>
        <p:spPr>
          <a:xfrm>
            <a:off x="10916175" y="6629142"/>
            <a:ext cx="599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39220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5173639" y="757246"/>
            <a:ext cx="6140449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Krevende</a:t>
            </a:r>
            <a:endParaRPr lang="en-US" altLang="nb-NO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”</a:t>
            </a:r>
            <a:r>
              <a:rPr lang="en-US" altLang="nb-NO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rammebetingelser</a:t>
            </a:r>
            <a:r>
              <a:rPr lang="en-US" alt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”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3" name="Bilde 2" descr="Et bilde som inneholder kunst, tegning, maling, illustrasjon&#10;&#10;Automatisk generert beskrivelse">
            <a:extLst>
              <a:ext uri="{FF2B5EF4-FFF2-40B4-BE49-F238E27FC236}">
                <a16:creationId xmlns:a16="http://schemas.microsoft.com/office/drawing/2014/main" id="{6D34D162-5C7A-6F1C-9577-F79D7082A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6803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4" name="Group 16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Rektangel 9"/>
          <p:cNvSpPr/>
          <p:nvPr/>
        </p:nvSpPr>
        <p:spPr>
          <a:xfrm>
            <a:off x="5173640" y="2466623"/>
            <a:ext cx="6140449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pågang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tlf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arbeidet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skal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gå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relativt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raskt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svartid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viktige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opplysninger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ikke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frem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ulike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prosedyrer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beslutningsstøtteverktøy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operatøren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jobbe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alene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manglende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eller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opplæring</a:t>
            </a: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A54A68C-56CD-C759-74FB-F533B0312B79}"/>
              </a:ext>
            </a:extLst>
          </p:cNvPr>
          <p:cNvSpPr txBox="1"/>
          <p:nvPr/>
        </p:nvSpPr>
        <p:spPr>
          <a:xfrm>
            <a:off x="10695766" y="6629142"/>
            <a:ext cx="10406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>
                <a:solidFill>
                  <a:schemeClr val="bg1"/>
                </a:solidFill>
              </a:rPr>
              <a:t>Illustrasjon: Karoline Heldal</a:t>
            </a:r>
          </a:p>
        </p:txBody>
      </p:sp>
    </p:spTree>
    <p:extLst>
      <p:ext uri="{BB962C8B-B14F-4D97-AF65-F5344CB8AC3E}">
        <p14:creationId xmlns:p14="http://schemas.microsoft.com/office/powerpoint/2010/main" val="20604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75" y="1931662"/>
            <a:ext cx="2064111" cy="2256527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7080422" y="136525"/>
            <a:ext cx="2735853" cy="181311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… har vi nådd målet med emnet?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26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5B50B3D-52F3-38F5-2B33-C1DFF6A157B6}"/>
              </a:ext>
            </a:extLst>
          </p:cNvPr>
          <p:cNvSpPr txBox="1"/>
          <p:nvPr/>
        </p:nvSpPr>
        <p:spPr>
          <a:xfrm>
            <a:off x="840260" y="1721597"/>
            <a:ext cx="9403491" cy="372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Kursdeltaker skal etter del-1 kunne: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målet med 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, og angi forskjellen mellom fremmøtebasert vs. telefon/videobasert hastegradsfastsetting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 betydning av de mest brukte hastegradskodene, hvilken respons de krever (riktig nivå for helsehjelp), og de ulike ansvars- og rollenivåene til sentralene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7EA1916-3E10-8F25-55B6-16285B5EFBAB}"/>
              </a:ext>
            </a:extLst>
          </p:cNvPr>
          <p:cNvSpPr txBox="1"/>
          <p:nvPr/>
        </p:nvSpPr>
        <p:spPr>
          <a:xfrm>
            <a:off x="10822399" y="6629142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40620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771352B3-1106-351B-555D-5B28A2EA5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56" y="3759226"/>
            <a:ext cx="11613887" cy="2822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5476" y="2960027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/>
              <a:t>Du </a:t>
            </a:r>
            <a:r>
              <a:rPr lang="nb-NO" sz="4400"/>
              <a:t>finner</a:t>
            </a:r>
            <a:r>
              <a:rPr lang="en-US" sz="4400"/>
              <a:t> </a:t>
            </a:r>
            <a:r>
              <a:rPr lang="nb-NO" sz="4400"/>
              <a:t>oss</a:t>
            </a:r>
            <a:r>
              <a:rPr lang="en-US" sz="4400"/>
              <a:t> </a:t>
            </a:r>
            <a:r>
              <a:rPr lang="en-US" sz="4400" err="1"/>
              <a:t>også</a:t>
            </a:r>
            <a:r>
              <a:rPr lang="en-US" sz="4400"/>
              <a:t> </a:t>
            </a:r>
            <a:r>
              <a:rPr lang="nb-NO" sz="4400"/>
              <a:t>på</a:t>
            </a:r>
            <a:r>
              <a:rPr lang="en-US" sz="4400"/>
              <a:t>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6D0534F-25CE-750F-3C80-7BBDBF3B7C76}"/>
              </a:ext>
            </a:extLst>
          </p:cNvPr>
          <p:cNvSpPr txBox="1"/>
          <p:nvPr/>
        </p:nvSpPr>
        <p:spPr>
          <a:xfrm>
            <a:off x="495476" y="5170573"/>
            <a:ext cx="5481433" cy="13367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Instagram:    @kokom_kompetanse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Facebook:     KoKom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Hjemmesiden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:       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  <a:hlinkClick r:id="rId3"/>
              </a:rPr>
              <a:t>www.kokom.no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    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Bilde 6" descr="Et bilde som inneholder symbol, logo, Font, Grafikk&#10;&#10;Automatisk generert beskrivelse">
            <a:extLst>
              <a:ext uri="{FF2B5EF4-FFF2-40B4-BE49-F238E27FC236}">
                <a16:creationId xmlns:a16="http://schemas.microsoft.com/office/drawing/2014/main" id="{30B921F0-03FA-9191-6C38-A9679757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166" y="3949275"/>
            <a:ext cx="2603605" cy="253200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F3A8F68-C872-FD8F-7C22-E00A58CA6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108" y="236376"/>
            <a:ext cx="1451976" cy="415052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A82446-EAB0-1295-04A7-F01D96CBEE7D}"/>
              </a:ext>
            </a:extLst>
          </p:cNvPr>
          <p:cNvSpPr txBox="1">
            <a:spLocks/>
          </p:cNvSpPr>
          <p:nvPr/>
        </p:nvSpPr>
        <p:spPr bwMode="auto">
          <a:xfrm>
            <a:off x="4358745" y="1314998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post@kokom.no</a:t>
            </a:r>
            <a:endParaRPr kumimoji="0" lang="nb-NO" altLang="nb-NO" sz="2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11" name="Bilde 2">
            <a:extLst>
              <a:ext uri="{FF2B5EF4-FFF2-40B4-BE49-F238E27FC236}">
                <a16:creationId xmlns:a16="http://schemas.microsoft.com/office/drawing/2014/main" id="{1C4FBEBE-7765-76E8-C0FF-54743932F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02" y="828492"/>
            <a:ext cx="3314273" cy="2214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7E3A6AD-C30D-CB21-EEA4-A37D9E3B75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507"/>
          <a:stretch/>
        </p:blipFill>
        <p:spPr>
          <a:xfrm>
            <a:off x="5583994" y="3802559"/>
            <a:ext cx="2988224" cy="28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5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547047" y="5031872"/>
            <a:ext cx="6510077" cy="936104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Dato: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3173980" y="2420184"/>
            <a:ext cx="52562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b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Hastegradsfastsetting </a:t>
            </a:r>
          </a:p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og respons</a:t>
            </a:r>
            <a:br>
              <a:rPr lang="nb-NO" altLang="nb-NO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altLang="nb-NO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None/>
            </a:pPr>
            <a:endParaRPr lang="nb-NO" altLang="nb-NO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F885E35-D950-EFB7-E590-6DE4C572E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841"/>
          <a:stretch/>
        </p:blipFill>
        <p:spPr>
          <a:xfrm rot="870328">
            <a:off x="8772411" y="1235260"/>
            <a:ext cx="2041644" cy="438747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30430D2-6AA5-BFAE-539B-B75FA10A2EDF}"/>
              </a:ext>
            </a:extLst>
          </p:cNvPr>
          <p:cNvSpPr txBox="1"/>
          <p:nvPr/>
        </p:nvSpPr>
        <p:spPr>
          <a:xfrm>
            <a:off x="10822399" y="6461490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KoKom</a:t>
            </a:r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84D7096D-7475-92FF-4674-379DF3E65153}"/>
              </a:ext>
            </a:extLst>
          </p:cNvPr>
          <p:cNvSpPr txBox="1">
            <a:spLocks/>
          </p:cNvSpPr>
          <p:nvPr/>
        </p:nvSpPr>
        <p:spPr bwMode="auto">
          <a:xfrm>
            <a:off x="2356547" y="269311"/>
            <a:ext cx="763200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Hastegradsfastsetting og bruk av beslutningsstøtteverktøy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1" dirty="0">
                <a:solidFill>
                  <a:srgbClr val="4472C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Del-1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85295" y="1904101"/>
            <a:ext cx="69604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+mj-lt"/>
              <a:buAutoNum type="arabicPeriod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Myndighetskrav ift. prioritering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Triage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(3 faser 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triage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Hastegrader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Responsmønster og rollefordeling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Svartid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0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Rammebetingelser</a:t>
            </a:r>
          </a:p>
        </p:txBody>
      </p:sp>
      <p:sp>
        <p:nvSpPr>
          <p:cNvPr id="3" name="Rektangel 2"/>
          <p:cNvSpPr/>
          <p:nvPr/>
        </p:nvSpPr>
        <p:spPr>
          <a:xfrm>
            <a:off x="1711460" y="659455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BC143A3-DAE9-F1A4-E1D9-34B7ABE930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974" r="10730"/>
          <a:stretch/>
        </p:blipFill>
        <p:spPr>
          <a:xfrm>
            <a:off x="8174466" y="2100906"/>
            <a:ext cx="2983685" cy="268090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C48281F-C543-B7FB-86B6-A23D23C81E46}"/>
              </a:ext>
            </a:extLst>
          </p:cNvPr>
          <p:cNvSpPr txBox="1"/>
          <p:nvPr/>
        </p:nvSpPr>
        <p:spPr>
          <a:xfrm>
            <a:off x="10779960" y="6595009"/>
            <a:ext cx="8803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Julia Alma</a:t>
            </a:r>
          </a:p>
        </p:txBody>
      </p:sp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435F4C2-456B-FC28-B7B6-6FBF59E3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749" y="0"/>
            <a:ext cx="1962251" cy="2768742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838200" y="1018594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Akuttmedisinforskriften:</a:t>
            </a:r>
            <a:endParaRPr lang="nb-NO" sz="28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5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838200" y="2479423"/>
            <a:ext cx="10523622" cy="309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§ 13 C: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Legevaktsentralene 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skal … </a:t>
            </a: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prioritere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, registrere, iverksette og følge opp henvendelser om behov for øyeblikkelig hjelp….</a:t>
            </a: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838200" y="4176828"/>
            <a:ext cx="9994232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§ 15 C:</a:t>
            </a:r>
            <a:br>
              <a:rPr lang="nb-NO" sz="2000" dirty="0"/>
            </a:b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AMK-sentralene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 skal…. </a:t>
            </a: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prioritere, 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registrere, iverksette, koordinere og </a:t>
            </a:r>
          </a:p>
          <a:p>
            <a:pPr>
              <a:lnSpc>
                <a:spcPct val="150000"/>
              </a:lnSpc>
            </a:pP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følge opp akuttmedisinske oppdrag.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C3679CA-72DD-74B1-3FF9-029A0757E0B0}"/>
              </a:ext>
            </a:extLst>
          </p:cNvPr>
          <p:cNvSpPr txBox="1"/>
          <p:nvPr/>
        </p:nvSpPr>
        <p:spPr>
          <a:xfrm>
            <a:off x="10740646" y="6629142"/>
            <a:ext cx="950902" cy="18466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nb-NO" sz="600" dirty="0"/>
              <a:t>Illustrasjon: Adobe </a:t>
            </a:r>
            <a:r>
              <a:rPr lang="nb-NO" sz="600" dirty="0" err="1"/>
              <a:t>stock</a:t>
            </a:r>
          </a:p>
        </p:txBody>
      </p:sp>
    </p:spTree>
    <p:extLst>
      <p:ext uri="{BB962C8B-B14F-4D97-AF65-F5344CB8AC3E}">
        <p14:creationId xmlns:p14="http://schemas.microsoft.com/office/powerpoint/2010/main" val="3527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11472" y="494592"/>
            <a:ext cx="871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Nasjonal veileder for legevakt og legevaktsentral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98" y="1464017"/>
            <a:ext cx="7822202" cy="466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5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39114" y="768701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  <a:endParaRPr lang="nb-NO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7</a:t>
            </a:fld>
            <a:endParaRPr lang="nb-NO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B23B41F-E969-8F6A-1C6A-8531AAB58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487793" y="268835"/>
            <a:ext cx="2387051" cy="2377224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A6BBE7A-DE97-DD1E-2135-50741456B204}"/>
              </a:ext>
            </a:extLst>
          </p:cNvPr>
          <p:cNvSpPr txBox="1"/>
          <p:nvPr/>
        </p:nvSpPr>
        <p:spPr>
          <a:xfrm>
            <a:off x="939114" y="1707393"/>
            <a:ext cx="10935730" cy="418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Kursdeltaker skal etter del-1 kunne: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målet med triage, og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angi forskjellen mellom fremmøtebasert vs. telefon/videobasert hastegradsfastsetting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 betydning av de mest brukte hastegradskodene,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hvilken respons de krever (riktig nivå for helsehjelp), og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de ulike ansvars- og rollenivåene til sentralene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C66D3B2-172A-ECA2-9747-B2D45A83D585}"/>
              </a:ext>
            </a:extLst>
          </p:cNvPr>
          <p:cNvSpPr txBox="1"/>
          <p:nvPr/>
        </p:nvSpPr>
        <p:spPr>
          <a:xfrm>
            <a:off x="10822399" y="6629142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2FC2761-C481-5F0E-2160-2CD04D7F7C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r="2660" b="2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D10EB12F-F2DF-4A59-135A-4099826E8747}"/>
              </a:ext>
            </a:extLst>
          </p:cNvPr>
          <p:cNvSpPr/>
          <p:nvPr/>
        </p:nvSpPr>
        <p:spPr>
          <a:xfrm>
            <a:off x="375977" y="1297459"/>
            <a:ext cx="7149288" cy="426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Hovedmål: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skille ut tidskritiske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styre ressursene dit de trengs mest 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
øke den faglige kvaliteten   i prioriteringene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DB22E12-17A4-EC9A-155C-DC9D9D5C35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86"/>
          <a:stretch/>
        </p:blipFill>
        <p:spPr>
          <a:xfrm>
            <a:off x="6252519" y="10"/>
            <a:ext cx="593626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3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5835" y="3131354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Hvor</a:t>
            </a:r>
            <a:r>
              <a:rPr lang="en-US" sz="2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mange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hastegrader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fargekoder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benytter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Norge?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A634D02-8D71-C3BA-CE02-1E5A2B59BAC2}"/>
              </a:ext>
            </a:extLst>
          </p:cNvPr>
          <p:cNvSpPr txBox="1"/>
          <p:nvPr/>
        </p:nvSpPr>
        <p:spPr>
          <a:xfrm>
            <a:off x="10585959" y="6629142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5" ma:contentTypeDescription="Opprett et nytt dokument." ma:contentTypeScope="" ma:versionID="bad9493395f8c1034021a65ab40d9768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b417ce9dea61f3df080963fdfd4b1cc7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202736-6A92-4FEC-8642-D607D7DF5DFB}">
  <ds:schemaRefs>
    <ds:schemaRef ds:uri="http://schemas.microsoft.com/office/2006/metadata/properties"/>
    <ds:schemaRef ds:uri="http://schemas.microsoft.com/office/infopath/2007/PartnerControls"/>
    <ds:schemaRef ds:uri="820d7fd5-9309-423a-b0d3-bdc528a00c6f"/>
    <ds:schemaRef ds:uri="70bd2ea5-bdb3-40dd-892e-653457c1e963"/>
  </ds:schemaRefs>
</ds:datastoreItem>
</file>

<file path=customXml/itemProps2.xml><?xml version="1.0" encoding="utf-8"?>
<ds:datastoreItem xmlns:ds="http://schemas.openxmlformats.org/officeDocument/2006/customXml" ds:itemID="{384DC439-9222-42C0-8EC7-FD7064ECC110}"/>
</file>

<file path=customXml/itemProps3.xml><?xml version="1.0" encoding="utf-8"?>
<ds:datastoreItem xmlns:ds="http://schemas.openxmlformats.org/officeDocument/2006/customXml" ds:itemID="{BAEC066B-0F13-41DB-932A-E071BC7704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10754</TotalTime>
  <Words>3225</Words>
  <Application>Microsoft Office PowerPoint</Application>
  <PresentationFormat>Widescreen</PresentationFormat>
  <Paragraphs>409</Paragraphs>
  <Slides>27</Slides>
  <Notes>26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27</vt:i4>
      </vt:variant>
    </vt:vector>
  </HeadingPairs>
  <TitlesOfParts>
    <vt:vector size="42" baseType="lpstr">
      <vt:lpstr>-apple-system</vt:lpstr>
      <vt:lpstr>Aptos</vt:lpstr>
      <vt:lpstr>Aptos Display</vt:lpstr>
      <vt:lpstr>Arial</vt:lpstr>
      <vt:lpstr>Calibri</vt:lpstr>
      <vt:lpstr>Calibri Light</vt:lpstr>
      <vt:lpstr>Tahoma</vt:lpstr>
      <vt:lpstr>Times</vt:lpstr>
      <vt:lpstr>Verdana</vt:lpstr>
      <vt:lpstr>Work Sans</vt:lpstr>
      <vt:lpstr>Office-tema</vt:lpstr>
      <vt:lpstr>1_Office-tema</vt:lpstr>
      <vt:lpstr>3_Office-tema</vt:lpstr>
      <vt:lpstr>2_Office-tema</vt:lpstr>
      <vt:lpstr>5_Office-tema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Du finner oss også på: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Jan Edvin Agdestein</cp:lastModifiedBy>
  <cp:revision>153</cp:revision>
  <cp:lastPrinted>2022-11-19T14:12:14Z</cp:lastPrinted>
  <dcterms:created xsi:type="dcterms:W3CDTF">2022-09-14T08:42:47Z</dcterms:created>
  <dcterms:modified xsi:type="dcterms:W3CDTF">2024-07-02T11:30:46Z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2023-06-01T05:42:55Z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9f9efc7a-7d33-4754-b945-d4cf735ec04c</vt:lpwstr>
  </property>
  <property fmtid="{D5CDD505-2E9C-101B-9397-08002B2CF9AE}" pid="8" name="MSIP_Label_d291ddcc-9a90-46b7-a727-d19b3ec4b730_ContentBits">
    <vt:lpwstr>0</vt:lpwstr>
  </property>
  <property fmtid="{D5CDD505-2E9C-101B-9397-08002B2CF9AE}" pid="9" name="ContentTypeId">
    <vt:lpwstr>0x010100CD1F3C1C7FA91D4C90CC1DFEAB28AFC6</vt:lpwstr>
  </property>
  <property fmtid="{D5CDD505-2E9C-101B-9397-08002B2CF9AE}" pid="10" name="MediaServiceImageTags">
    <vt:lpwstr/>
  </property>
</Properties>
</file>