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4"/>
    <p:sldMasterId id="2147483660" r:id="rId5"/>
    <p:sldMasterId id="2147483672" r:id="rId6"/>
    <p:sldMasterId id="2147483684" r:id="rId7"/>
  </p:sldMasterIdLst>
  <p:notesMasterIdLst>
    <p:notesMasterId r:id="rId38"/>
  </p:notesMasterIdLst>
  <p:sldIdLst>
    <p:sldId id="313" r:id="rId8"/>
    <p:sldId id="256" r:id="rId9"/>
    <p:sldId id="323" r:id="rId10"/>
    <p:sldId id="289" r:id="rId11"/>
    <p:sldId id="1116" r:id="rId12"/>
    <p:sldId id="272" r:id="rId13"/>
    <p:sldId id="1117" r:id="rId14"/>
    <p:sldId id="336" r:id="rId15"/>
    <p:sldId id="285" r:id="rId16"/>
    <p:sldId id="326" r:id="rId17"/>
    <p:sldId id="338" r:id="rId18"/>
    <p:sldId id="342" r:id="rId19"/>
    <p:sldId id="343" r:id="rId20"/>
    <p:sldId id="264" r:id="rId21"/>
    <p:sldId id="286" r:id="rId22"/>
    <p:sldId id="1119" r:id="rId23"/>
    <p:sldId id="267" r:id="rId24"/>
    <p:sldId id="335" r:id="rId25"/>
    <p:sldId id="1121" r:id="rId26"/>
    <p:sldId id="1122" r:id="rId27"/>
    <p:sldId id="266" r:id="rId28"/>
    <p:sldId id="268" r:id="rId29"/>
    <p:sldId id="263" r:id="rId30"/>
    <p:sldId id="279" r:id="rId31"/>
    <p:sldId id="1113" r:id="rId32"/>
    <p:sldId id="344" r:id="rId33"/>
    <p:sldId id="577" r:id="rId34"/>
    <p:sldId id="281" r:id="rId35"/>
    <p:sldId id="317" r:id="rId36"/>
    <p:sldId id="1112" r:id="rId3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7243" autoAdjust="0"/>
  </p:normalViewPr>
  <p:slideViewPr>
    <p:cSldViewPr snapToGrid="0" showGuides="1">
      <p:cViewPr varScale="1">
        <p:scale>
          <a:sx n="138" d="100"/>
          <a:sy n="138" d="100"/>
        </p:scale>
        <p:origin x="37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9E7E2-E653-47CE-97B6-6E99A707BF28}" type="datetimeFigureOut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67BC4-EBA8-4C97-A39C-C478344FBDD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643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dokument/SF/forskrift/2019-03-01-16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altLang="nb-NO" dirty="0">
                <a:cs typeface="Calibri"/>
              </a:rPr>
              <a:t>Dette lysbildet er kun til informasjon for instruktør.</a:t>
            </a:r>
          </a:p>
          <a:p>
            <a:pPr>
              <a:defRPr/>
            </a:pPr>
            <a:r>
              <a:rPr lang="nb-NO" altLang="nb-NO" dirty="0">
                <a:cs typeface="Calibri"/>
              </a:rPr>
              <a:t>Timen er beregnet til 45 min. </a:t>
            </a:r>
            <a:endParaRPr lang="en-US" dirty="0"/>
          </a:p>
          <a:p>
            <a:pPr>
              <a:defRPr/>
            </a:pPr>
            <a:r>
              <a:rPr lang="nb-NO" altLang="nb-NO" dirty="0">
                <a:cs typeface="Calibri"/>
              </a:rPr>
              <a:t>Aktivisering gjennom dialog, refleksjonsspørsmål og eksempler/case er viktig.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nb-NO" b="1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baseline="0" dirty="0"/>
              <a:t>Tips til instruktør:</a:t>
            </a:r>
          </a:p>
          <a:p>
            <a:pPr marL="0" indent="0">
              <a:buFont typeface="+mj-lt"/>
              <a:buNone/>
            </a:pPr>
            <a:r>
              <a:rPr lang="nb-NO" baseline="0" dirty="0"/>
              <a:t>Innhent informasjon om EPJ-systemer som brukes av </a:t>
            </a:r>
            <a:r>
              <a:rPr lang="nb-NO" baseline="0" dirty="0" err="1"/>
              <a:t>Amk</a:t>
            </a:r>
            <a:r>
              <a:rPr lang="nb-NO" baseline="0" dirty="0"/>
              <a:t> og LVS i AMK-området som dekker kursdeltakerne,  Det gir bakgrunnsinformasjon og mulighet til å henvise til disse systemene underveis.</a:t>
            </a:r>
            <a:br>
              <a:rPr lang="nb-NO" baseline="0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Tahoma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Tahoma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Referanser og aktuell litteratur: Se emnebeskrivelser for </a:t>
            </a:r>
            <a:r>
              <a:rPr kumimoji="0" lang="nb-NO" alt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grunnkurse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Illustrasjoner: KoKom, </a:t>
            </a:r>
            <a:r>
              <a:rPr kumimoji="0" lang="nb-NO" alt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Colourbox</a:t>
            </a:r>
            <a:r>
              <a:rPr kumimoji="0" lang="nb-NO" alt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og Adobe </a:t>
            </a:r>
            <a:r>
              <a:rPr kumimoji="0" lang="nb-NO" altLang="nb-NO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stock</a:t>
            </a:r>
            <a:endParaRPr kumimoji="0" lang="nb-NO" altLang="nb-NO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nb-NO" sz="28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0964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Av de ulike EPJ-systemene i legevakt er det få – om noen i det hele tatt, som kommuniserer med hverandre.  </a:t>
            </a:r>
          </a:p>
          <a:p>
            <a:endParaRPr lang="nb-NO" baseline="0" dirty="0">
              <a:solidFill>
                <a:srgbClr val="FF0000"/>
              </a:solidFill>
            </a:endParaRPr>
          </a:p>
          <a:p>
            <a:r>
              <a:rPr lang="nb-NO" baseline="0" dirty="0">
                <a:solidFill>
                  <a:srgbClr val="FF0000"/>
                </a:solidFill>
              </a:rPr>
              <a:t>Alle landets AMK-sentraler bruker AMIS (akuttmedisinsk informasjonssystem), og noen LVS bruker det samme IKT-verktøyet. </a:t>
            </a:r>
          </a:p>
          <a:p>
            <a:r>
              <a:rPr lang="nb-NO" baseline="0" dirty="0"/>
              <a:t>De kan kommunisere elektronisk, men LVS-ene må likevel klippe og lime fra AMIS og skrive informasjonen inn i legevaktens EPJ! </a:t>
            </a:r>
          </a:p>
          <a:p>
            <a:endParaRPr lang="nb-NO" baseline="0" dirty="0"/>
          </a:p>
          <a:p>
            <a:r>
              <a:rPr lang="nb-NO" baseline="0" dirty="0"/>
              <a:t>Ellers baseres informasjonsutveksling på muntlig overlevering av opplysninger via telefon, som igjen skal oppfattes og noteres i mottakerens EPJ.   </a:t>
            </a:r>
          </a:p>
          <a:p>
            <a:r>
              <a:rPr lang="nb-NO" baseline="0" dirty="0"/>
              <a:t>Spør kursdeltakerne: </a:t>
            </a:r>
            <a:r>
              <a:rPr lang="nb-NO" b="1" i="1" baseline="0" dirty="0"/>
              <a:t>Kan det skje noen feil i overføringene her?</a:t>
            </a:r>
            <a:br>
              <a:rPr lang="nb-NO" baseline="0" dirty="0"/>
            </a:br>
            <a:endParaRPr lang="nb-NO" baseline="0" dirty="0"/>
          </a:p>
          <a:p>
            <a:r>
              <a:rPr lang="nb-NO" baseline="0" dirty="0"/>
              <a:t>Som operatør må du være oppmerksom på risiko ved bruk av ulike IKT-systemer og manglende innsikt i hverandres del av hendelsen.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7098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Her er et eksempel på EPJ brukt ved LVS, illustrert ved skjermbilde av CGM. </a:t>
            </a:r>
          </a:p>
          <a:p>
            <a:endParaRPr lang="nb-NO" baseline="0" dirty="0"/>
          </a:p>
          <a:p>
            <a:r>
              <a:rPr lang="nb-NO" baseline="0" dirty="0"/>
              <a:t>CGM er ett av flere ulike EPJ som brukes ved LVS og benyttes blant annet til: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Journalnotater (sykepleier og lege)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Notat til fastlege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Blodprøver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err="1"/>
              <a:t>Timebok</a:t>
            </a: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r>
              <a:rPr lang="nb-NO" dirty="0"/>
              <a:t>(Mer info om CGM: https://www.cgm.com/nor_no)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26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Som vi allerede har vært inne på står AMIS for Akutt Medisinsk Informasjons System og er EPJ-systemet som brukes i alle AMK i Norge.</a:t>
            </a:r>
          </a:p>
          <a:p>
            <a:endParaRPr lang="nb-NO" baseline="0" dirty="0"/>
          </a:p>
          <a:p>
            <a:r>
              <a:rPr lang="nb-NO" baseline="0" dirty="0"/>
              <a:t>AMIS er både EPJ og oppdragshåndteringsverktøy for å ha oversikt over ressurser (for eksempel ambulanse, legebil, båt og helikopter), samt oversikt over vaktpersonell på jobb. AMIS har ikke tilgang til full sykehus journal eller for eksempel blodprøver. </a:t>
            </a:r>
          </a:p>
          <a:p>
            <a:endParaRPr lang="nb-NO" baseline="0" dirty="0"/>
          </a:p>
          <a:p>
            <a:r>
              <a:rPr lang="nb-NO" baseline="0" dirty="0"/>
              <a:t>Noen LVS har egen AMIS tilgang eller nettbrett der LVS kan få overført oppdrag direkte fra AMK, tilsvarende som ambulanse og legevaktbil mottar.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(For mer info: https://www.csamhealth.com/solutions/public-safety/csam-amis/)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219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Her er et eksempel på pasienthendelse i AMIS.</a:t>
            </a:r>
          </a:p>
          <a:p>
            <a:r>
              <a:rPr lang="nb-NO" baseline="0" dirty="0"/>
              <a:t>Spør kursdeltakerne: </a:t>
            </a:r>
            <a:r>
              <a:rPr lang="nb-NO" b="1" i="1" baseline="0" dirty="0"/>
              <a:t>Kan dere finne indekskriteriet som operatøren har valgt?</a:t>
            </a:r>
          </a:p>
          <a:p>
            <a:endParaRPr lang="nb-NO" b="1" i="1" baseline="0" dirty="0"/>
          </a:p>
          <a:p>
            <a:r>
              <a:rPr lang="nb-NO" baseline="0" dirty="0"/>
              <a:t>Her er det lite informasjon i fritekstfeltet nederst, normalt vil det være mer tekst her.</a:t>
            </a:r>
          </a:p>
          <a:p>
            <a:r>
              <a:rPr lang="nb-NO" baseline="0" dirty="0"/>
              <a:t>Operatørene bruker fritekstfeltet til å dokumentere innhentet informasjon og råd gitt.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6669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NB: animasjon i lysbildet </a:t>
            </a:r>
          </a:p>
          <a:p>
            <a:endParaRPr lang="nb-NO" b="1" dirty="0"/>
          </a:p>
          <a:p>
            <a:r>
              <a:rPr lang="nb-NO" dirty="0"/>
              <a:t>Her er eksempel på teknologi som hjelper operatørene med dokumentasjon og beslutningsstøtte</a:t>
            </a:r>
            <a:r>
              <a:rPr lang="nb-NO" baseline="0" dirty="0"/>
              <a:t> i EPJ (her AMIS).</a:t>
            </a:r>
          </a:p>
          <a:p>
            <a:r>
              <a:rPr lang="nb-NO" baseline="0" dirty="0">
                <a:solidFill>
                  <a:srgbClr val="FF0000"/>
                </a:solidFill>
              </a:rPr>
              <a:t>Innhold fra </a:t>
            </a:r>
            <a:r>
              <a:rPr lang="nb-NO" baseline="0" dirty="0" err="1">
                <a:solidFill>
                  <a:srgbClr val="FF0000"/>
                </a:solidFill>
              </a:rPr>
              <a:t>startkortet</a:t>
            </a:r>
            <a:r>
              <a:rPr lang="nb-NO" baseline="0" dirty="0">
                <a:solidFill>
                  <a:srgbClr val="FF0000"/>
                </a:solidFill>
              </a:rPr>
              <a:t> i NIMN er integrert i AMIS. </a:t>
            </a:r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08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Det er forskriftsfestet at all dialog mellom innringer og operatør skal logges (lydfil skal oppbevares)</a:t>
            </a:r>
            <a:r>
              <a:rPr lang="nb-NO" baseline="0" dirty="0"/>
              <a:t> og er en del av pasientens journal. </a:t>
            </a: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1" dirty="0"/>
              <a:t>Lydlogg</a:t>
            </a:r>
            <a:r>
              <a:rPr lang="nb-NO" b="1" baseline="0" dirty="0"/>
              <a:t> er tilgjengelig for operatørene i 1 time via  ICCS i både AMK og LVS </a:t>
            </a:r>
            <a:r>
              <a:rPr lang="nb-NO" baseline="0" dirty="0"/>
              <a:t>(for kvalitetssikring av innhentet informasjon ved behov).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Lydfiler kan også </a:t>
            </a:r>
            <a:r>
              <a:rPr lang="nb-NO" u="sng" baseline="0" dirty="0"/>
              <a:t>etter begjæring</a:t>
            </a:r>
            <a:r>
              <a:rPr lang="nb-NO" baseline="0" dirty="0"/>
              <a:t> utleveres til etterforskning til politiet. Denne typen utlevering handler om hva pasient/innringer har beskrevet, og ikke hva operatør har gjort.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="1" baseline="0" dirty="0"/>
              <a:t>Lydlogg er en unik mulighet til læring </a:t>
            </a:r>
            <a:r>
              <a:rPr lang="nb-NO" baseline="0" dirty="0"/>
              <a:t>og kvalitetsforbedring for operatører, samt muliggjør forskning.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Eksempel på evalueringsskjema for lydlogg er hentet fra </a:t>
            </a:r>
            <a:r>
              <a:rPr lang="nb-NO" b="0" baseline="0" dirty="0" err="1"/>
              <a:t>Kokom</a:t>
            </a:r>
            <a:r>
              <a:rPr lang="nb-NO" b="0" baseline="0" dirty="0"/>
              <a:t>: https://kokom.no/lydloggevaluering/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="0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3801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NB: Animasjon på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baseline="0" dirty="0"/>
              <a:t>Forskriften sier at all lydlogg skal lagres i 3 år,  evt. lengre ved særskilte situasjoner.</a:t>
            </a:r>
            <a:br>
              <a:rPr lang="nb-NO" baseline="0" dirty="0"/>
            </a:br>
            <a:br>
              <a:rPr lang="nb-NO" b="1" baseline="0" dirty="0"/>
            </a:br>
            <a:r>
              <a:rPr lang="nb-NO" b="1" baseline="0" dirty="0"/>
              <a:t>NB!</a:t>
            </a:r>
            <a:br>
              <a:rPr lang="nb-NO" baseline="0" dirty="0"/>
            </a:br>
            <a:r>
              <a:rPr lang="nb-NO" baseline="0" dirty="0"/>
              <a:t>Vær oppmerksom på at pasienten har rett til å både høre og få utskrift av lydlogg fra sin hendelse.</a:t>
            </a:r>
            <a:br>
              <a:rPr lang="nb-NO" baseline="0" dirty="0"/>
            </a:br>
            <a:br>
              <a:rPr lang="nb-NO" baseline="0" dirty="0"/>
            </a:br>
            <a:r>
              <a:rPr lang="nb-NO" baseline="0" dirty="0"/>
              <a:t>I noen tilfeller har nødsamtalen blitt tilgjengelig for media.</a:t>
            </a:r>
            <a:br>
              <a:rPr lang="nb-NO" baseline="0" dirty="0"/>
            </a:br>
            <a:br>
              <a:rPr lang="nb-NO" baseline="0" dirty="0"/>
            </a:b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b="0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1125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Kjernejournal (KJ) er en nasjonal digital løsning for deling av helseopplysninger på tvers av virksomheter og nivåer i helsevesenet. </a:t>
            </a:r>
          </a:p>
          <a:p>
            <a:r>
              <a:rPr lang="nb-NO" dirty="0"/>
              <a:t>KJ viser pasientens fastlege, pårørende og viktig informasjon om sykdom, medisiner og kontakt med helsevesenet.</a:t>
            </a:r>
          </a:p>
          <a:p>
            <a:r>
              <a:rPr lang="nb-NO" dirty="0"/>
              <a:t>Kjernejournal er integrert med EPJ i AMK og flere LVS, men ikke nødvendigvis hos fastleger.</a:t>
            </a:r>
          </a:p>
          <a:p>
            <a:endParaRPr lang="nb-NO" dirty="0"/>
          </a:p>
          <a:p>
            <a:r>
              <a:rPr lang="nb-NO" dirty="0"/>
              <a:t>Feltet «kritisk informasjon er av spesiell interesse for medisinsk nødmeldetjeneste, og kan inneholde informasjon om alvorlige allergier, HLR- status etc. </a:t>
            </a:r>
          </a:p>
          <a:p>
            <a:r>
              <a:rPr lang="nb-NO" dirty="0"/>
              <a:t>Ved registrert «kritisk informasjon» skal dette fremkomme i EPJ med rødt KJ-symbol (hvis integrert).</a:t>
            </a:r>
          </a:p>
          <a:p>
            <a:r>
              <a:rPr lang="nb-NO" dirty="0"/>
              <a:t>Operatør må da vurdere å gjøre oppslag og ev. ivareta og/eller dele relevant informasjon (følg lokale prosedyrer).</a:t>
            </a:r>
          </a:p>
          <a:p>
            <a:endParaRPr lang="nb-NO" dirty="0"/>
          </a:p>
          <a:p>
            <a:r>
              <a:rPr lang="nb-NO" dirty="0"/>
              <a:t>(Les mer: https://www.nhn.no/tjenester/kjernejournal/hva-er-kjernejournal og Kjernejournalforskriften; https://lovdata.no/dokument/SF/forskrift/2013-05-31-563.)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1718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På skjerm nr. 2 fra venstre ser vi kommunikasjonsløsningen ICCS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(Integrated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communication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contol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system, ICCS) </a:t>
            </a:r>
            <a:r>
              <a:rPr lang="nb-NO" baseline="0" dirty="0"/>
              <a:t>som inneholder både telefoni og radiokommunikasjon i nødnett.</a:t>
            </a:r>
          </a:p>
          <a:p>
            <a:endParaRPr lang="nb-NO" baseline="0" dirty="0"/>
          </a:p>
          <a:p>
            <a:r>
              <a:rPr lang="nb-NO" baseline="0" dirty="0"/>
              <a:t>Radiokommunikasjon kan også foregå mellom for eksempel ambulansepersonell og legevaktlege, hvor ressurskoordinator i AMK følger med på dialogen. </a:t>
            </a:r>
          </a:p>
          <a:p>
            <a:endParaRPr lang="nb-NO" baseline="0" dirty="0"/>
          </a:p>
          <a:p>
            <a:r>
              <a:rPr lang="nb-NO" baseline="0" dirty="0"/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9445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Nødnett sørger for sikker og kryptert kommunikasjon mellom samhandlingsparter. </a:t>
            </a:r>
          </a:p>
          <a:p>
            <a:endParaRPr lang="nb-NO" baseline="0" dirty="0"/>
          </a:p>
          <a:p>
            <a:r>
              <a:rPr lang="nb-NO" baseline="0" dirty="0"/>
              <a:t>Både LVS og AMK-sentral har telefonisystem og radio integrert i samme IKT verktøy (kontrollromløsningen ICCS). </a:t>
            </a:r>
          </a:p>
          <a:p>
            <a:r>
              <a:rPr lang="nb-NO" baseline="0" dirty="0"/>
              <a:t>Operatører i LVS skal ha et dagskurs og AMK-operatør skal ha tre dagers kurs i kontrollromsløsning, jf. </a:t>
            </a:r>
            <a:r>
              <a:rPr lang="nb-NO" baseline="0" dirty="0" err="1"/>
              <a:t>HDOs</a:t>
            </a:r>
            <a:r>
              <a:rPr lang="nb-NO" baseline="0" dirty="0"/>
              <a:t> kompetanseplan.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(Illustrasjon fra helsedirektoratet)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Animasjon: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Nå skal vi se litt nærmere på en skjem i AMK</a:t>
            </a: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54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Forelesningen starter her. </a:t>
            </a:r>
          </a:p>
          <a:p>
            <a:r>
              <a:rPr lang="nb-NO" dirty="0"/>
              <a:t>Fyll inn dato. </a:t>
            </a:r>
          </a:p>
          <a:p>
            <a:endParaRPr lang="nb-NO" dirty="0"/>
          </a:p>
          <a:p>
            <a:r>
              <a:rPr lang="nb-NO" dirty="0"/>
              <a:t>Denne timen skal vi ha en kort gjennomgang av ulike IKT-systemer (informasjons- og kommunikasjonsteknologi) i medisinsk nødmeldetjeneste.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745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Nødnett sørger for sikker og kryptert kommunikasjon mellom samhandlingsparter. </a:t>
            </a:r>
          </a:p>
          <a:p>
            <a:endParaRPr lang="nb-NO" baseline="0" dirty="0"/>
          </a:p>
          <a:p>
            <a:r>
              <a:rPr lang="nb-NO" baseline="0" dirty="0"/>
              <a:t>Både LVS og AMK-sentral har telefonisystem og radio integrert i samme IKT verktøy (kontrollromløsningen ICCS). </a:t>
            </a:r>
          </a:p>
          <a:p>
            <a:r>
              <a:rPr lang="nb-NO" baseline="0" dirty="0"/>
              <a:t>Operatører i LVS skal ha et dagskurs og AMK-operatør skal ha tre dagers kurs i kontrollromsløsning, jf. </a:t>
            </a:r>
            <a:r>
              <a:rPr lang="nb-NO" baseline="0" dirty="0" err="1"/>
              <a:t>HDOs</a:t>
            </a:r>
            <a:r>
              <a:rPr lang="nb-NO" baseline="0" dirty="0"/>
              <a:t> kompetanseplan.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(Illustrasjon fra https://www.nodnett.no/tjenester/kommunikasjonssentraler/kommunikasjonssentraler)</a:t>
            </a:r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9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NB: Animasjon i dette lysbildet</a:t>
            </a:r>
          </a:p>
          <a:p>
            <a:endParaRPr lang="nb-NO" sz="1200" b="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r>
              <a:rPr lang="nb-NO" sz="12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Kartverket </a:t>
            </a:r>
            <a:r>
              <a:rPr lang="nb-NO" sz="1200" b="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Transmed</a:t>
            </a:r>
            <a:r>
              <a:rPr lang="nb-NO" sz="12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er et </a:t>
            </a:r>
            <a:r>
              <a:rPr lang="nb-NO" sz="1200" b="0" i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geografisk beslutningsstøtteverktøy</a:t>
            </a:r>
            <a:r>
              <a:rPr lang="nb-NO" sz="1200" b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. </a:t>
            </a:r>
            <a:endParaRPr lang="nb-NO" b="0" dirty="0"/>
          </a:p>
          <a:p>
            <a:r>
              <a:rPr lang="nb-NO" baseline="0" dirty="0"/>
              <a:t> </a:t>
            </a:r>
          </a:p>
          <a:p>
            <a:r>
              <a:rPr lang="nb-NO" baseline="0" dirty="0"/>
              <a:t>AML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advanced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mobile location), </a:t>
            </a:r>
            <a:r>
              <a:rPr lang="nb-NO" baseline="0" dirty="0"/>
              <a:t> gir AMK mulighet for sporing når innringer ringer 113 </a:t>
            </a:r>
            <a:r>
              <a:rPr lang="nb-NO" b="1" baseline="0" dirty="0"/>
              <a:t>– Trykk frem animasjonen</a:t>
            </a:r>
          </a:p>
          <a:p>
            <a:r>
              <a:rPr lang="nb-NO" baseline="0" dirty="0"/>
              <a:t>AML gir mulighet til å se hvor innringer er.  </a:t>
            </a:r>
          </a:p>
          <a:p>
            <a:endParaRPr lang="nb-NO" baseline="0" dirty="0"/>
          </a:p>
          <a:p>
            <a:r>
              <a:rPr lang="nb-NO" baseline="0" dirty="0" err="1"/>
              <a:t>Transmed</a:t>
            </a:r>
            <a:r>
              <a:rPr lang="nb-NO" baseline="0" dirty="0"/>
              <a:t> gir også AMK sporing av ambulanser, estimert ankomst, samt overfører posisjon til ambulansen.  </a:t>
            </a:r>
          </a:p>
          <a:p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1058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AMK kan også se hjertestartere som er registret på 113.no.</a:t>
            </a:r>
          </a:p>
          <a:p>
            <a:endParaRPr lang="nb-NO" dirty="0"/>
          </a:p>
          <a:p>
            <a:r>
              <a:rPr lang="nb-NO" baseline="0" dirty="0"/>
              <a:t>Ved å zoome inn i kartet kommer det opp hvor hjertestarten er lokalisert, f.eks. i et kjøpesenter.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0738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Ulik teknologi benyttes ved ulike beslutningsstøtteverktøy. </a:t>
            </a:r>
          </a:p>
          <a:p>
            <a:endParaRPr lang="nb-NO" dirty="0"/>
          </a:p>
          <a:p>
            <a:r>
              <a:rPr lang="nb-NO" dirty="0"/>
              <a:t>Her</a:t>
            </a:r>
            <a:r>
              <a:rPr lang="nb-NO" baseline="0" dirty="0"/>
              <a:t> er eksempler på teknologi ved bruk av beslutningsstøtteverktøy:</a:t>
            </a:r>
          </a:p>
          <a:p>
            <a:pPr marL="685800" lvl="1" indent="-228600">
              <a:buAutoNum type="arabicPeriod"/>
            </a:pPr>
            <a:r>
              <a:rPr lang="nb-NO" baseline="0" dirty="0"/>
              <a:t>Norsk medisinsk indeks på nettbrett/skjerm som PDF</a:t>
            </a:r>
          </a:p>
          <a:p>
            <a:pPr marL="685800" lvl="1" indent="-228600">
              <a:buAutoNum type="arabicPeriod"/>
            </a:pPr>
            <a:r>
              <a:rPr lang="nb-NO" baseline="0" dirty="0"/>
              <a:t>Legevaktindeks på nettside i nettleser </a:t>
            </a:r>
          </a:p>
          <a:p>
            <a:pPr marL="685800" lvl="1" indent="-228600">
              <a:buAutoNum type="arabicPeriod"/>
            </a:pPr>
            <a:endParaRPr lang="nb-NO" baseline="0" dirty="0"/>
          </a:p>
          <a:p>
            <a:pPr marL="0" lvl="0" indent="0">
              <a:buNone/>
            </a:pPr>
            <a:r>
              <a:rPr lang="nb-NO" baseline="0" dirty="0"/>
              <a:t>TTA benyttes i likhet med NIMN som en PDF-fil.</a:t>
            </a:r>
          </a:p>
          <a:p>
            <a:pPr marL="0" lvl="0" indent="0">
              <a:buNone/>
            </a:pPr>
            <a:r>
              <a:rPr lang="nb-NO" baseline="0" dirty="0"/>
              <a:t>Utviklingen av nasjonal AMK-IKT-løsning vil gi muligheter for integrering av NIMN. </a:t>
            </a:r>
          </a:p>
          <a:p>
            <a:pPr marL="228600" indent="-228600">
              <a:buAutoNum type="arabicPeriod"/>
            </a:pPr>
            <a:endParaRPr lang="nb-NO" baseline="0" dirty="0"/>
          </a:p>
          <a:p>
            <a:pPr marL="0" indent="0">
              <a:buNone/>
            </a:pPr>
            <a:r>
              <a:rPr lang="nb-NO" baseline="0" dirty="0"/>
              <a:t>Dere lærer mer om beslutningsstøtteverktøy i emnet </a:t>
            </a:r>
            <a:r>
              <a:rPr lang="nb-NO" i="1" baseline="0" dirty="0"/>
              <a:t>3.5 Hastegradsfastsetting og beslutningsstøtteverktøy</a:t>
            </a:r>
            <a:r>
              <a:rPr lang="nb-NO" baseline="0" dirty="0"/>
              <a:t>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47343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LVS- og AMK-operatører har lenge jobbet med bind for øyene.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dirty="0"/>
              <a:t>Nå har vi fått en unik mulighet til å vurdere pasienter via telefon: VIDEO.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baseline="0" dirty="0"/>
              <a:t>Operatøren vil først gjøre en muntlig kartlegging, og deretter vurdere bruk av video for å støtte sin beslutning. </a:t>
            </a:r>
            <a:endParaRPr lang="nb-NO" dirty="0"/>
          </a:p>
          <a:p>
            <a:endParaRPr lang="nb-NO" dirty="0"/>
          </a:p>
          <a:p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Instruktør: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t> Vurder å vise denne filmen (1min. 37 sek.):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 i legevaktsentralen: https://vimeo.com/810889423 (kopier link og lim inn i nettleser).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37690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/>
              <a:t>Video ble innført rundt 2020 ved flere AMK og LVS. </a:t>
            </a:r>
          </a:p>
          <a:p>
            <a:r>
              <a:rPr lang="nb-NO" baseline="0" dirty="0"/>
              <a:t>Video blir brukt som beslutningsstøtte og bidrar til god informasjonsinnhenting. </a:t>
            </a:r>
            <a:br>
              <a:rPr lang="nb-NO" baseline="0" dirty="0"/>
            </a:br>
            <a:endParaRPr lang="nb-NO" baseline="0" dirty="0"/>
          </a:p>
          <a:p>
            <a:r>
              <a:rPr lang="nb-NO" baseline="0" dirty="0"/>
              <a:t>Det benyttes ulike teknologiske video-løsninger (SNLA/Hjelp-113 og </a:t>
            </a:r>
            <a:r>
              <a:rPr lang="nb-NO" baseline="0" dirty="0" err="1"/>
              <a:t>IncidentShare</a:t>
            </a:r>
            <a:r>
              <a:rPr lang="nb-NO" baseline="0" dirty="0"/>
              <a:t>).</a:t>
            </a:r>
          </a:p>
          <a:p>
            <a:endParaRPr lang="nb-NO" baseline="0" dirty="0"/>
          </a:p>
          <a:p>
            <a:r>
              <a:rPr lang="nb-NO" baseline="0" dirty="0"/>
              <a:t>Her er en god demonstrasjon av video som er laget av NKLM</a:t>
            </a:r>
          </a:p>
          <a:p>
            <a:r>
              <a:rPr lang="nb-NO" baseline="0" dirty="0"/>
              <a:t>E-læring finnes blant annet på NAKOS.no og oppvakt.no.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1545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Det finnes mange støttesystemer og ulike lokale variasjoner i type og bruk.</a:t>
            </a:r>
          </a:p>
          <a:p>
            <a:r>
              <a:rPr lang="nb-NO" dirty="0"/>
              <a:t>Her må dere bli kjent med de lokale systemene i spesialiseringskursene.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45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Bortfall av IKT er den vanligste beredskapssituasjonen i helsevesenet!</a:t>
            </a:r>
          </a:p>
        </p:txBody>
      </p:sp>
    </p:spTree>
    <p:extLst>
      <p:ext uri="{BB962C8B-B14F-4D97-AF65-F5344CB8AC3E}">
        <p14:creationId xmlns:p14="http://schemas.microsoft.com/office/powerpoint/2010/main" val="11056556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Bortfall av IKT setter helsevesenet</a:t>
            </a:r>
            <a:r>
              <a:rPr lang="nb-NO" baseline="0" dirty="0"/>
              <a:t> oftere på prøve enn for eksempel masseskadehendelser.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IKT bortfall er den hyppigste beredskapshendelsen. </a:t>
            </a:r>
            <a:endParaRPr lang="nb-NO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Stor risiko i</a:t>
            </a:r>
            <a:r>
              <a:rPr lang="nb-NO" baseline="0" dirty="0"/>
              <a:t> dagens samfunn generelt.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Det tar mye tid og vil gå utover kapasiteten, når en må gå over til manuelle metoder for registering og oppfølgning av pasienter.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Viktig med lokal opplæring og regelmessig trening i ulike reserveløsninger, samt gode prosedyrer og tiltakskort. </a:t>
            </a:r>
          </a:p>
          <a:p>
            <a:endParaRPr lang="nb-NO" baseline="0" dirty="0"/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177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 pitchFamily="34" charset="0"/>
              <a:buNone/>
            </a:pPr>
            <a:r>
              <a:rPr lang="no-NO" dirty="0"/>
              <a:t>Oppsum</a:t>
            </a:r>
            <a:r>
              <a:rPr lang="nb-NO" dirty="0"/>
              <a:t>m</a:t>
            </a:r>
            <a:r>
              <a:rPr lang="no-NO" dirty="0"/>
              <a:t>ering.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 kursdeltakerne forklare IKT-verktøyene: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Kjernejournal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Kommunikasjonsverktøy (ICCS) og nødnett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Kart og geografisk beslutningsstøtteverktøy (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Transmed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Videoløsning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b-NO" b="1" dirty="0"/>
              <a:t>Avslutt med å minne om at systemene i liten og ingen grad «snakker sammen»!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</a:b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nb-NO" dirty="0"/>
          </a:p>
        </p:txBody>
      </p:sp>
      <p:sp>
        <p:nvSpPr>
          <p:cNvPr id="497" name="Google Shape;49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 deltakerne snakke med sidemann / grupper på 2 til 3 deltakere - gi dem 2 minutter til felles refleksjon.</a:t>
            </a:r>
            <a:endParaRPr lang="en-US" dirty="0"/>
          </a:p>
          <a:p>
            <a:r>
              <a:rPr lang="nb-NO" dirty="0">
                <a:cs typeface="Calibri"/>
              </a:rPr>
              <a:t>Be om innspill i plenum etterpå (prøv å engasjere alle). </a:t>
            </a:r>
          </a:p>
          <a:p>
            <a:endParaRPr lang="nb-NO" dirty="0">
              <a:cs typeface="Calibri"/>
            </a:endParaRP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967BC4-EBA8-4C97-A39C-C478344FBDD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575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nb-NO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PP 3.1 MNT og Ak.med kjede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30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590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 </a:t>
            </a:r>
          </a:p>
          <a:p>
            <a:r>
              <a:rPr lang="nb-NO" dirty="0"/>
              <a:t>Vi skal gå igjennom målet i slutten av timen.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897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Les fra lysbildet. </a:t>
            </a:r>
          </a:p>
          <a:p>
            <a:r>
              <a:rPr lang="nb-NO" dirty="0"/>
              <a:t>Vi skal gå igjennom målet i slutten av timen.</a:t>
            </a:r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356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/>
              <a:t>En arbeidshverdag</a:t>
            </a:r>
            <a:r>
              <a:rPr lang="nb-NO" baseline="0" dirty="0"/>
              <a:t> med mye teknologi.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(Bruk svarene fra kursdeltakerne på refleksjonsspørsmålet (lysbilde 3) og bygg på deres kunnskap fra det «kjente til ukjente». Fra det enkle til det kompliserte.)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baseline="0" dirty="0"/>
              <a:t>Tips til kursinstruktør, si litt om: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Litt om likhet og ulikhet…..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Simultan kapasitet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Prioriteringer man må gjøre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Merk antall skjermer som operatøren skal forholde seg til i AMK og LVS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/>
              <a:t>Merk at det er flere tastatur på pultene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r>
              <a:rPr lang="nb-NO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IKT-verktøy i AMK og LVS dekker den sammen funksjonen. AMK sentralene har i stor grad mer ensartede IKT-verktøy enn LVS nasjonalt.</a:t>
            </a:r>
            <a:endParaRPr lang="nb-NO" baseline="0" dirty="0"/>
          </a:p>
          <a:p>
            <a:endParaRPr lang="nb-NO" baseline="0" dirty="0"/>
          </a:p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4023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 dirty="0"/>
              <a:t>NB: Animasjon i dette lysbildet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/>
              <a:t>Det er mange ulike EPJ-systemer (Elektronisk pasientjournal) i bruk i medisinsk nødmeldetjeneste. </a:t>
            </a:r>
            <a:br>
              <a:rPr lang="nb-NO" baseline="0" dirty="0"/>
            </a:br>
            <a:endParaRPr lang="nb-NO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Dagens systemer snakker i liten grad sammen (manglende integrasjoner),.</a:t>
            </a: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Dette gir utfordringer rundt overføring av opplysninger og kommunikasjon i den akuttmedisinske kjede. (</a:t>
            </a: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Trykk frem animasjonen)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Det betyr at vi i stor grad er avhengig av muntlig overføring av informasjon!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5BF5D-88D2-4631-914B-9BDE51503F4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350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/>
              <a:t>EPJ har flere funksjoner: det er både</a:t>
            </a:r>
            <a:r>
              <a:rPr lang="nb-NO" baseline="0" dirty="0"/>
              <a:t> oversikts- og arbeidsverktøy, samt dokumentasjonsverktøy.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EPJ vil inneholde tidligere kontakter ved lokal sentral.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baseline="0" dirty="0"/>
              <a:t>Utfordring /eksempel: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AMK har ikke nødvendigvis innsyn i </a:t>
            </a:r>
            <a:r>
              <a:rPr lang="nb-NO" baseline="0" dirty="0" err="1"/>
              <a:t>inhospitale</a:t>
            </a:r>
            <a:r>
              <a:rPr lang="nb-NO" baseline="0" dirty="0"/>
              <a:t> journaldata eller kan se notater gjort av legevaktsentral (og motsatt).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/>
              <a:t>Innringer tror ofte at vi kan se hverandres notater.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baseline="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informasjon</a:t>
            </a:r>
            <a:r>
              <a:rPr lang="en-US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se </a:t>
            </a:r>
            <a:r>
              <a:rPr lang="en-US" sz="12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Pasientjournalforskriften</a:t>
            </a: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1500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La kursdeltakerne lese igjennom lysbildet (aktivisering).</a:t>
            </a:r>
          </a:p>
          <a:p>
            <a:r>
              <a:rPr lang="nb-NO" dirty="0"/>
              <a:t>Be om umiddelbare tanker / innspill.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967BC4-EBA8-4C97-A39C-C478344FBDD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846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164E5-006A-4113-89CE-64C57AA29637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95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F4AC-A676-431A-8F88-969DD9C746C4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8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CC5-8D0B-4E57-BE38-DD2D21DCDEA9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63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tellysbil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20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Tom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74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1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Deloverskrif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o innholdsdel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30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Sammenlign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59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Bare titte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98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Innhold med teks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808D8-2D71-4FB0-9EBD-9B0F02FF5A4F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9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Bilde med teks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8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Loddrett teks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83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Loddrett tittel og teks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805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22A24-9D4E-43FE-9466-0425E3D8DA55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234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B7169-3E4A-47EE-918A-DABB426882D8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16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DA9C-E3AD-453C-BC6B-6D287AA362FE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3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6462-F1FA-4408-8712-A803B4EFB129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33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CF10-57FE-4584-91A1-8AC6A95AF2E3}" type="datetime1">
              <a:rPr lang="nb-NO" smtClean="0"/>
              <a:t>02.07.2024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3228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E703E-7C51-4C5A-911D-7F1EAA19B8E1}" type="datetime1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1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EE42E-BA8C-47BB-9F5E-0641A3C8E673}" type="datetime1">
              <a:rPr lang="nb-NO" smtClean="0"/>
              <a:t>02.07.2024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53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639BC-DFED-4F4A-8D67-95CEBF21D990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57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AC2B7-12E8-452C-AAB8-18DAECF04346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620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C6733-D08C-4DF6-9E18-FA4B184C0C32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560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8AB0D-9A56-40F3-8FC9-47C523A0290E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909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A65B-AB0A-4FFF-B4D7-16621B764B5C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652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9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57A2-9F84-473B-97DB-C77D9ECD9269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49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5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BFF5-03BD-4AAB-B9F8-445E84B0F0CB}" type="datetime1">
              <a:rPr lang="nb-NO" smtClean="0"/>
              <a:t>02.07.2024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99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CD00C-DD66-4288-AA03-4B1C5EEE7E4C}" type="datetime1">
              <a:rPr lang="nb-NO" smtClean="0"/>
              <a:t>02.07.2024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65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40BA0-EEF8-4F77-8BB5-FEDDEB3620B9}" type="datetime1">
              <a:rPr lang="nb-NO" smtClean="0"/>
              <a:t>02.07.2024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2872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FF336-513F-497F-9AD0-104CE025E79D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342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17A32-3267-437D-B0EF-D83A856B0478}" type="datetime1">
              <a:rPr lang="nb-NO" smtClean="0"/>
              <a:t>02.07.2024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673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C238D-1DF6-4D95-B8EA-9DC4ADA2DCA0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48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6873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1843E-C34D-4AA7-947D-2A07687F33B9}" type="datetime1">
              <a:rPr lang="nb-NO" smtClean="0"/>
              <a:t>02.07.2024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Illustrasjon fra Helsenorge.no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5A98-9554-44C9-BA58-B78A95C72F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89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810889423?app_id=122963" TargetMode="Externa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hyperlink" Target="mailto:post@kokom.no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hyperlink" Target="http://kokom.no/" TargetMode="Externa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2559254" y="1332178"/>
            <a:ext cx="8525253" cy="391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Tidsdisponering - forslag: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Introduksjon (innhold og mål, ev. kursholder)        5 min.</a:t>
            </a: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Refleksjonsspørsmål, ev. film om bruk av video     10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lang="nb-NO" altLang="nb-NO" sz="2000" dirty="0">
              <a:solidFill>
                <a:schemeClr val="accent5"/>
              </a:solidFill>
              <a:latin typeface="Verdana"/>
              <a:ea typeface="Verdana"/>
              <a:cs typeface="Tahoma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Fagstoff                                                             </a:t>
            </a:r>
            <a:r>
              <a:rPr lang="nb-NO" altLang="nb-NO" sz="2000" dirty="0">
                <a:solidFill>
                  <a:schemeClr val="accent5"/>
                </a:solidFill>
                <a:latin typeface="Verdana"/>
                <a:ea typeface="Verdana"/>
                <a:cs typeface="Tahoma"/>
                <a:sym typeface="Arial"/>
              </a:rPr>
              <a:t>25</a:t>
            </a: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 min.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/>
              <a:ea typeface="Verdana"/>
              <a:cs typeface="Tahoma"/>
              <a:sym typeface="Arial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/>
                <a:ea typeface="Verdana"/>
                <a:cs typeface="Tahoma"/>
                <a:sym typeface="Arial"/>
              </a:rPr>
              <a:t>Oppsummering                                                    5 min.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DAA5AE9-95C4-048B-7AA4-CB794998D630}"/>
              </a:ext>
            </a:extLst>
          </p:cNvPr>
          <p:cNvSpPr txBox="1"/>
          <p:nvPr/>
        </p:nvSpPr>
        <p:spPr>
          <a:xfrm>
            <a:off x="2641599" y="5626192"/>
            <a:ext cx="675075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/>
              </a:rPr>
              <a:t>Grunnkurs for operatører i </a:t>
            </a: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/>
              </a:rPr>
              <a:t>medisinsk nødmeldetjeneste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Arial"/>
                <a:sym typeface="Arial"/>
              </a:rPr>
              <a:t>3.4 IKT</a:t>
            </a:r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345E9F64-1F2C-8A53-1324-831744A986F1}"/>
              </a:ext>
            </a:extLst>
          </p:cNvPr>
          <p:cNvSpPr txBox="1">
            <a:spLocks/>
          </p:cNvSpPr>
          <p:nvPr/>
        </p:nvSpPr>
        <p:spPr bwMode="auto">
          <a:xfrm>
            <a:off x="2488563" y="5954267"/>
            <a:ext cx="7652390" cy="79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62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249030" y="447929"/>
            <a:ext cx="26212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EPJ ved LVS</a:t>
            </a:r>
            <a:endParaRPr lang="nb-NO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10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3998795-76ED-8B2D-48BA-853EFFB03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0934"/>
            <a:ext cx="12213275" cy="4209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9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485E3FA3-40DD-93C1-1BC5-CBF096BF06AC}"/>
              </a:ext>
            </a:extLst>
          </p:cNvPr>
          <p:cNvSpPr/>
          <p:nvPr/>
        </p:nvSpPr>
        <p:spPr>
          <a:xfrm>
            <a:off x="945611" y="258767"/>
            <a:ext cx="5282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Eksempel legevakt - CGM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C5EA9DA-4C38-4324-4090-64B13D60E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6" y="1032704"/>
            <a:ext cx="10229927" cy="4682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65573FA-6F0D-DFE3-2863-F9D2D28050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3217691"/>
            <a:ext cx="8299877" cy="3321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09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8500" y="325124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EPJ i AMK - AMIS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F2727E9-7E9C-393B-FA12-E859E7A23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3" y="1249680"/>
            <a:ext cx="9868037" cy="502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563515" y="922387"/>
            <a:ext cx="3135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Eksempel AMK</a:t>
            </a:r>
            <a:endParaRPr lang="nb-NO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13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F2001D2-87AA-8B8F-D4F1-5D71B6EB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15" y="1960582"/>
            <a:ext cx="11064970" cy="32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23299" y="187266"/>
            <a:ext cx="6633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Hjelp til operatør i programvare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14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1" y="996156"/>
            <a:ext cx="11665610" cy="539844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/>
          <a:srcRect l="-999" t="1756" r="63586" b="-1756"/>
          <a:stretch/>
        </p:blipFill>
        <p:spPr>
          <a:xfrm>
            <a:off x="662702" y="1860173"/>
            <a:ext cx="2156543" cy="65586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580" y="2080925"/>
            <a:ext cx="1813555" cy="4358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324" y="1860172"/>
            <a:ext cx="3536698" cy="933201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0266" y="2216155"/>
            <a:ext cx="3410617" cy="561554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308" y="4038918"/>
            <a:ext cx="3945268" cy="35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455B9A8-1D55-DFCB-DF83-88A151D4AAAB}"/>
              </a:ext>
            </a:extLst>
          </p:cNvPr>
          <p:cNvSpPr/>
          <p:nvPr/>
        </p:nvSpPr>
        <p:spPr>
          <a:xfrm>
            <a:off x="8738075" y="6330222"/>
            <a:ext cx="2197043" cy="53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15</a:t>
            </a:fld>
            <a:endParaRPr lang="nb-NO"/>
          </a:p>
        </p:txBody>
      </p:sp>
      <p:sp>
        <p:nvSpPr>
          <p:cNvPr id="3" name="Rektangel 2"/>
          <p:cNvSpPr/>
          <p:nvPr/>
        </p:nvSpPr>
        <p:spPr>
          <a:xfrm>
            <a:off x="583659" y="1203959"/>
            <a:ext cx="8463063" cy="233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Lydlogg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Lydlogg er viktig del av dokumentasjonen og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anses som en del av pasientens journal.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83659" y="4121855"/>
            <a:ext cx="9747115" cy="1615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Lydlogg gjennomgang</a:t>
            </a:r>
          </a:p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Systematisk gjennomgang av lydlogg er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 viktig del </a:t>
            </a:r>
            <a:r>
              <a:rPr lang="nb-NO" sz="2000" noProof="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av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kvalitetssikringen</a:t>
            </a:r>
            <a:r>
              <a:rPr kumimoji="0" lang="nb-NO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i sentralene</a:t>
            </a: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8" name="Bilde 7" descr="Et bilde som inneholder vann, speilbilde, lilla, fiol&#10;&#10;Automatisk generert beskrivelse">
            <a:extLst>
              <a:ext uri="{FF2B5EF4-FFF2-40B4-BE49-F238E27FC236}">
                <a16:creationId xmlns:a16="http://schemas.microsoft.com/office/drawing/2014/main" id="{C879C23F-E6DD-619C-F654-0882E5462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4762"/>
          <a:stretch/>
        </p:blipFill>
        <p:spPr>
          <a:xfrm>
            <a:off x="6870409" y="-86178"/>
            <a:ext cx="5321591" cy="2551792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/>
          <a:srcRect l="8712" r="4584"/>
          <a:stretch/>
        </p:blipFill>
        <p:spPr>
          <a:xfrm>
            <a:off x="7471147" y="2567525"/>
            <a:ext cx="4374677" cy="4209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394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455B9A8-1D55-DFCB-DF83-88A151D4AAAB}"/>
              </a:ext>
            </a:extLst>
          </p:cNvPr>
          <p:cNvSpPr/>
          <p:nvPr/>
        </p:nvSpPr>
        <p:spPr>
          <a:xfrm>
            <a:off x="8738075" y="6330222"/>
            <a:ext cx="2197043" cy="53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583659" y="1203959"/>
            <a:ext cx="84630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Lydlogg og </a:t>
            </a:r>
            <a:b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akuttmedisinforskriften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8" name="Bilde 7" descr="Et bilde som inneholder vann, speilbilde, lilla, fiol&#10;&#10;Automatisk generert beskrivelse">
            <a:extLst>
              <a:ext uri="{FF2B5EF4-FFF2-40B4-BE49-F238E27FC236}">
                <a16:creationId xmlns:a16="http://schemas.microsoft.com/office/drawing/2014/main" id="{C879C23F-E6DD-619C-F654-0882E5462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4762"/>
          <a:stretch/>
        </p:blipFill>
        <p:spPr>
          <a:xfrm>
            <a:off x="9166988" y="2567525"/>
            <a:ext cx="2810576" cy="134771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/>
          <a:srcRect l="8712" r="4584"/>
          <a:stretch/>
        </p:blipFill>
        <p:spPr>
          <a:xfrm>
            <a:off x="9200022" y="4078228"/>
            <a:ext cx="2713641" cy="2611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C248B245-C677-0954-8947-34049EB707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18" r="10058"/>
          <a:stretch/>
        </p:blipFill>
        <p:spPr>
          <a:xfrm>
            <a:off x="452041" y="2544168"/>
            <a:ext cx="2641190" cy="364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26544F7-C0A9-8FFA-AAA9-8E5C0970E2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2463" y="2544168"/>
            <a:ext cx="3466324" cy="1487388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3E09DBBD-9C26-60A9-B815-71B33D4C71AD}"/>
              </a:ext>
            </a:extLst>
          </p:cNvPr>
          <p:cNvSpPr/>
          <p:nvPr/>
        </p:nvSpPr>
        <p:spPr>
          <a:xfrm>
            <a:off x="3519196" y="4025649"/>
            <a:ext cx="55275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§20 om lydlogg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Lydlogg er en del av pasientjournalen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Lydlogg oppbevares i tre år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FDEDEA4-F966-EFEC-FBF4-ABCA55D540A1}"/>
              </a:ext>
            </a:extLst>
          </p:cNvPr>
          <p:cNvSpPr txBox="1"/>
          <p:nvPr/>
        </p:nvSpPr>
        <p:spPr>
          <a:xfrm>
            <a:off x="3794109" y="5459937"/>
            <a:ext cx="4816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Lydopptaket skal likevel ikke slettes der opptaket er brukt som del av beslutningsgrunnlag i tilsyns-, klage- eller erstatningssaker,(…) eller opptaket av andre årsaker har verdi som dokumentasjon.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09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482218" y="293438"/>
            <a:ext cx="3860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Kjernejournal - KJ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17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81" y="1121278"/>
            <a:ext cx="9399609" cy="4731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6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tekst, klær, person, datamaskin&#10;&#10;Automatisk generert beskrivelse">
            <a:extLst>
              <a:ext uri="{FF2B5EF4-FFF2-40B4-BE49-F238E27FC236}">
                <a16:creationId xmlns:a16="http://schemas.microsoft.com/office/drawing/2014/main" id="{7E741992-5B4C-5B12-A083-58085B5FF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4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688892" y="345583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Kommunikasjonsverktøy</a:t>
            </a: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og</a:t>
            </a:r>
            <a:r>
              <a:rPr lang="en-US" sz="36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nødnett</a:t>
            </a:r>
            <a:endParaRPr lang="en-US" sz="36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56FC9469-AC7C-AAAE-C1AB-7CE07A1FB3BA}"/>
              </a:ext>
            </a:extLst>
          </p:cNvPr>
          <p:cNvSpPr txBox="1"/>
          <p:nvPr/>
        </p:nvSpPr>
        <p:spPr>
          <a:xfrm>
            <a:off x="10902461" y="6610538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778900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D94DAE8-707C-621E-0C9A-BC0E0984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30988" y="6607810"/>
            <a:ext cx="1121229" cy="2273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 fra nodnett.no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7E1F01-1597-6949-958C-F3938E617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1237548"/>
            <a:ext cx="5825835" cy="541700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F657F1D3-EB48-EA17-BB31-D8498BEB3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0133" y="6135111"/>
            <a:ext cx="274711" cy="221239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4384185-E345-530F-FD87-D72A48C23C97}"/>
              </a:ext>
            </a:extLst>
          </p:cNvPr>
          <p:cNvSpPr/>
          <p:nvPr/>
        </p:nvSpPr>
        <p:spPr>
          <a:xfrm>
            <a:off x="908957" y="278494"/>
            <a:ext cx="43733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Illustrasjon av Nødnett</a:t>
            </a:r>
            <a:endParaRPr kumimoji="0" lang="nb-NO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6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tel 2"/>
          <p:cNvSpPr txBox="1">
            <a:spLocks/>
          </p:cNvSpPr>
          <p:nvPr/>
        </p:nvSpPr>
        <p:spPr bwMode="auto">
          <a:xfrm>
            <a:off x="1481523" y="775360"/>
            <a:ext cx="9476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None/>
            </a:pPr>
            <a:r>
              <a:rPr lang="nb-NO" altLang="nb-NO" sz="32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IKT </a:t>
            </a:r>
          </a:p>
          <a:p>
            <a:pPr algn="ctr" eaLnBrk="1" hangingPunct="1">
              <a:buNone/>
            </a:pPr>
            <a:r>
              <a:rPr lang="nb-NO" altLang="nb-NO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 medisinsk nødmeldetjeneste</a:t>
            </a:r>
          </a:p>
          <a:p>
            <a:pPr algn="ctr" eaLnBrk="1" hangingPunct="1">
              <a:buNone/>
            </a:pPr>
            <a:endParaRPr lang="nb-NO" altLang="nb-NO" sz="36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None/>
            </a:pPr>
            <a:endParaRPr lang="nb-NO" altLang="nb-NO" sz="18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endParaRPr lang="nb-NO" altLang="nb-NO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Google Shape;164;p1">
            <a:extLst>
              <a:ext uri="{FF2B5EF4-FFF2-40B4-BE49-F238E27FC236}">
                <a16:creationId xmlns:a16="http://schemas.microsoft.com/office/drawing/2014/main" id="{7269F082-74F9-8069-A96B-AAE2EEB7505F}"/>
              </a:ext>
            </a:extLst>
          </p:cNvPr>
          <p:cNvSpPr txBox="1">
            <a:spLocks/>
          </p:cNvSpPr>
          <p:nvPr/>
        </p:nvSpPr>
        <p:spPr>
          <a:xfrm>
            <a:off x="3430054" y="5277414"/>
            <a:ext cx="5579700" cy="1446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Grunnkurs for operatører i 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  <a:tabLst/>
              <a:defRPr/>
            </a:pP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medisinsk nødmeldetjeneste</a:t>
            </a: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b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r>
              <a: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Dato:</a:t>
            </a:r>
            <a:endParaRPr kumimoji="0" lang="nb-NO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01E2E20-E2DE-1E56-90D6-F5D2543330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4" r="1" b="29501"/>
          <a:stretch/>
        </p:blipFill>
        <p:spPr>
          <a:xfrm>
            <a:off x="2968897" y="2260976"/>
            <a:ext cx="6254206" cy="27722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3AE44A94-03BB-F072-7E7D-4542A8D86AD9}"/>
              </a:ext>
            </a:extLst>
          </p:cNvPr>
          <p:cNvSpPr txBox="1"/>
          <p:nvPr/>
        </p:nvSpPr>
        <p:spPr>
          <a:xfrm>
            <a:off x="10803160" y="6539471"/>
            <a:ext cx="78579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Trond Strand</a:t>
            </a:r>
          </a:p>
        </p:txBody>
      </p:sp>
    </p:spTree>
    <p:extLst>
      <p:ext uri="{BB962C8B-B14F-4D97-AF65-F5344CB8AC3E}">
        <p14:creationId xmlns:p14="http://schemas.microsoft.com/office/powerpoint/2010/main" val="17807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08957" y="278494"/>
            <a:ext cx="43733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Illustrasjon av Nødnett</a:t>
            </a:r>
            <a:endParaRPr kumimoji="0" lang="nb-NO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D94DAE8-707C-621E-0C9A-BC0E0984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30988" y="6607810"/>
            <a:ext cx="1121229" cy="22733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 fra nodnett.no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97E1F01-1597-6949-958C-F3938E617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1237548"/>
            <a:ext cx="5825835" cy="541700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1F883AD7-60B3-32D3-BFB8-FED6E1F54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073" y="1247441"/>
            <a:ext cx="6717771" cy="5410169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C3EE489-E4DA-BF47-13EA-9EFBCFB84CFA}"/>
              </a:ext>
            </a:extLst>
          </p:cNvPr>
          <p:cNvSpPr/>
          <p:nvPr/>
        </p:nvSpPr>
        <p:spPr>
          <a:xfrm>
            <a:off x="4464298" y="788455"/>
            <a:ext cx="1066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ICCS</a:t>
            </a:r>
            <a:endParaRPr lang="nb-NO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83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696866" y="226370"/>
            <a:ext cx="3935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 – </a:t>
            </a:r>
            <a:r>
              <a:rPr lang="nb-NO" sz="24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Transmed</a:t>
            </a:r>
            <a:r>
              <a:rPr lang="nb-NO" sz="2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endParaRPr lang="nb-NO" sz="24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8" name="Rektangel 7"/>
          <p:cNvSpPr/>
          <p:nvPr/>
        </p:nvSpPr>
        <p:spPr>
          <a:xfrm>
            <a:off x="2008184" y="5900489"/>
            <a:ext cx="4863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Om aktuelt henvis til eventuelt lovverk. </a:t>
            </a:r>
          </a:p>
          <a:p>
            <a:r>
              <a:rPr lang="nb-NO" sz="2000" dirty="0"/>
              <a:t>Dra inn lydlogg og videoer.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21</a:t>
            </a:fld>
            <a:endParaRPr lang="nb-NO"/>
          </a:p>
        </p:txBody>
      </p:sp>
      <p:pic>
        <p:nvPicPr>
          <p:cNvPr id="14" name="Bilde 13"/>
          <p:cNvPicPr/>
          <p:nvPr/>
        </p:nvPicPr>
        <p:blipFill rotWithShape="1">
          <a:blip r:embed="rId4"/>
          <a:srcRect r="11689"/>
          <a:stretch/>
        </p:blipFill>
        <p:spPr>
          <a:xfrm>
            <a:off x="696866" y="793960"/>
            <a:ext cx="8487707" cy="5744952"/>
          </a:xfrm>
          <a:prstGeom prst="rect">
            <a:avLst/>
          </a:prstGeom>
        </p:spPr>
      </p:pic>
      <p:pic>
        <p:nvPicPr>
          <p:cNvPr id="1026" name="Picture 2" descr="en med mobil - vinter">
            <a:extLst>
              <a:ext uri="{FF2B5EF4-FFF2-40B4-BE49-F238E27FC236}">
                <a16:creationId xmlns:a16="http://schemas.microsoft.com/office/drawing/2014/main" id="{E3D42E62-BAB8-DFA5-557F-3062C4637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8"/>
          <a:stretch/>
        </p:blipFill>
        <p:spPr bwMode="auto">
          <a:xfrm>
            <a:off x="8029843" y="1867246"/>
            <a:ext cx="4004015" cy="33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ildeforklaring: pil ned 2">
            <a:extLst>
              <a:ext uri="{FF2B5EF4-FFF2-40B4-BE49-F238E27FC236}">
                <a16:creationId xmlns:a16="http://schemas.microsoft.com/office/drawing/2014/main" id="{FFA33A49-5D5B-AAEF-A185-B66FC9B29E22}"/>
              </a:ext>
            </a:extLst>
          </p:cNvPr>
          <p:cNvSpPr/>
          <p:nvPr/>
        </p:nvSpPr>
        <p:spPr>
          <a:xfrm>
            <a:off x="5180558" y="4685785"/>
            <a:ext cx="771525" cy="662672"/>
          </a:xfrm>
          <a:prstGeom prst="down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b="1" dirty="0"/>
              <a:t>AML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F1C1F95-BE9C-4291-109B-C05EFD2E7337}"/>
              </a:ext>
            </a:extLst>
          </p:cNvPr>
          <p:cNvSpPr txBox="1"/>
          <p:nvPr/>
        </p:nvSpPr>
        <p:spPr>
          <a:xfrm>
            <a:off x="10465979" y="6598045"/>
            <a:ext cx="149428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" dirty="0" err="1"/>
              <a:t>Foto:NKOM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5117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908382" y="404248"/>
            <a:ext cx="54377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Hjertestartere i </a:t>
            </a:r>
            <a:r>
              <a:rPr lang="nb-NO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Transmed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5050786" y="2305615"/>
            <a:ext cx="4863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000" dirty="0"/>
              <a:t>Verdana sort tilpasset størrelse.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1720152" y="2074782"/>
            <a:ext cx="2087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Eksempel bilde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22</a:t>
            </a:fld>
            <a:endParaRPr lang="nb-NO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068" y="1167482"/>
            <a:ext cx="8476481" cy="5553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149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483390" y="461986"/>
            <a:ext cx="63963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IKT - beslutningsstøtteverktøy</a:t>
            </a:r>
            <a:endParaRPr lang="nb-NO" sz="2800" dirty="0"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23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5" y="1169400"/>
            <a:ext cx="5978595" cy="3428000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273" y="2775587"/>
            <a:ext cx="8442384" cy="404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79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24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3" y="1617971"/>
            <a:ext cx="6850180" cy="457175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878190" y="463818"/>
            <a:ext cx="50369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800" b="1" dirty="0">
                <a:solidFill>
                  <a:schemeClr val="accent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 ta av bindet for øyene</a:t>
            </a:r>
          </a:p>
          <a:p>
            <a:endParaRPr lang="nb-NO" sz="2800" b="1" dirty="0">
              <a:solidFill>
                <a:schemeClr val="accent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5BCE026-F6D5-816E-3B24-0193B719B3AB}"/>
              </a:ext>
            </a:extLst>
          </p:cNvPr>
          <p:cNvSpPr txBox="1"/>
          <p:nvPr/>
        </p:nvSpPr>
        <p:spPr>
          <a:xfrm>
            <a:off x="10741096" y="6584984"/>
            <a:ext cx="88036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Kim Søderstrøm</a:t>
            </a:r>
          </a:p>
        </p:txBody>
      </p:sp>
    </p:spTree>
    <p:extLst>
      <p:ext uri="{BB962C8B-B14F-4D97-AF65-F5344CB8AC3E}">
        <p14:creationId xmlns:p14="http://schemas.microsoft.com/office/powerpoint/2010/main" val="19661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EFA849-0422-78C8-E9A1-C94543961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B55A98-9554-44C9-BA58-B78A95C72FFC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2641BBB-48A0-C6BC-A02B-8486B85D5FB5}"/>
              </a:ext>
            </a:extLst>
          </p:cNvPr>
          <p:cNvSpPr txBox="1"/>
          <p:nvPr/>
        </p:nvSpPr>
        <p:spPr>
          <a:xfrm>
            <a:off x="3200400" y="3237870"/>
            <a:ext cx="518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https://vimeo.com/810889423 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5A0FA76-C45B-E721-3AEC-2143F8011170}"/>
              </a:ext>
            </a:extLst>
          </p:cNvPr>
          <p:cNvSpPr/>
          <p:nvPr/>
        </p:nvSpPr>
        <p:spPr>
          <a:xfrm>
            <a:off x="1128155" y="389587"/>
            <a:ext cx="1340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</a:t>
            </a:r>
            <a:endParaRPr lang="nb-NO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Media på Internett 1" title="Video i legevaktsentralen. Video: Nathalie Sandal, NKLM">
            <a:hlinkClick r:id="" action="ppaction://media"/>
            <a:extLst>
              <a:ext uri="{FF2B5EF4-FFF2-40B4-BE49-F238E27FC236}">
                <a16:creationId xmlns:a16="http://schemas.microsoft.com/office/drawing/2014/main" id="{0EDE2580-B0D4-8682-E7B5-70E9CED575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90900" y="1905000"/>
            <a:ext cx="54102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472BEBF-1535-EBB1-6044-7230035919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7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/>
          <p:cNvSpPr/>
          <p:nvPr/>
        </p:nvSpPr>
        <p:spPr>
          <a:xfrm>
            <a:off x="8396774" y="2886645"/>
            <a:ext cx="525779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Andre </a:t>
            </a:r>
            <a:r>
              <a:rPr kumimoji="0" lang="en-US" sz="3200" b="1" i="0" u="none" strike="noStrike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lokale</a:t>
            </a: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kumimoji="0" lang="en-US" sz="3200" b="1" i="0" u="none" strike="noStrike" cap="none" spc="0" normalizeH="0" baseline="0" noProof="0" dirty="0" err="1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støttesystemer</a:t>
            </a:r>
            <a:endParaRPr kumimoji="0" lang="en-US" sz="3200" b="1" i="0" u="none" strike="noStrike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3D4ECDD-99FC-3CF5-4EE1-2F2EE636968D}"/>
              </a:ext>
            </a:extLst>
          </p:cNvPr>
          <p:cNvSpPr/>
          <p:nvPr/>
        </p:nvSpPr>
        <p:spPr>
          <a:xfrm rot="21016981">
            <a:off x="-778671" y="1428031"/>
            <a:ext cx="4441292" cy="1637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Elektronisk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 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prosedyresystem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/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tiltaksbøker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Kvalitets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og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avvikssystem</a:t>
            </a:r>
            <a:endParaRPr lang="en-US" sz="1200" b="1" dirty="0"/>
          </a:p>
          <a:p>
            <a:pPr marL="137160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E48E053-A2C6-770B-C485-77B7C9A3DF5A}"/>
              </a:ext>
            </a:extLst>
          </p:cNvPr>
          <p:cNvSpPr/>
          <p:nvPr/>
        </p:nvSpPr>
        <p:spPr>
          <a:xfrm rot="21425096">
            <a:off x="2795529" y="934207"/>
            <a:ext cx="4078586" cy="1637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HMS /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beredskapsvarslingssystemer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Ev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inhospitale</a:t>
            </a:r>
            <a:r>
              <a:rPr lang="en-U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b="1" dirty="0" err="1">
                <a:latin typeface="Verdana" panose="020B0604030504040204" pitchFamily="34" charset="0"/>
                <a:ea typeface="Verdana" panose="020B0604030504040204" pitchFamily="34" charset="0"/>
              </a:rPr>
              <a:t>varslingssystemer</a:t>
            </a: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0" lvl="2">
              <a:spcAft>
                <a:spcPts val="600"/>
              </a:spcAft>
            </a:pPr>
            <a:endParaRPr lang="en-US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2F23527-B7CA-5DB1-E51B-915E93D7963C}"/>
              </a:ext>
            </a:extLst>
          </p:cNvPr>
          <p:cNvSpPr txBox="1"/>
          <p:nvPr/>
        </p:nvSpPr>
        <p:spPr>
          <a:xfrm>
            <a:off x="10869361" y="6629142"/>
            <a:ext cx="6527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1169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2305E51-0DDE-F2BB-8989-2F8405EE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51" y="365125"/>
            <a:ext cx="7571968" cy="567791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3111BAA-DF26-A0D0-00C7-A866C52FB706}"/>
              </a:ext>
            </a:extLst>
          </p:cNvPr>
          <p:cNvSpPr/>
          <p:nvPr/>
        </p:nvSpPr>
        <p:spPr>
          <a:xfrm>
            <a:off x="5641675" y="4321834"/>
            <a:ext cx="1940944" cy="1561381"/>
          </a:xfrm>
          <a:prstGeom prst="ellipse">
            <a:avLst/>
          </a:prstGeom>
          <a:noFill/>
          <a:ln w="158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E8D059FF-A269-9217-E461-3B44323D9A1A}"/>
              </a:ext>
            </a:extLst>
          </p:cNvPr>
          <p:cNvSpPr txBox="1"/>
          <p:nvPr/>
        </p:nvSpPr>
        <p:spPr>
          <a:xfrm>
            <a:off x="6920894" y="5861349"/>
            <a:ext cx="4727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og når strømmen blir borte?</a:t>
            </a:r>
          </a:p>
        </p:txBody>
      </p:sp>
    </p:spTree>
    <p:extLst>
      <p:ext uri="{BB962C8B-B14F-4D97-AF65-F5344CB8AC3E}">
        <p14:creationId xmlns:p14="http://schemas.microsoft.com/office/powerpoint/2010/main" val="16934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28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40" y="-37039"/>
            <a:ext cx="8766629" cy="6932078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852" y="33207"/>
            <a:ext cx="4808417" cy="1490755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492" y="1915840"/>
            <a:ext cx="1646063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7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9689" y="1805608"/>
            <a:ext cx="2510425" cy="278090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01" name="Google Shape;501;p5"/>
          <p:cNvSpPr/>
          <p:nvPr/>
        </p:nvSpPr>
        <p:spPr>
          <a:xfrm>
            <a:off x="5805055" y="318655"/>
            <a:ext cx="2936399" cy="1373376"/>
          </a:xfrm>
          <a:prstGeom prst="wedgeEllipseCallout">
            <a:avLst>
              <a:gd name="adj1" fmla="val 85326"/>
              <a:gd name="adj2" fmla="val 92522"/>
            </a:avLst>
          </a:prstGeom>
          <a:solidFill>
            <a:srgbClr val="DDEAF6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no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… har vi nådd målet med emnet?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no-NO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lang="no-NO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2B94E48-AECA-B2DE-3864-B758E85DBE1B}"/>
              </a:ext>
            </a:extLst>
          </p:cNvPr>
          <p:cNvSpPr txBox="1"/>
          <p:nvPr/>
        </p:nvSpPr>
        <p:spPr>
          <a:xfrm>
            <a:off x="10869361" y="6629142"/>
            <a:ext cx="6527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KoKom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B784E13-3459-7499-02F2-19CE9D1A2DA3}"/>
              </a:ext>
            </a:extLst>
          </p:cNvPr>
          <p:cNvSpPr txBox="1"/>
          <p:nvPr/>
        </p:nvSpPr>
        <p:spPr>
          <a:xfrm>
            <a:off x="724292" y="1427906"/>
            <a:ext cx="7066542" cy="1415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Kursdeltaker skal kunne:</a:t>
            </a:r>
            <a:br>
              <a:rPr kumimoji="0" lang="nb-NO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</a:b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gi eksempler på de vanligste IKT-verktøy som brukes i medisinsk nødmeldetjeneste.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5331069-E5AC-DD61-81E5-9F528A3EBFCB}"/>
              </a:ext>
            </a:extLst>
          </p:cNvPr>
          <p:cNvSpPr/>
          <p:nvPr/>
        </p:nvSpPr>
        <p:spPr>
          <a:xfrm>
            <a:off x="-277914" y="3002290"/>
            <a:ext cx="6868745" cy="335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nb-NO" sz="24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Elektronisk pasientjournal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Kjernejournal 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Kommunikasjonsverktøy og nødnett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 og beslutningsstøtteverktøy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Videoløsning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20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Lokale støttesystemer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3791377" y="934526"/>
            <a:ext cx="2812623" cy="131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Spørsmål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  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10865" y="3329604"/>
            <a:ext cx="7017113" cy="2079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Hvilke IKT-systemer kjenner dere til fra LVS og AMK?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pSp>
        <p:nvGrpSpPr>
          <p:cNvPr id="43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B571425E-D1C8-5A9B-07CF-B6340966E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77" r="17225" b="3"/>
          <a:stretch/>
        </p:blipFill>
        <p:spPr>
          <a:xfrm>
            <a:off x="7946563" y="1691569"/>
            <a:ext cx="3746075" cy="3746075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B6B8B202-1A24-1330-ECA1-4CFDFFB94BB4}"/>
              </a:ext>
            </a:extLst>
          </p:cNvPr>
          <p:cNvSpPr txBox="1"/>
          <p:nvPr/>
        </p:nvSpPr>
        <p:spPr>
          <a:xfrm>
            <a:off x="10869361" y="6629142"/>
            <a:ext cx="126028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Illustrasjon: Theo </a:t>
            </a:r>
            <a:r>
              <a:rPr lang="nb-NO" sz="600" dirty="0" err="1"/>
              <a:t>Bakkeby</a:t>
            </a:r>
            <a:r>
              <a:rPr lang="nb-NO" sz="600"/>
              <a:t> Høiseth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3490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771352B3-1106-351B-555D-5B28A2EA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56" y="3759226"/>
            <a:ext cx="11613887" cy="2822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5476" y="2960027"/>
            <a:ext cx="5295015" cy="2063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/>
              <a:t>Du </a:t>
            </a:r>
            <a:r>
              <a:rPr lang="nb-NO" sz="4400" dirty="0"/>
              <a:t>finner</a:t>
            </a:r>
            <a:r>
              <a:rPr lang="en-US" sz="4400" dirty="0"/>
              <a:t> </a:t>
            </a:r>
            <a:r>
              <a:rPr lang="nb-NO" sz="4400" dirty="0"/>
              <a:t>oss</a:t>
            </a:r>
            <a:r>
              <a:rPr lang="en-US" sz="4400" dirty="0"/>
              <a:t> </a:t>
            </a:r>
            <a:r>
              <a:rPr lang="nb-NO" sz="4400" dirty="0"/>
              <a:t>på</a:t>
            </a:r>
            <a:r>
              <a:rPr lang="en-US" sz="4400" dirty="0"/>
              <a:t>: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6D0534F-25CE-750F-3C80-7BBDBF3B7C76}"/>
              </a:ext>
            </a:extLst>
          </p:cNvPr>
          <p:cNvSpPr txBox="1"/>
          <p:nvPr/>
        </p:nvSpPr>
        <p:spPr>
          <a:xfrm>
            <a:off x="495476" y="5170573"/>
            <a:ext cx="5481433" cy="133674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t>Instagram:    @kokom_kompetanse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t>Facebook:     KoKom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t>Hjemmesiden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t>:       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  <a:hlinkClick r:id="rId4"/>
              </a:rPr>
              <a:t>www.kokom.no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Arial"/>
                <a:sym typeface="Arial"/>
              </a:rPr>
              <a:t>    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Arial"/>
              <a:sym typeface="Arial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Arial"/>
              <a:sym typeface="Arial"/>
            </a:endParaRPr>
          </a:p>
        </p:txBody>
      </p:sp>
      <p:pic>
        <p:nvPicPr>
          <p:cNvPr id="7" name="Bilde 6" descr="Et bilde som inneholder symbol, logo, Font, Grafikk&#10;&#10;Automatisk generert beskrivelse">
            <a:extLst>
              <a:ext uri="{FF2B5EF4-FFF2-40B4-BE49-F238E27FC236}">
                <a16:creationId xmlns:a16="http://schemas.microsoft.com/office/drawing/2014/main" id="{30B921F0-03FA-9191-6C38-A9679757B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166" y="3949275"/>
            <a:ext cx="2603605" cy="253200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F3A8F68-C872-FD8F-7C22-E00A58CA6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5108" y="236376"/>
            <a:ext cx="1451976" cy="415052"/>
          </a:xfrm>
          <a:prstGeom prst="rect">
            <a:avLst/>
          </a:prstGeom>
        </p:spPr>
      </p:pic>
      <p:sp>
        <p:nvSpPr>
          <p:cNvPr id="10" name="Undertittel 2">
            <a:extLst>
              <a:ext uri="{FF2B5EF4-FFF2-40B4-BE49-F238E27FC236}">
                <a16:creationId xmlns:a16="http://schemas.microsoft.com/office/drawing/2014/main" id="{19A82446-EAB0-1295-04A7-F01D96CBEE7D}"/>
              </a:ext>
            </a:extLst>
          </p:cNvPr>
          <p:cNvSpPr txBox="1">
            <a:spLocks/>
          </p:cNvSpPr>
          <p:nvPr/>
        </p:nvSpPr>
        <p:spPr bwMode="auto">
          <a:xfrm>
            <a:off x="4358745" y="1314998"/>
            <a:ext cx="6482351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Har du innspill?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Ta kontakt på </a:t>
            </a:r>
            <a:r>
              <a:rPr kumimoji="0" lang="nb-NO" altLang="nb-NO" sz="2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  <a:hlinkClick r:id="rId7"/>
              </a:rPr>
              <a:t>post@kokom.no</a:t>
            </a:r>
            <a:endParaRPr kumimoji="0" lang="nb-NO" altLang="nb-NO" sz="2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altLang="nb-NO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</p:txBody>
      </p:sp>
      <p:pic>
        <p:nvPicPr>
          <p:cNvPr id="11" name="Bilde 2">
            <a:extLst>
              <a:ext uri="{FF2B5EF4-FFF2-40B4-BE49-F238E27FC236}">
                <a16:creationId xmlns:a16="http://schemas.microsoft.com/office/drawing/2014/main" id="{1C4FBEBE-7765-76E8-C0FF-54743932F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202" y="828492"/>
            <a:ext cx="3314273" cy="2214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97E3A6AD-C30D-CB21-EEA4-A37D9E3B75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507"/>
          <a:stretch/>
        </p:blipFill>
        <p:spPr>
          <a:xfrm>
            <a:off x="5583994" y="3802559"/>
            <a:ext cx="2988224" cy="280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262537" y="2070474"/>
            <a:ext cx="2728284" cy="2717052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4BE06B3-3534-293E-8112-D209447E9322}"/>
              </a:ext>
            </a:extLst>
          </p:cNvPr>
          <p:cNvSpPr txBox="1"/>
          <p:nvPr/>
        </p:nvSpPr>
        <p:spPr>
          <a:xfrm>
            <a:off x="10873715" y="6629142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Illustrasjon: KoKom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333E41E-06ED-3EC6-9F47-CC0DB607DE92}"/>
              </a:ext>
            </a:extLst>
          </p:cNvPr>
          <p:cNvSpPr/>
          <p:nvPr/>
        </p:nvSpPr>
        <p:spPr>
          <a:xfrm>
            <a:off x="1051543" y="730504"/>
            <a:ext cx="6868745" cy="335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Elektronisk pasientjournal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Kjernejournal 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Kommunikasjonsverktøy og nødnett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Kartverk og beslutningsstøtteverktøy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Videoløsning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Lokale støttesystemer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ED45F909-317E-9FF1-4A73-DF7B0F89DAED}"/>
              </a:ext>
            </a:extLst>
          </p:cNvPr>
          <p:cNvSpPr/>
          <p:nvPr/>
        </p:nvSpPr>
        <p:spPr>
          <a:xfrm>
            <a:off x="1997714" y="945756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Innhold</a:t>
            </a:r>
          </a:p>
        </p:txBody>
      </p:sp>
    </p:spTree>
    <p:extLst>
      <p:ext uri="{BB962C8B-B14F-4D97-AF65-F5344CB8AC3E}">
        <p14:creationId xmlns:p14="http://schemas.microsoft.com/office/powerpoint/2010/main" val="39702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-174004" y="2172360"/>
            <a:ext cx="9436541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33075-FF55-ED3D-870F-ED077210CC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8928"/>
          <a:stretch/>
        </p:blipFill>
        <p:spPr>
          <a:xfrm>
            <a:off x="9262537" y="2070474"/>
            <a:ext cx="2728284" cy="2717052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C4BE06B3-3534-293E-8112-D209447E9322}"/>
              </a:ext>
            </a:extLst>
          </p:cNvPr>
          <p:cNvSpPr txBox="1"/>
          <p:nvPr/>
        </p:nvSpPr>
        <p:spPr>
          <a:xfrm>
            <a:off x="10873715" y="6629142"/>
            <a:ext cx="787395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KoKom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3152AAD1-690D-8C12-26E0-F9E710E06EB8}"/>
              </a:ext>
            </a:extLst>
          </p:cNvPr>
          <p:cNvGrpSpPr/>
          <p:nvPr/>
        </p:nvGrpSpPr>
        <p:grpSpPr>
          <a:xfrm>
            <a:off x="1051543" y="730504"/>
            <a:ext cx="6868745" cy="3354060"/>
            <a:chOff x="-174004" y="102911"/>
            <a:chExt cx="6868745" cy="3354060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494C0939-A9C3-34D4-2E22-CA2DFBC45134}"/>
                </a:ext>
              </a:extLst>
            </p:cNvPr>
            <p:cNvSpPr/>
            <p:nvPr/>
          </p:nvSpPr>
          <p:spPr>
            <a:xfrm>
              <a:off x="-174004" y="102911"/>
              <a:ext cx="6868745" cy="33540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endParaRPr>
            </a:p>
            <a:p>
              <a:pPr marL="1371600" marR="0" lvl="2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Elektronisk pasientjournal</a:t>
              </a:r>
            </a:p>
            <a:p>
              <a:pPr marL="1371600" marR="0" lvl="2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Kjernejournal </a:t>
              </a:r>
            </a:p>
            <a:p>
              <a:pPr marL="1371600" marR="0" lvl="2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Kommunikasjonsverktøy og nødnett</a:t>
              </a:r>
            </a:p>
            <a:p>
              <a:pPr marL="1371600" marR="0" lvl="2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Kartverk og beslutningsstøtteverktøy</a:t>
              </a:r>
            </a:p>
            <a:p>
              <a:pPr marL="1371600" marR="0" lvl="2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Videoløsning</a:t>
              </a:r>
            </a:p>
            <a:p>
              <a:pPr marL="1371600" marR="0" lvl="2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Lokale støttesystemer</a:t>
              </a:r>
            </a:p>
          </p:txBody>
        </p:sp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4E8EDA8A-5C33-BC46-40B1-4DD9807EEC42}"/>
                </a:ext>
              </a:extLst>
            </p:cNvPr>
            <p:cNvSpPr/>
            <p:nvPr/>
          </p:nvSpPr>
          <p:spPr>
            <a:xfrm>
              <a:off x="772167" y="318163"/>
              <a:ext cx="15440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Innhold</a:t>
              </a:r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A95F5239-EC3C-462F-E222-644E93A4BF97}"/>
              </a:ext>
            </a:extLst>
          </p:cNvPr>
          <p:cNvGrpSpPr/>
          <p:nvPr/>
        </p:nvGrpSpPr>
        <p:grpSpPr>
          <a:xfrm>
            <a:off x="1894479" y="4499595"/>
            <a:ext cx="7113070" cy="1853127"/>
            <a:chOff x="874495" y="4377198"/>
            <a:chExt cx="7113070" cy="1853127"/>
          </a:xfrm>
        </p:grpSpPr>
        <p:sp>
          <p:nvSpPr>
            <p:cNvPr id="3" name="Rektangel 2"/>
            <p:cNvSpPr/>
            <p:nvPr/>
          </p:nvSpPr>
          <p:spPr>
            <a:xfrm>
              <a:off x="874495" y="4377198"/>
              <a:ext cx="32944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  <a:sym typeface="Arial"/>
                </a:rPr>
                <a:t>Undervisningsmål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1BE7A19B-FA89-D54E-0768-C9C7D17D4A01}"/>
                </a:ext>
              </a:extLst>
            </p:cNvPr>
            <p:cNvSpPr txBox="1"/>
            <p:nvPr/>
          </p:nvSpPr>
          <p:spPr>
            <a:xfrm>
              <a:off x="921023" y="4815258"/>
              <a:ext cx="7066542" cy="1415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nb-NO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  <a:sym typeface="Arial"/>
                </a:rPr>
                <a:t>Kursdeltaker skal kunne:</a:t>
              </a:r>
              <a:br>
                <a:rPr kumimoji="0" lang="nb-NO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  <a:sym typeface="Arial"/>
                </a:rPr>
              </a:b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Tahoma" panose="020B0604030504040204" pitchFamily="34" charset="0"/>
                </a:rPr>
                <a:t>gi eksempler på de vanligste IKT-verktøy som brukes i medisinsk nødmeldetjeneste.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51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6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875" y="1139952"/>
            <a:ext cx="4583942" cy="457809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9"/>
          <a:stretch/>
        </p:blipFill>
        <p:spPr>
          <a:xfrm>
            <a:off x="884936" y="1139952"/>
            <a:ext cx="5211064" cy="4578096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FCE6348-DEEE-4951-5BA9-E86887551F34}"/>
              </a:ext>
            </a:extLst>
          </p:cNvPr>
          <p:cNvSpPr/>
          <p:nvPr/>
        </p:nvSpPr>
        <p:spPr>
          <a:xfrm>
            <a:off x="884936" y="399705"/>
            <a:ext cx="3401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Mye teknologi…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FF29D61-396E-C02A-EB4D-AF9C396E5B28}"/>
              </a:ext>
            </a:extLst>
          </p:cNvPr>
          <p:cNvSpPr txBox="1"/>
          <p:nvPr/>
        </p:nvSpPr>
        <p:spPr>
          <a:xfrm>
            <a:off x="2391117" y="5718048"/>
            <a:ext cx="170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LVS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A3DBF1B-546C-A403-998E-CC932477B6AE}"/>
              </a:ext>
            </a:extLst>
          </p:cNvPr>
          <p:cNvSpPr txBox="1"/>
          <p:nvPr/>
        </p:nvSpPr>
        <p:spPr>
          <a:xfrm>
            <a:off x="8046372" y="5718048"/>
            <a:ext cx="170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AMK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7F81B36-A912-5139-63AB-56F63EA6F056}"/>
              </a:ext>
            </a:extLst>
          </p:cNvPr>
          <p:cNvSpPr txBox="1"/>
          <p:nvPr/>
        </p:nvSpPr>
        <p:spPr>
          <a:xfrm>
            <a:off x="10939700" y="6589122"/>
            <a:ext cx="5998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KoKom</a:t>
            </a:r>
          </a:p>
        </p:txBody>
      </p:sp>
    </p:spTree>
    <p:extLst>
      <p:ext uri="{BB962C8B-B14F-4D97-AF65-F5344CB8AC3E}">
        <p14:creationId xmlns:p14="http://schemas.microsoft.com/office/powerpoint/2010/main" val="13643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103047F-BAF3-99D6-3398-CD6188DB97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995" y="692727"/>
            <a:ext cx="5741349" cy="3441315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74184" y="426657"/>
            <a:ext cx="4275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IT-systemer i siloer 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9789F-F97F-4ED1-BC0A-B03B65E10DA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1038874-CA00-7EE9-D941-EAA446D3D180}"/>
              </a:ext>
            </a:extLst>
          </p:cNvPr>
          <p:cNvSpPr txBox="1"/>
          <p:nvPr/>
        </p:nvSpPr>
        <p:spPr>
          <a:xfrm>
            <a:off x="10872769" y="6629142"/>
            <a:ext cx="6992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Illustrasjon: </a:t>
            </a:r>
            <a:r>
              <a:rPr kumimoji="0" lang="nb-NO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Hdir</a:t>
            </a:r>
            <a:endParaRPr kumimoji="0" lang="nb-NO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3AFC88E-7573-6BC1-0803-88FCED6C9310}"/>
              </a:ext>
            </a:extLst>
          </p:cNvPr>
          <p:cNvSpPr/>
          <p:nvPr/>
        </p:nvSpPr>
        <p:spPr>
          <a:xfrm>
            <a:off x="474184" y="888640"/>
            <a:ext cx="6635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  <a:sym typeface="Arial"/>
              </a:rPr>
              <a:t>- gir utfordringer i overgangene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B376FF-691B-8F7D-8AB6-F2817AB778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928"/>
          <a:stretch/>
        </p:blipFill>
        <p:spPr>
          <a:xfrm>
            <a:off x="363348" y="3494515"/>
            <a:ext cx="7180244" cy="247484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9CB78287-B486-329C-F2E7-9991969E1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38" t="9622" r="29555" b="52509"/>
          <a:stretch/>
        </p:blipFill>
        <p:spPr>
          <a:xfrm>
            <a:off x="3553692" y="1629180"/>
            <a:ext cx="1091958" cy="1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ktangel 1"/>
          <p:cNvSpPr/>
          <p:nvPr/>
        </p:nvSpPr>
        <p:spPr>
          <a:xfrm>
            <a:off x="2457344" y="723851"/>
            <a:ext cx="5248221" cy="1067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Elektronisk</a:t>
            </a:r>
            <a:r>
              <a:rPr lang="en-US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pasientjournal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1257C1B-3389-6C66-0902-E7352EAB5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33" r="2068" b="1"/>
          <a:stretch/>
        </p:blipFill>
        <p:spPr>
          <a:xfrm>
            <a:off x="6684030" y="1158153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0" name="TekstSylinder 9"/>
          <p:cNvSpPr txBox="1"/>
          <p:nvPr/>
        </p:nvSpPr>
        <p:spPr>
          <a:xfrm>
            <a:off x="1450824" y="2128769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Inneholder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blant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annet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Sykehistorikk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Konsultasjonsdokumentasjon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Medisinliste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Allergier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Pårørende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Kontakinformasjon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BB55A98-9554-44C9-BA58-B78A95C72FFC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21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AutoShape 2" descr="Grafisk utformet bilde av lysdioder">
            <a:extLst>
              <a:ext uri="{FF2B5EF4-FFF2-40B4-BE49-F238E27FC236}">
                <a16:creationId xmlns:a16="http://schemas.microsoft.com/office/drawing/2014/main" id="{963C6BF6-56E1-C189-3448-DDFCBC103C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11423629-522A-510E-FB43-2400ECF4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186684" y="6511524"/>
            <a:ext cx="1532698" cy="388479"/>
          </a:xfrm>
        </p:spPr>
        <p:txBody>
          <a:bodyPr/>
          <a:lstStyle/>
          <a:p>
            <a:r>
              <a:rPr lang="nb-NO" sz="600" dirty="0"/>
              <a:t>Illustrasjon: HDO</a:t>
            </a:r>
          </a:p>
        </p:txBody>
      </p:sp>
    </p:spTree>
    <p:extLst>
      <p:ext uri="{BB962C8B-B14F-4D97-AF65-F5344CB8AC3E}">
        <p14:creationId xmlns:p14="http://schemas.microsoft.com/office/powerpoint/2010/main" val="34858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5A98-9554-44C9-BA58-B78A95C72FFC}" type="slidenum">
              <a:rPr lang="nb-NO" smtClean="0"/>
              <a:t>9</a:t>
            </a:fld>
            <a:endParaRPr lang="nb-NO"/>
          </a:p>
        </p:txBody>
      </p:sp>
      <p:sp>
        <p:nvSpPr>
          <p:cNvPr id="7" name="Rektangel 6"/>
          <p:cNvSpPr/>
          <p:nvPr/>
        </p:nvSpPr>
        <p:spPr>
          <a:xfrm>
            <a:off x="834973" y="1887377"/>
            <a:ext cx="112477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Tid for kontakt, navn, adresse, telefonnummer, fastlege (i LVS)</a:t>
            </a: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Kontaktårsak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All informasjon som blir sjekket ut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indent="-342900" eaLnBrk="0" fontAlgn="base" hangingPunct="0">
              <a:spcBef>
                <a:spcPct val="0"/>
              </a:spcBef>
              <a:buFont typeface="+mj-lt"/>
              <a:buAutoNum type="arabicPeriod"/>
              <a:defRPr/>
            </a:pP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Operatørens vurdering, 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valg av oppslag / flytskjema 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	valg av hastegrad, helst m/kriterie- eller diskriminatornummer</a:t>
            </a:r>
            <a:br>
              <a:rPr kumimoji="0" lang="nb-NO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Hvilken type respons / tiltak som blir iverksatt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Beskrivelse av råd som er gitt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Ved overføring til en annen sentral - hvem har oppfølgingsansvaret videre 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521171F-8DA6-AEB2-486B-504357422DA8}"/>
              </a:ext>
            </a:extLst>
          </p:cNvPr>
          <p:cNvSpPr/>
          <p:nvPr/>
        </p:nvSpPr>
        <p:spPr>
          <a:xfrm>
            <a:off x="944232" y="972739"/>
            <a:ext cx="11247768" cy="803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Viktig dokumentasjon</a:t>
            </a:r>
            <a:r>
              <a:rPr kumimoji="0" lang="nb-NO" sz="2400" b="1" i="0" u="none" strike="noStrike" kern="1200" cap="none" spc="0" normalizeH="0" baseline="0" noProof="0" dirty="0">
                <a:ln>
                  <a:noFill/>
                </a:ln>
                <a:solidFill>
                  <a:srgbClr val="323E4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:</a:t>
            </a:r>
            <a:b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23E4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Bilde 3" descr="Et bilde som inneholder tegnefilm, clip art, illustrasjon, Tegnefilm&#10;&#10;Automatisk generert beskrivelse">
            <a:extLst>
              <a:ext uri="{FF2B5EF4-FFF2-40B4-BE49-F238E27FC236}">
                <a16:creationId xmlns:a16="http://schemas.microsoft.com/office/drawing/2014/main" id="{DB394B71-17A1-FA1C-02C7-4CE9824ED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84" y="1519417"/>
            <a:ext cx="3024725" cy="29251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9E1AA3A-3F04-FB31-1E5D-63308772DEBA}"/>
              </a:ext>
            </a:extLst>
          </p:cNvPr>
          <p:cNvSpPr txBox="1"/>
          <p:nvPr/>
        </p:nvSpPr>
        <p:spPr>
          <a:xfrm>
            <a:off x="10869361" y="6629142"/>
            <a:ext cx="69923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" dirty="0"/>
              <a:t>Bilde: </a:t>
            </a:r>
            <a:r>
              <a:rPr lang="nb-NO" sz="600" dirty="0" err="1"/>
              <a:t>Colourbox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245470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D1F3C1C7FA91D4C90CC1DFEAB28AFC6" ma:contentTypeVersion="15" ma:contentTypeDescription="Opprett et nytt dokument." ma:contentTypeScope="" ma:versionID="bad9493395f8c1034021a65ab40d9768">
  <xsd:schema xmlns:xsd="http://www.w3.org/2001/XMLSchema" xmlns:xs="http://www.w3.org/2001/XMLSchema" xmlns:p="http://schemas.microsoft.com/office/2006/metadata/properties" xmlns:ns2="820d7fd5-9309-423a-b0d3-bdc528a00c6f" xmlns:ns3="70bd2ea5-bdb3-40dd-892e-653457c1e963" targetNamespace="http://schemas.microsoft.com/office/2006/metadata/properties" ma:root="true" ma:fieldsID="b417ce9dea61f3df080963fdfd4b1cc7" ns2:_="" ns3:_="">
    <xsd:import namespace="820d7fd5-9309-423a-b0d3-bdc528a00c6f"/>
    <xsd:import namespace="70bd2ea5-bdb3-40dd-892e-653457c1e9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0d7fd5-9309-423a-b0d3-bdc528a00c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36a61b50-ac2f-48d5-8ac7-e75171fb65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d2ea5-bdb3-40dd-892e-653457c1e96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b014a1ee-f697-4c59-b93a-b1bc24fc05b2}" ma:internalName="TaxCatchAll" ma:showField="CatchAllData" ma:web="70bd2ea5-bdb3-40dd-892e-653457c1e9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0d7fd5-9309-423a-b0d3-bdc528a00c6f">
      <Terms xmlns="http://schemas.microsoft.com/office/infopath/2007/PartnerControls"/>
    </lcf76f155ced4ddcb4097134ff3c332f>
    <TaxCatchAll xmlns="70bd2ea5-bdb3-40dd-892e-653457c1e963" xsi:nil="true"/>
  </documentManagement>
</p:properties>
</file>

<file path=customXml/itemProps1.xml><?xml version="1.0" encoding="utf-8"?>
<ds:datastoreItem xmlns:ds="http://schemas.openxmlformats.org/officeDocument/2006/customXml" ds:itemID="{56B5426E-C00A-4E57-A417-E38061663F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14D8A0-494F-48B9-8108-F93D0D6B2CB1}"/>
</file>

<file path=customXml/itemProps3.xml><?xml version="1.0" encoding="utf-8"?>
<ds:datastoreItem xmlns:ds="http://schemas.openxmlformats.org/officeDocument/2006/customXml" ds:itemID="{8161F5B7-9D9F-4D1A-B795-76AC11A0DC10}">
  <ds:schemaRefs>
    <ds:schemaRef ds:uri="http://schemas.microsoft.com/office/2006/metadata/properties"/>
    <ds:schemaRef ds:uri="http://schemas.microsoft.com/office/infopath/2007/PartnerControls"/>
    <ds:schemaRef ds:uri="820d7fd5-9309-423a-b0d3-bdc528a00c6f"/>
    <ds:schemaRef ds:uri="70bd2ea5-bdb3-40dd-892e-653457c1e96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2358</Words>
  <Application>Microsoft Office PowerPoint</Application>
  <PresentationFormat>Widescreen</PresentationFormat>
  <Paragraphs>386</Paragraphs>
  <Slides>30</Slides>
  <Notes>30</Notes>
  <HiddenSlides>0</HiddenSlides>
  <MMClips>1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30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Tahoma</vt:lpstr>
      <vt:lpstr>Times</vt:lpstr>
      <vt:lpstr>Times New Roman</vt:lpstr>
      <vt:lpstr>Verdana</vt:lpstr>
      <vt:lpstr>Office-tema</vt:lpstr>
      <vt:lpstr>1_Office-tema</vt:lpstr>
      <vt:lpstr>3_Office-tema</vt:lpstr>
      <vt:lpstr>4_Office-tema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Du finner oss på:</vt:lpstr>
    </vt:vector>
  </TitlesOfParts>
  <Company>Helse 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Ellingsen, Thor Andre</dc:creator>
  <cp:lastModifiedBy>Jan Edvin Agdestein</cp:lastModifiedBy>
  <cp:revision>120</cp:revision>
  <dcterms:created xsi:type="dcterms:W3CDTF">2022-09-14T08:42:47Z</dcterms:created>
  <dcterms:modified xsi:type="dcterms:W3CDTF">2024-07-02T13:12:43Z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291ddcc-9a90-46b7-a727-d19b3ec4b730_Enabled">
    <vt:lpwstr>true</vt:lpwstr>
  </property>
  <property fmtid="{D5CDD505-2E9C-101B-9397-08002B2CF9AE}" pid="3" name="MSIP_Label_d291ddcc-9a90-46b7-a727-d19b3ec4b730_SetDate">
    <vt:lpwstr>2023-06-01T04:51:53Z</vt:lpwstr>
  </property>
  <property fmtid="{D5CDD505-2E9C-101B-9397-08002B2CF9AE}" pid="4" name="MSIP_Label_d291ddcc-9a90-46b7-a727-d19b3ec4b730_Method">
    <vt:lpwstr>Privileged</vt:lpwstr>
  </property>
  <property fmtid="{D5CDD505-2E9C-101B-9397-08002B2CF9AE}" pid="5" name="MSIP_Label_d291ddcc-9a90-46b7-a727-d19b3ec4b730_Name">
    <vt:lpwstr>Åpen</vt:lpwstr>
  </property>
  <property fmtid="{D5CDD505-2E9C-101B-9397-08002B2CF9AE}" pid="6" name="MSIP_Label_d291ddcc-9a90-46b7-a727-d19b3ec4b730_SiteId">
    <vt:lpwstr>bdcbe535-f3cf-49f5-8a6a-fb6d98dc7837</vt:lpwstr>
  </property>
  <property fmtid="{D5CDD505-2E9C-101B-9397-08002B2CF9AE}" pid="7" name="MSIP_Label_d291ddcc-9a90-46b7-a727-d19b3ec4b730_ActionId">
    <vt:lpwstr>e09e0a9a-b1c4-4207-93d5-d14bc8d6ea5c</vt:lpwstr>
  </property>
  <property fmtid="{D5CDD505-2E9C-101B-9397-08002B2CF9AE}" pid="8" name="MSIP_Label_d291ddcc-9a90-46b7-a727-d19b3ec4b730_ContentBits">
    <vt:lpwstr>0</vt:lpwstr>
  </property>
  <property fmtid="{D5CDD505-2E9C-101B-9397-08002B2CF9AE}" pid="9" name="ContentTypeId">
    <vt:lpwstr>0x010100CD1F3C1C7FA91D4C90CC1DFEAB28AFC6</vt:lpwstr>
  </property>
  <property fmtid="{D5CDD505-2E9C-101B-9397-08002B2CF9AE}" pid="10" name="MediaServiceImageTags">
    <vt:lpwstr/>
  </property>
</Properties>
</file>