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0"/>
  </p:notesMasterIdLst>
  <p:sldIdLst>
    <p:sldId id="313" r:id="rId6"/>
    <p:sldId id="256" r:id="rId7"/>
    <p:sldId id="257" r:id="rId8"/>
    <p:sldId id="258" r:id="rId9"/>
    <p:sldId id="270" r:id="rId10"/>
    <p:sldId id="271" r:id="rId11"/>
    <p:sldId id="275" r:id="rId12"/>
    <p:sldId id="276" r:id="rId13"/>
    <p:sldId id="277" r:id="rId14"/>
    <p:sldId id="278" r:id="rId15"/>
    <p:sldId id="279" r:id="rId16"/>
    <p:sldId id="281" r:id="rId17"/>
    <p:sldId id="287" r:id="rId18"/>
    <p:sldId id="286" r:id="rId19"/>
    <p:sldId id="285" r:id="rId20"/>
    <p:sldId id="288" r:id="rId21"/>
    <p:sldId id="293" r:id="rId22"/>
    <p:sldId id="314" r:id="rId23"/>
    <p:sldId id="289" r:id="rId24"/>
    <p:sldId id="294" r:id="rId25"/>
    <p:sldId id="260" r:id="rId26"/>
    <p:sldId id="303" r:id="rId27"/>
    <p:sldId id="1112" r:id="rId28"/>
    <p:sldId id="292"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9" autoAdjust="0"/>
    <p:restoredTop sz="74590" autoAdjust="0"/>
  </p:normalViewPr>
  <p:slideViewPr>
    <p:cSldViewPr snapToGrid="0" showGuides="1">
      <p:cViewPr varScale="1">
        <p:scale>
          <a:sx n="133" d="100"/>
          <a:sy n="133" d="100"/>
        </p:scale>
        <p:origin x="1458" y="1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03.07.2024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ment kun til instruktør, som tips i forkant av undervisningen.</a:t>
            </a:r>
          </a:p>
          <a:p>
            <a:endPar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r>
              <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Referanser og aktuell litteratur</a:t>
            </a:r>
          </a:p>
          <a:p>
            <a:r>
              <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Se til emnebeskrivelser</a:t>
            </a:r>
            <a:endParaRPr lang="nb-NO" altLang="nb-NO" sz="11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endParaRPr lang="nb-NO" dirty="0"/>
          </a:p>
          <a:p>
            <a:endParaRPr lang="nb-NO" dirty="0"/>
          </a:p>
          <a:p>
            <a:r>
              <a:rPr lang="nb-NO" dirty="0">
                <a:cs typeface="Calibri" panose="020F0502020204030204"/>
              </a:rPr>
              <a:t>Lykke til!</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§7 om øyeblikkelig hjelp listes opp til høyre på sliden.</a:t>
            </a:r>
          </a:p>
          <a:p>
            <a:r>
              <a:rPr lang="nb-NO" dirty="0"/>
              <a:t>_______________________________________________________________________________________________________________________</a:t>
            </a:r>
          </a:p>
          <a:p>
            <a:r>
              <a:rPr lang="nb-NO" baseline="0" dirty="0"/>
              <a:t>Merk at det ikke er aktuelt å tenke på samtykkekompetanse/frivillighet dersom §7 gjør seg gjeldende. </a:t>
            </a:r>
          </a:p>
          <a:p>
            <a:r>
              <a:rPr lang="nb-NO" baseline="0" dirty="0"/>
              <a:t>De tre unntakene, der pasienten faktisk kan nekte hjelp er angitt i pasient og brukerrettighetsloven og nevnes i neste forelesning om myndighetskrav.</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282344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a:t>
            </a:r>
            <a:r>
              <a:rPr lang="nb-NO" baseline="0" dirty="0"/>
              <a:t> denne paragrafen, 10a, er det ingen case, men alt helsepersonell må kjenne til dette. </a:t>
            </a:r>
          </a:p>
          <a:p>
            <a:r>
              <a:rPr lang="nb-NO" baseline="0" dirty="0"/>
              <a:t>Spørsmålet om det er barn som pårørende der tatt inn i alle oppslag i NIMN som en påminnelse. </a:t>
            </a:r>
          </a:p>
          <a:p>
            <a:r>
              <a:rPr lang="nb-NO" dirty="0"/>
              <a:t>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Egentlig er paragrafen laget p</a:t>
            </a:r>
            <a:r>
              <a:rPr lang="nb-NO" dirty="0"/>
              <a:t>rimært for behandler ved litt langvarig tilstand, men tilpasset til medisinsk nødmeldetjeneste, i mangel av egen paragraf, blir listen som til høyre på sliden.</a:t>
            </a:r>
          </a:p>
          <a:p>
            <a:endParaRPr lang="nb-NO" baseline="0" dirty="0"/>
          </a:p>
          <a:p>
            <a:r>
              <a:rPr lang="nb-NO" baseline="0" dirty="0"/>
              <a:t>DISKUSJON: Hva gjør du om du barn har ringt om bevisstløs forelder (alene) eller om alenefar ringer LV og er ruset med barn i bakgrunnen? </a:t>
            </a:r>
          </a:p>
          <a:p>
            <a:r>
              <a:rPr lang="nb-NO" baseline="0" dirty="0"/>
              <a:t>Det bør foreligge lokale rutiner for dette – etterspørre f.eks. barneansvarlig lokalt?!</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366238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vi over til noe av det viktigste innen </a:t>
            </a:r>
            <a:r>
              <a:rPr lang="nb-NO" dirty="0" err="1"/>
              <a:t>helsepersonellovgivningen</a:t>
            </a:r>
            <a:r>
              <a:rPr lang="nb-NO" dirty="0"/>
              <a:t>;</a:t>
            </a:r>
            <a:r>
              <a:rPr lang="nb-NO" baseline="0" dirty="0"/>
              <a:t> taushetsplikten. </a:t>
            </a:r>
          </a:p>
          <a:p>
            <a:endParaRPr lang="nb-NO" baseline="0" dirty="0"/>
          </a:p>
          <a:p>
            <a:r>
              <a:rPr lang="nb-NO" baseline="0" dirty="0"/>
              <a:t>Den er grunnlaget for tillit til helsepersonell og helsevesenet.</a:t>
            </a:r>
          </a:p>
          <a:p>
            <a:r>
              <a:rPr lang="nb-NO" baseline="0" dirty="0"/>
              <a:t>Planen nå er å få frem hvor sterkt den står, og deretter komme innpå når det finnes unntak i form av RETT til å dele opplysninger og PLIKT til å dele opplysninger.</a:t>
            </a:r>
          </a:p>
          <a:p>
            <a:endParaRPr lang="nb-NO" baseline="0" dirty="0"/>
          </a:p>
          <a:p>
            <a:r>
              <a:rPr lang="nb-NO" baseline="0" dirty="0"/>
              <a:t>Vi ser på tre kjappe caser.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Vi leser den første casen. Hva gjør du? Diskuter gjerne i grupper på 2-3.</a:t>
            </a:r>
          </a:p>
          <a:p>
            <a:r>
              <a:rPr lang="nb-NO" dirty="0"/>
              <a:t>_______________________________________________________________________________________________________________________</a:t>
            </a:r>
          </a:p>
          <a:p>
            <a:r>
              <a:rPr lang="nb-NO" baseline="0" dirty="0"/>
              <a:t>Hva kan være konsekvensen om du forteller videre? (SVAR: om jeg varsler tilsynsmyndighetene får det konsekvenser for deg i form av advarsler og ev. andre sanksjoner).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214159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a:t>
            </a:r>
            <a:r>
              <a:rPr lang="nb-NO" baseline="0" dirty="0"/>
              <a:t> Les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en case fra virkeligheten, nevnt i rundskrivet om taushetsplikt i </a:t>
            </a:r>
            <a:r>
              <a:rPr lang="nb-NO" baseline="0" dirty="0" err="1"/>
              <a:t>fht</a:t>
            </a:r>
            <a:r>
              <a:rPr lang="nb-NO" baseline="0" dirty="0"/>
              <a:t>. politiet. Saken endte i høyesterett, som dere kanskje husker, og de mente at kirurgen hadde handlet rett i å HINDRE at andre fikk tilgang til taushetsbelagte opplysninger.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13</a:t>
            </a:fld>
            <a:endParaRPr lang="nb-NO"/>
          </a:p>
        </p:txBody>
      </p:sp>
    </p:spTree>
    <p:extLst>
      <p:ext uri="{BB962C8B-B14F-4D97-AF65-F5344CB8AC3E}">
        <p14:creationId xmlns:p14="http://schemas.microsoft.com/office/powerpoint/2010/main" val="318929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 som nok er temmelig relevant</a:t>
            </a:r>
            <a:r>
              <a:rPr lang="nb-NO" baseline="0" dirty="0"/>
              <a:t> i mange former. Her er et eksempel som involverer politiet.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INSTRUKTØR bør holde fast på at dette er taushetsbelagt overfor politiet, på tross av handlingens alvorlighetsgrad. Å bistå med etterforskning er ikke lov i </a:t>
            </a:r>
            <a:r>
              <a:rPr lang="nb-NO" baseline="0" dirty="0" err="1"/>
              <a:t>hht</a:t>
            </a:r>
            <a:r>
              <a:rPr lang="nb-NO" baseline="0" dirty="0"/>
              <a:t>. §21. MEN: om noen problematiser at mannen kanskje har gjentakende voldsbruk, og at det således kan være plikt til å varsle for å hindre at han mishandler også fremtidige kjærester, er jo det et interessant poeng man kan dvele litt ved..</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130183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§21 om hovedregelen om taushetsplikt listes opp til høyre på sliden.</a:t>
            </a:r>
          </a:p>
          <a:p>
            <a:r>
              <a:rPr lang="nb-NO" dirty="0"/>
              <a:t>_______________________________________________________________________________________________________________________</a:t>
            </a:r>
          </a:p>
          <a:p>
            <a:r>
              <a:rPr lang="nb-NO" baseline="0" dirty="0"/>
              <a:t>§21 skal praktiseres strengt, selv om følelsene noen ganger tilsier at man har lyst til å dele (f. eks. hjelpe politiet med etterforskning). </a:t>
            </a:r>
          </a:p>
          <a:p>
            <a:r>
              <a:rPr lang="nb-NO" baseline="0" dirty="0"/>
              <a:t>OM SNOKING: Merk at det tas stikkprøver og at pasienter kan be om logg over hvem som har lest i journalen deres.</a:t>
            </a:r>
          </a:p>
          <a:p>
            <a:endParaRPr lang="nb-NO" baseline="0" dirty="0"/>
          </a:p>
          <a:p>
            <a:r>
              <a:rPr lang="nb-NO" baseline="0" dirty="0"/>
              <a:t>Vi oppsummerer §21, hovedregelen om taushetsplikt, på neste side (TRYKK)</a:t>
            </a:r>
          </a:p>
          <a:p>
            <a:r>
              <a:rPr lang="nb-NO" baseline="0" dirty="0"/>
              <a:t> </a:t>
            </a:r>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221978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faren, men si at du vil ringe ham opp igjen snarlig. Da kan man sjekke med pas. om det er OK at hun selv gir far beskjed, eller om du kan få svare at hun er der. Samtykke kan løse mange slike caser.</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22861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Hovedpunkter</a:t>
            </a:r>
            <a:r>
              <a:rPr lang="nb-NO" baseline="0" dirty="0"/>
              <a:t> fra §22 om samtykke listes opp til høyre på sliden.</a:t>
            </a:r>
          </a:p>
          <a:p>
            <a:endParaRPr lang="nb-NO" dirty="0"/>
          </a:p>
          <a:p>
            <a:r>
              <a:rPr lang="nb-NO" dirty="0"/>
              <a:t>Merk at et</a:t>
            </a:r>
            <a:r>
              <a:rPr lang="nb-NO" baseline="0" dirty="0"/>
              <a:t> samtykke skal være frivillig og informert. Altså at pasienten skal fortelles hva det innebærer at hen samtykker til at opplysninger deles med tredjepart, samt at hen ikke skal presses (f.eks. ved at politiet spør pasienten rett etter en trafikkulykke på hvilerommet på LV – helsepersonell bør foreta den forespørselen.)</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17</a:t>
            </a:fld>
            <a:endParaRPr lang="nb-NO"/>
          </a:p>
        </p:txBody>
      </p:sp>
    </p:spTree>
    <p:extLst>
      <p:ext uri="{BB962C8B-B14F-4D97-AF65-F5344CB8AC3E}">
        <p14:creationId xmlns:p14="http://schemas.microsoft.com/office/powerpoint/2010/main" val="358966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politiet, men si at du vil ringe ham opp igjen snarlig. Da kan man sjekke med pas. om det er OK at du informerer politiet om at han er på LV.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172831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Pga.</a:t>
            </a:r>
            <a:r>
              <a:rPr lang="nb-NO" baseline="0" dirty="0"/>
              <a:t> tiden tar vi ikke en case på denne paragrafen, men dere skal vite det som står i de oppsummerende kulepunktene til høyre her.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390526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dirty="0"/>
              <a:t>Dette er den</a:t>
            </a:r>
            <a:r>
              <a:rPr lang="nb-NO" altLang="nb-NO" i="0" baseline="0" dirty="0"/>
              <a:t> første av to forelesninger om det vi har kalt myndighetskrav. Med myndighetskrav mener vi lover, regler, forskrifter og annet som styrer vårt virke.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Vi har delvis delt det i to, der denne første delen tar for seg </a:t>
            </a:r>
            <a:r>
              <a:rPr lang="nb-NO" altLang="nb-NO" i="0" baseline="0" dirty="0" err="1"/>
              <a:t>helsepersonelloven</a:t>
            </a:r>
            <a:r>
              <a:rPr lang="nb-NO" altLang="nb-NO" i="0" baseline="0" dirty="0"/>
              <a:t> og det i den som går direkte på vårt virke som helsepersonell i det daglige.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Del 2 av myndighetskrav tar for seg litt flere lover og forskrifter som er relevante, og retter seg kanskje mer mot hele tjenesten, mer enn det enkelte personell.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Lover og regler er jo egentlig bare verktøy som skal hjelpe oss i vårt arbeid og sørge for at vi reflekterer godt og gjør det beste vi kan. Vi har kommet langt om vi etter disse to rundene har gitt dere 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Lite grunnlag for å reflektere godt når dere havner opp i litt utfordrende caser. Og forhåpentligvis vil dere se at dette er nyttig å ha en viss oversikt over når dere skal jobbe som operatører i medisinsk nødmeldetjeneste</a:t>
            </a:r>
            <a:r>
              <a:rPr lang="nb-NO" altLang="nb-NO" i="0" baseline="0" dirty="0">
                <a:sym typeface="Wingdings" panose="05000000000000000000" pitchFamily="2" charset="2"/>
              </a:rPr>
              <a:t></a:t>
            </a:r>
            <a:endParaRPr lang="nb-NO" altLang="nb-NO" i="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§31 i hpl gir</a:t>
            </a:r>
            <a:r>
              <a:rPr lang="nb-NO" baseline="0" dirty="0"/>
              <a:t> unntak fra taushetsplikten dersom man skal </a:t>
            </a:r>
            <a:r>
              <a:rPr lang="nb-NO" b="1" baseline="0" dirty="0"/>
              <a:t>avverge </a:t>
            </a:r>
            <a:r>
              <a:rPr lang="nb-NO" baseline="0" dirty="0"/>
              <a:t>alvorlig skade på person eller eiendom og må varsle nødetater for å sørge for dette.</a:t>
            </a:r>
          </a:p>
          <a:p>
            <a:r>
              <a:rPr lang="nb-NO" baseline="0" dirty="0"/>
              <a:t>Det er da en </a:t>
            </a:r>
            <a:r>
              <a:rPr lang="nb-NO" b="1" baseline="0" dirty="0"/>
              <a:t>plikt </a:t>
            </a:r>
            <a:r>
              <a:rPr lang="nb-NO" baseline="0" dirty="0"/>
              <a:t>vi har, ikke bare en </a:t>
            </a:r>
            <a:r>
              <a:rPr lang="nb-NO" b="1" baseline="0" dirty="0"/>
              <a:t>rett</a:t>
            </a:r>
            <a:r>
              <a:rPr lang="nb-NO" baseline="0" dirty="0"/>
              <a:t>.</a:t>
            </a:r>
          </a:p>
          <a:p>
            <a:r>
              <a:rPr lang="nb-NO" dirty="0"/>
              <a:t>_______________________________________________________________________________________________________________________</a:t>
            </a:r>
          </a:p>
          <a:p>
            <a:r>
              <a:rPr lang="nb-NO" baseline="0" dirty="0"/>
              <a:t>Det er vår vurdering av sannsynligheten for at det vil skje mer skade, sammen med alvorligheten, som avgjør om vi har en plikt til å varsle. Dette vurderes i situasjonen av involvert personell. </a:t>
            </a:r>
          </a:p>
          <a:p>
            <a:endParaRPr lang="nb-NO" baseline="0" dirty="0"/>
          </a:p>
          <a:p>
            <a:r>
              <a:rPr lang="nb-NO" baseline="0" dirty="0"/>
              <a:t>Eksempel er behov for sikring etter trafikkulykke eller voldshendelse der det er usikkerhet om gjerningsmannen fortsatt er i nærheten og kan utgjøre en fare.</a:t>
            </a:r>
          </a:p>
          <a:p>
            <a:endParaRPr lang="nb-NO" baseline="0" dirty="0"/>
          </a:p>
          <a:p>
            <a:endParaRPr lang="nb-NO"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420012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på hva vi planla å snakke om. Det er også nevnt et par viktige punkter under overskriftene.</a:t>
            </a:r>
          </a:p>
          <a:p>
            <a:endParaRPr lang="nb-NO" dirty="0"/>
          </a:p>
          <a:p>
            <a:r>
              <a:rPr lang="nb-NO" dirty="0"/>
              <a:t>Og</a:t>
            </a:r>
            <a:r>
              <a:rPr lang="nb-NO" baseline="0" dirty="0"/>
              <a:t> nederst er et par råd for vanskelige situasjoner, som dere jo helt sikkert vil havne i. Er dere f.eks. i tvil om dere kan utgi opplysninger til noen som spør, så stopp opp, finn aktuell paragraf / unntak for taushetsplikten og dokumenter din vurdering. Dokumenterer du slikt, vil det ofte gå bra, da det er lavere krav til vurderingene i en akuttsituasjon enn ellers.</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339364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b-NO" sz="1200" b="0" i="0" u="none" strike="noStrike" kern="0" cap="none" spc="0" normalizeH="0" baseline="0" noProof="0">
                <a:ln>
                  <a:noFill/>
                </a:ln>
                <a:solidFill>
                  <a:srgbClr val="000000"/>
                </a:solidFill>
                <a:effectLst/>
                <a:uLnTx/>
                <a:uFillTx/>
                <a:latin typeface="Calibri"/>
                <a:cs typeface="Calibri"/>
                <a:sym typeface="Calibri"/>
              </a:rPr>
              <a:t>PP 3.1 MNT og Ak.med kjede</a:t>
            </a:r>
          </a:p>
        </p:txBody>
      </p:sp>
      <p:sp>
        <p:nvSpPr>
          <p:cNvPr id="5" name="Plassholder for lysbildenumm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o-NO"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lang="no-NO"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85909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DENNE PARAGRAFEN HAR VI IKKE DISKUTERT, MEN DEN ER MED HER, SLIK AT INSTRUKTØR KAN VURDERE OM DEN SKAL TAS INN ELLER IKKE. </a:t>
            </a:r>
          </a:p>
          <a:p>
            <a:endParaRPr lang="nb-NO" dirty="0"/>
          </a:p>
          <a:p>
            <a:r>
              <a:rPr lang="nb-NO"/>
              <a:t>_______________________________________________________________________________________________________________________</a:t>
            </a:r>
          </a:p>
          <a:p>
            <a:r>
              <a:rPr lang="nb-NO" baseline="0" dirty="0"/>
              <a:t>§23 består av flere unntak/begrensninger i taushetsplikten. Skal kommentere de kort her:</a:t>
            </a:r>
          </a:p>
          <a:p>
            <a:endParaRPr lang="nb-NO" baseline="0" dirty="0"/>
          </a:p>
          <a:p>
            <a:r>
              <a:rPr lang="nb-NO" baseline="0" dirty="0"/>
              <a:t>PKT 2: Et eksempel er at det ikke er taushetsbelagt at en person har en funksjonshemming som vanskelig lar seg skjule, f.eks. amputert arm.</a:t>
            </a:r>
          </a:p>
          <a:p>
            <a:endParaRPr lang="nb-NO" baseline="0" dirty="0"/>
          </a:p>
          <a:p>
            <a:r>
              <a:rPr lang="nb-NO" baseline="0" dirty="0"/>
              <a:t>PKT 3: Bruker vi jo når vi anonymiserer caser og diskuterer hendelser, men vi må passe på at det ikke nevnes noe som gjør at det kan kjennes igjen. Eksempel på dette kan være fra små bygder der «alle» vet hvem man snakker om når man snakker om en som er </a:t>
            </a:r>
            <a:r>
              <a:rPr lang="nb-NO" baseline="0" dirty="0" err="1"/>
              <a:t>rusbruker</a:t>
            </a:r>
            <a:r>
              <a:rPr lang="nb-NO" baseline="0" dirty="0"/>
              <a:t> etc.</a:t>
            </a:r>
          </a:p>
          <a:p>
            <a:endParaRPr lang="nb-NO" baseline="0" dirty="0"/>
          </a:p>
          <a:p>
            <a:r>
              <a:rPr lang="nb-NO" baseline="0" dirty="0"/>
              <a:t>PKT 4: Denne gjelder situasjoner med fare for menneskeliv/-helse der deling av opplysninger kan forebygge at skade skjer. Eksempler er psykiatrisk pasient som truer med å dra og drepe offentlig person/kone/barn etc. Da skal politiet varsles, men det kan også hende at pårørende eller barnehagen må varsles, dersom det er nødvendig for å avverge skade/død. Det kreves ikke at helsepersonellet er helt sikker på at det er på vei til å skje skade, men det kreves mer enn en anelse.</a:t>
            </a:r>
          </a:p>
          <a:p>
            <a:r>
              <a:rPr lang="nb-NO" baseline="0" dirty="0"/>
              <a:t>Annet eksempel er om en ruset pasient vil sette seg inn i bilen og kjøre. </a:t>
            </a:r>
          </a:p>
          <a:p>
            <a:r>
              <a:rPr lang="nb-NO" baseline="0" dirty="0"/>
              <a:t>Opplysninger for å hjelpe politiet med etterforskning kan ikke deles med hjemmel i pkt. 4 – kun opplysninger for å forebygge.</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24</a:t>
            </a:fld>
            <a:endParaRPr lang="nb-NO"/>
          </a:p>
        </p:txBody>
      </p:sp>
    </p:spTree>
    <p:extLst>
      <p:ext uri="{BB962C8B-B14F-4D97-AF65-F5344CB8AC3E}">
        <p14:creationId xmlns:p14="http://schemas.microsoft.com/office/powerpoint/2010/main" val="309580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en liste over hva vi ønsker å lære dere om i to forelesninger</a:t>
            </a:r>
            <a:r>
              <a:rPr lang="nb-NO" baseline="0" dirty="0"/>
              <a:t> om myndighetskrav. Del 1 er nå, og del 2 senere.</a:t>
            </a:r>
          </a:p>
          <a:p>
            <a:r>
              <a:rPr lang="nb-NO" baseline="0" dirty="0"/>
              <a:t>I dag går vi litt i dybden, da dette er svært relevante paragrafer for deres jobb som operatører i medisinsk nødmeldetjeneste. I del 2, blir det litt mindre caser og litt mer oversikt enn i dybden. Men vi forsøker å gjøre det relevant for deres daglige arbeid, der vi får det til.</a:t>
            </a:r>
          </a:p>
          <a:p>
            <a:endParaRPr lang="nb-NO" baseline="0" dirty="0"/>
          </a:p>
          <a:p>
            <a:r>
              <a:rPr lang="nb-NO" baseline="0" dirty="0"/>
              <a:t>Der det er egnet, introduseres paragrafer, som nevnt, med en case/et eksempel, etterfulgt av kort omtale/diskusjon av paragrafen.</a:t>
            </a:r>
          </a:p>
          <a:p>
            <a:r>
              <a:rPr lang="nb-NO" baseline="0" dirty="0"/>
              <a:t>Målet er, som sagt,  at disse litt tørre paragrafene skal sees i sammenheng med deres virke som telefonoperatører i medisinsk nødmeldetjeneste.</a:t>
            </a:r>
          </a:p>
          <a:p>
            <a:endParaRPr lang="nb-NO" baseline="0" dirty="0"/>
          </a:p>
          <a:p>
            <a:r>
              <a:rPr lang="nb-NO" baseline="0" dirty="0"/>
              <a:t>Det er ikke nyttig å vise hele lovteksten hver gang, så de viktigste stikkordene fra lovteksten er tatt ut som oppsummering til hver paragraf etter gjennomgangen for å spare dere for masse tekst på </a:t>
            </a:r>
            <a:r>
              <a:rPr lang="nb-NO" baseline="0" dirty="0" err="1"/>
              <a:t>slidene</a:t>
            </a:r>
            <a:r>
              <a:rPr lang="nb-NO" baseline="0" dirty="0"/>
              <a:t>.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23357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denne timen gå grundig gjennom noen </a:t>
            </a:r>
            <a:r>
              <a:rPr lang="nb-NO" baseline="0" dirty="0"/>
              <a:t>paragrafer i Hpl som er aktuelle for operatører i medisinsk nødmeldetjeneste.</a:t>
            </a:r>
          </a:p>
          <a:p>
            <a:r>
              <a:rPr lang="nb-NO" baseline="0" dirty="0"/>
              <a:t>Helsepersonelloven retter seg generelt mot det enkelte helsepersonell, altså oss alle. Med unntak av én paragraf; §16, som vi ser kort på i myndighetskrav-forelesning 2, senere i kurset. </a:t>
            </a:r>
          </a:p>
          <a:p>
            <a:endParaRPr lang="nb-NO" baseline="0" dirty="0"/>
          </a:p>
          <a:p>
            <a:r>
              <a:rPr lang="nb-NO" baseline="0" dirty="0"/>
              <a:t>Ser til høyre piler som viser hvilke kapitler som er aktuelle. Flere paragrafer i hvert kapittel. </a:t>
            </a:r>
          </a:p>
          <a:p>
            <a:r>
              <a:rPr lang="nb-NO" baseline="0" dirty="0"/>
              <a:t>Dere ser også bilde av Helsepersonelloven med kommentarer til venstre, og den anbefales til alle som lurer på noe som har med utdyping av aktuelle lover å gjøre.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71105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leser lydloggen mellom pårørende og operatøren.</a:t>
            </a:r>
          </a:p>
          <a:p>
            <a:endParaRPr lang="nb-NO" dirty="0"/>
          </a:p>
          <a:p>
            <a:r>
              <a:rPr lang="nb-NO" dirty="0"/>
              <a:t>Hva tenker dere om forsvarlighet?</a:t>
            </a:r>
            <a:r>
              <a:rPr lang="nb-NO" baseline="0" dirty="0"/>
              <a:t> Omsorgsfull helsehjelp?</a:t>
            </a:r>
          </a:p>
          <a:p>
            <a:r>
              <a:rPr lang="nb-NO" dirty="0"/>
              <a:t>_______________________________________________________________________________________________________________________</a:t>
            </a:r>
          </a:p>
          <a:p>
            <a:r>
              <a:rPr lang="nb-NO" baseline="0" dirty="0"/>
              <a:t>Vi oppsummerer §4 på neste side (TRYKK)</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5</a:t>
            </a:fld>
            <a:endParaRPr lang="nb-NO"/>
          </a:p>
        </p:txBody>
      </p:sp>
    </p:spTree>
    <p:extLst>
      <p:ext uri="{BB962C8B-B14F-4D97-AF65-F5344CB8AC3E}">
        <p14:creationId xmlns:p14="http://schemas.microsoft.com/office/powerpoint/2010/main" val="16949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§4 om forsvarlighet listes opp til høyre på sliden.</a:t>
            </a:r>
          </a:p>
          <a:p>
            <a:r>
              <a:rPr lang="nb-NO" dirty="0"/>
              <a:t>_______________________________________________________________________________________________________________________</a:t>
            </a:r>
          </a:p>
          <a:p>
            <a:r>
              <a:rPr lang="nb-NO" baseline="0" dirty="0"/>
              <a:t>Merk i siste punkt at legen skal ta beslutninger om undersøkelse og behandling, og i det ligger det jo også et ansvar for legen når hen involveres i saker om enkeltpasienter. TIPS: Men husk at det lønner</a:t>
            </a:r>
          </a:p>
          <a:p>
            <a:r>
              <a:rPr lang="nb-NO" baseline="0" dirty="0"/>
              <a:t>seg å bruke telefonen (ICCS) for å involvere legen om dere ønsker det logget).</a:t>
            </a:r>
          </a:p>
          <a:p>
            <a:endParaRPr lang="nb-NO" baseline="0" dirty="0"/>
          </a:p>
          <a:p>
            <a:r>
              <a:rPr lang="nb-NO" baseline="0" dirty="0"/>
              <a:t>Oppsummert betyr jo dette: gjør så godt dere kan, be om hjelp og vær alltid omsorgsfulle!</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205938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går vi</a:t>
            </a:r>
            <a:r>
              <a:rPr lang="nb-NO" baseline="0" dirty="0"/>
              <a:t> over til §7 i hpl, som handler om en av PLIKTENE våre som helsepersonell, plikten til å yte øyeblikkelig hjelp.</a:t>
            </a:r>
          </a:p>
          <a:p>
            <a:endParaRPr lang="nb-NO" baseline="0" dirty="0"/>
          </a:p>
          <a:p>
            <a:r>
              <a:rPr lang="nb-NO" baseline="0" dirty="0"/>
              <a:t>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endParaRPr lang="nb-NO" baseline="0" dirty="0"/>
          </a:p>
          <a:p>
            <a:r>
              <a:rPr lang="nb-NO" baseline="0" dirty="0"/>
              <a:t>TRYKK en gang til, så kommer det opp litt mer info;  faren til pas. hadde infarkt som 44-åring. </a:t>
            </a:r>
          </a:p>
          <a:p>
            <a:r>
              <a:rPr lang="nb-NO" baseline="0" dirty="0"/>
              <a:t>Endrer det noe?</a:t>
            </a:r>
          </a:p>
          <a:p>
            <a:r>
              <a:rPr lang="nb-NO" dirty="0">
                <a:cs typeface="Calibri"/>
              </a:rPr>
              <a:t>_______________________________________________________________________________________________________________________</a:t>
            </a:r>
            <a:endParaRPr lang="nb-NO" baseline="0" dirty="0"/>
          </a:p>
          <a:p>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7348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prøver oss på en case</a:t>
            </a:r>
            <a:r>
              <a:rPr lang="nb-NO" baseline="0" dirty="0"/>
              <a:t> til.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pPr marL="0" marR="0" lvl="0" indent="0" algn="l" defTabSz="914400">
              <a:lnSpc>
                <a:spcPct val="100000"/>
              </a:lnSpc>
              <a:spcBef>
                <a:spcPts val="0"/>
              </a:spcBef>
              <a:spcAft>
                <a:spcPts val="0"/>
              </a:spcAft>
              <a:buNone/>
              <a:tabLst/>
              <a:defRPr/>
            </a:pPr>
            <a:r>
              <a:rPr lang="nb-NO" dirty="0"/>
              <a:t>_______________________________________________________________________________________________________________________</a:t>
            </a:r>
          </a:p>
          <a:p>
            <a:r>
              <a:rPr lang="nb-NO" baseline="0" dirty="0"/>
              <a:t>-Ønsker du å snakke med ham? </a:t>
            </a:r>
          </a:p>
          <a:p>
            <a:r>
              <a:rPr lang="nb-NO" baseline="0" dirty="0"/>
              <a:t>-Er hans samtykkekompetanse aktuell her, eller er den irrelevant når vi nå snakker om §7? (Instruktør bør vite at §7 trumfer samtykkekompetanse, slik at samtykkekompetanse ikke er relevant her om man mener at §7 gjør seg gjeldende, men det er jo en vurderingssak uten fasit.)</a:t>
            </a:r>
          </a:p>
          <a:p>
            <a:endParaRPr lang="nb-NO" baseline="0" dirty="0"/>
          </a:p>
          <a:p>
            <a:r>
              <a:rPr lang="nb-NO" baseline="0" dirty="0"/>
              <a:t>TRYKK en gang til, så kommer det opp litt mer info;  om puls. Endrer dette saken?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148234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§7 er</a:t>
            </a:r>
            <a:r>
              <a:rPr lang="nb-NO" baseline="0" dirty="0"/>
              <a:t> såpass viktig at vi prøver oss </a:t>
            </a:r>
            <a:r>
              <a:rPr lang="nb-NO" dirty="0"/>
              <a:t>på en case</a:t>
            </a:r>
            <a:r>
              <a:rPr lang="nb-NO" baseline="0" dirty="0"/>
              <a:t> til. Vi leser casen.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åpenbart en person i psykisk krise, og somatisk er det intet aktuelt per nå. </a:t>
            </a:r>
          </a:p>
          <a:p>
            <a:r>
              <a:rPr lang="nb-NO" baseline="0" dirty="0"/>
              <a:t> </a:t>
            </a:r>
          </a:p>
          <a:p>
            <a:r>
              <a:rPr lang="nb-NO" baseline="0" dirty="0"/>
              <a:t>DISKUSJON: Kursdeltakerne her skal komme frem til / lære at §7 også gjelder for psykiatriske problemstillinger. (Det er ikke aktuelt, i denne situasjonen, å trekke inn tvungen legeundersøkelse etter §3.1 i </a:t>
            </a:r>
            <a:r>
              <a:rPr lang="nb-NO" baseline="0" dirty="0" err="1"/>
              <a:t>phvl</a:t>
            </a:r>
            <a:r>
              <a:rPr lang="nb-NO" baseline="0" dirty="0"/>
              <a:t>. Denne omtales på del 2 av undervisningen om myndighetskrav senere i kurset.)</a:t>
            </a:r>
          </a:p>
          <a:p>
            <a:endParaRPr lang="nb-NO" baseline="0" dirty="0"/>
          </a:p>
          <a:p>
            <a:r>
              <a:rPr lang="nb-NO" baseline="0" dirty="0"/>
              <a:t>Vi oppsummerer §7 på neste side (TRYKK)</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69759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03.07.2024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03.07.2024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03.07.2024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7/3/2024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7535809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7/3/2024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22307216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7/3/2024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4196208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7/3/2024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6453868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7/3/2024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81533903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7/3/2024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9161351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7/3/2024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3578498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7/3/2024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9721148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03.07.2024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7/3/2024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04824511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7/3/2024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46705178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7/3/2024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73619382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03.07.2024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03.07.2024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03.07.2024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03.07.2024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03.07.2024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03.07.2024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03.07.2024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03.07.2024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7/3/2024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330802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mailto:post@kokom.no"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kokom.no/" TargetMode="Externa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032397" y="5531004"/>
            <a:ext cx="6787365" cy="613317"/>
          </a:xfrm>
        </p:spPr>
        <p:txBody>
          <a:bodyPr vert="horz" lIns="91440" tIns="45720" rIns="91440" bIns="45720" rtlCol="0" anchor="t">
            <a:normAutofit lnSpcReduction="10000"/>
          </a:bodyPr>
          <a:lstStyle/>
          <a:p>
            <a:pPr marL="0" indent="0" algn="ctr">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None/>
            </a:pPr>
            <a:r>
              <a:rPr lang="nb-NO" altLang="nb-NO" sz="1600" dirty="0">
                <a:solidFill>
                  <a:srgbClr val="0070C0"/>
                </a:solidFill>
                <a:latin typeface="Verdana" panose="020B0604030504040204" pitchFamily="34" charset="0"/>
                <a:ea typeface="Verdana" panose="020B0604030504040204" pitchFamily="34" charset="0"/>
              </a:rPr>
              <a:t>Myndighetskrav – time 1</a:t>
            </a:r>
            <a:endParaRPr lang="nb-NO" dirty="0"/>
          </a:p>
        </p:txBody>
      </p:sp>
      <p:sp>
        <p:nvSpPr>
          <p:cNvPr id="5" name="Undertittel 2"/>
          <p:cNvSpPr txBox="1">
            <a:spLocks/>
          </p:cNvSpPr>
          <p:nvPr/>
        </p:nvSpPr>
        <p:spPr bwMode="auto">
          <a:xfrm>
            <a:off x="1163454" y="1164431"/>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b="1" dirty="0">
                <a:solidFill>
                  <a:srgbClr val="0070C0"/>
                </a:solidFill>
                <a:latin typeface="Verdana" panose="020B0604030504040204" pitchFamily="34" charset="0"/>
                <a:ea typeface="Verdana" panose="020B0604030504040204" pitchFamily="34" charset="0"/>
              </a:rPr>
              <a:t>Tips til instruktør før start: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altLang="nb-NO" sz="1100" b="1" dirty="0">
              <a:solidFill>
                <a:srgbClr val="0070C0"/>
              </a:solidFill>
              <a:latin typeface="Verdana" panose="020B0604030504040204" pitchFamily="34" charset="0"/>
              <a:ea typeface="Verdana" panose="020B0604030504040204" pitchFamily="34" charset="0"/>
            </a:endParaRP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Set</a:t>
            </a:r>
            <a:r>
              <a:rPr lang="nb-NO" altLang="nb-NO" sz="1600" dirty="0">
                <a:solidFill>
                  <a:srgbClr val="0070C0"/>
                </a:solidFill>
                <a:latin typeface="Verdana" panose="020B0604030504040204" pitchFamily="34" charset="0"/>
                <a:ea typeface="Verdana" panose="020B0604030504040204" pitchFamily="34" charset="0"/>
              </a:rPr>
              <a:t>t av 1 minutt til diskusjonene mellom kursdeltakerne + 1-2 minutter til gjennomgangen i etterkant.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Casene introduserer nye paragrafer.</a:t>
            </a:r>
          </a:p>
          <a:p>
            <a:pPr marL="285750" indent="-285750">
              <a:defRPr/>
            </a:pPr>
            <a:r>
              <a:rPr lang="nb-NO" altLang="nb-NO" sz="1600" dirty="0">
                <a:solidFill>
                  <a:srgbClr val="0070C0"/>
                </a:solidFill>
                <a:latin typeface="Verdana" panose="020B0604030504040204" pitchFamily="34" charset="0"/>
                <a:ea typeface="Verdana" panose="020B0604030504040204" pitchFamily="34" charset="0"/>
              </a:rPr>
              <a:t>Det er vanskelig å angi hva som er anbefalt tidsbruk på hver slide/hvert tema, så dette må instruktører forsøke å disponere selv så godt som mulig.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Forsøk å gå gjennom hele presentasjonen for deg selv før du skal </a:t>
            </a:r>
            <a:r>
              <a:rPr lang="nb-NO" altLang="nb-NO" sz="1600" dirty="0">
                <a:solidFill>
                  <a:srgbClr val="0070C0"/>
                </a:solidFill>
                <a:latin typeface="Verdana" panose="020B0604030504040204" pitchFamily="34" charset="0"/>
                <a:ea typeface="Verdana" panose="020B0604030504040204" pitchFamily="34" charset="0"/>
              </a:rPr>
              <a:t>undervise for de ansatte.</a:t>
            </a:r>
            <a:endPar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2" name="Undertittel 2">
            <a:extLst>
              <a:ext uri="{FF2B5EF4-FFF2-40B4-BE49-F238E27FC236}">
                <a16:creationId xmlns:a16="http://schemas.microsoft.com/office/drawing/2014/main" id="{AC41BBBC-9038-C3D8-1D17-334E7EE85E79}"/>
              </a:ext>
            </a:extLst>
          </p:cNvPr>
          <p:cNvSpPr txBox="1">
            <a:spLocks/>
          </p:cNvSpPr>
          <p:nvPr/>
        </p:nvSpPr>
        <p:spPr bwMode="auto">
          <a:xfrm>
            <a:off x="3467894" y="3778091"/>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362075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
        <p:nvSpPr>
          <p:cNvPr id="7" name="Rektangel 6"/>
          <p:cNvSpPr/>
          <p:nvPr/>
        </p:nvSpPr>
        <p:spPr>
          <a:xfrm>
            <a:off x="6631159" y="1839920"/>
            <a:ext cx="5329999" cy="3139321"/>
          </a:xfrm>
          <a:prstGeom prst="rect">
            <a:avLst/>
          </a:prstGeom>
        </p:spPr>
        <p:txBody>
          <a:bodyPr wrap="square">
            <a:spAutoFit/>
          </a:bodyPr>
          <a:lstStyle/>
          <a:p>
            <a:r>
              <a:rPr lang="nb-NO" b="1" dirty="0"/>
              <a:t>Fra §7 om øyeblikkelig hjelp:</a:t>
            </a:r>
          </a:p>
          <a:p>
            <a:endParaRPr lang="nb-NO" b="1" dirty="0"/>
          </a:p>
          <a:p>
            <a:pPr marL="285750" indent="-285750">
              <a:buFont typeface="Arial" panose="020B0604020202020204" pitchFamily="34" charset="0"/>
              <a:buChar char="•"/>
            </a:pPr>
            <a:r>
              <a:rPr lang="nb-NO" dirty="0"/>
              <a:t>Skal straks gi påtrengende nødvendig helsehjelp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uavhengig av samtykke og selv om pas. nekter (med tre unntak, jf. </a:t>
            </a:r>
            <a:r>
              <a:rPr lang="nb-NO" dirty="0" err="1"/>
              <a:t>pbrl</a:t>
            </a:r>
            <a:r>
              <a:rPr lang="nb-NO" dirty="0"/>
              <a:t> §4-9)</a:t>
            </a:r>
          </a:p>
          <a:p>
            <a:endParaRPr lang="nb-NO" dirty="0"/>
          </a:p>
          <a:p>
            <a:pPr marL="285750" indent="-285750">
              <a:buFont typeface="Arial" panose="020B0604020202020204" pitchFamily="34" charset="0"/>
              <a:buChar char="•"/>
            </a:pPr>
            <a:r>
              <a:rPr lang="nb-NO" dirty="0"/>
              <a:t>Hvis tvil om påtrengende nødvendig, skal nødvendige undersøkelser gjøres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både somatikk og psykiatri</a:t>
            </a:r>
          </a:p>
        </p:txBody>
      </p:sp>
      <p:pic>
        <p:nvPicPr>
          <p:cNvPr id="8" name="Bilde 7"/>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728613" y="1955543"/>
            <a:ext cx="3750455" cy="2354075"/>
          </a:xfrm>
          <a:prstGeom prst="rect">
            <a:avLst/>
          </a:prstGeom>
        </p:spPr>
      </p:pic>
    </p:spTree>
    <p:extLst>
      <p:ext uri="{BB962C8B-B14F-4D97-AF65-F5344CB8AC3E}">
        <p14:creationId xmlns:p14="http://schemas.microsoft.com/office/powerpoint/2010/main" val="274341185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318548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§10a Barn som pårørende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11</a:t>
            </a:fld>
            <a:endParaRPr lang="nb-NO"/>
          </a:p>
        </p:txBody>
      </p:sp>
      <p:sp>
        <p:nvSpPr>
          <p:cNvPr id="6" name="Rektangel 5"/>
          <p:cNvSpPr/>
          <p:nvPr/>
        </p:nvSpPr>
        <p:spPr>
          <a:xfrm>
            <a:off x="6301706" y="1582423"/>
            <a:ext cx="5787200" cy="3970318"/>
          </a:xfrm>
          <a:prstGeom prst="rect">
            <a:avLst/>
          </a:prstGeom>
        </p:spPr>
        <p:txBody>
          <a:bodyPr wrap="square">
            <a:spAutoFit/>
          </a:bodyPr>
          <a:lstStyle/>
          <a:p>
            <a:pPr lvl="0">
              <a:buClr>
                <a:schemeClr val="dk1"/>
              </a:buClr>
              <a:buSzPts val="2800"/>
            </a:pPr>
            <a:r>
              <a:rPr lang="nb-NO" b="1" u="sng" dirty="0"/>
              <a:t>Fra §10a om barn som pårørende </a:t>
            </a:r>
          </a:p>
          <a:p>
            <a:pPr lvl="0">
              <a:buClr>
                <a:schemeClr val="dk1"/>
              </a:buClr>
              <a:buSzPts val="2800"/>
            </a:pPr>
            <a:r>
              <a:rPr lang="nb-NO" b="1" u="sng" dirty="0"/>
              <a:t>(-for medisinsk nødmeldetjeneste):</a:t>
            </a:r>
          </a:p>
          <a:p>
            <a:pPr lvl="0">
              <a:buClr>
                <a:schemeClr val="dk1"/>
              </a:buClr>
              <a:buSzPts val="2800"/>
            </a:pPr>
            <a:endParaRPr lang="nb-NO" u="sng" dirty="0"/>
          </a:p>
          <a:p>
            <a:pPr marL="285750" lvl="0" indent="-285750">
              <a:lnSpc>
                <a:spcPct val="150000"/>
              </a:lnSpc>
              <a:buClr>
                <a:schemeClr val="dk1"/>
              </a:buClr>
              <a:buSzPts val="2800"/>
              <a:buFont typeface="Arial" panose="020B0604020202020204" pitchFamily="34" charset="0"/>
              <a:buChar char="•"/>
            </a:pPr>
            <a:r>
              <a:rPr lang="nb-NO" dirty="0"/>
              <a:t>Alt helsepersonell skal bidra til at barnet får </a:t>
            </a:r>
          </a:p>
          <a:p>
            <a:pPr lvl="0">
              <a:buClr>
                <a:schemeClr val="dk1"/>
              </a:buClr>
              <a:buSzPts val="2800"/>
            </a:pPr>
            <a:r>
              <a:rPr lang="nb-NO" dirty="0"/>
              <a:t>     </a:t>
            </a:r>
            <a:r>
              <a:rPr lang="nb-NO" b="1" dirty="0"/>
              <a:t>nødvendig oppfølging</a:t>
            </a:r>
            <a:r>
              <a:rPr lang="nb-NO" dirty="0"/>
              <a:t> og informasjon</a:t>
            </a:r>
          </a:p>
          <a:p>
            <a:pPr marL="285750" lvl="0" indent="-285750">
              <a:lnSpc>
                <a:spcPct val="150000"/>
              </a:lnSpc>
              <a:buClr>
                <a:schemeClr val="dk1"/>
              </a:buClr>
              <a:buSzPts val="2800"/>
              <a:buFont typeface="Arial" panose="020B0604020202020204" pitchFamily="34" charset="0"/>
              <a:buChar char="•"/>
            </a:pPr>
            <a:r>
              <a:rPr lang="nb-NO" dirty="0"/>
              <a:t>Gjelder når omsorgsperson er:</a:t>
            </a:r>
          </a:p>
          <a:p>
            <a:pPr marL="742950" lvl="1" indent="-285750">
              <a:buClr>
                <a:schemeClr val="dk1"/>
              </a:buClr>
              <a:buSzPts val="2800"/>
              <a:buFont typeface="Arial" panose="020B0604020202020204" pitchFamily="34" charset="0"/>
              <a:buChar char="•"/>
            </a:pPr>
            <a:r>
              <a:rPr lang="nb-NO" dirty="0"/>
              <a:t>alvorlig somatisk syk/skadet</a:t>
            </a:r>
          </a:p>
          <a:p>
            <a:pPr marL="742950" lvl="1" indent="-285750">
              <a:buClr>
                <a:schemeClr val="dk1"/>
              </a:buClr>
              <a:buSzPts val="2800"/>
              <a:buFont typeface="Arial" panose="020B0604020202020204" pitchFamily="34" charset="0"/>
              <a:buChar char="•"/>
            </a:pPr>
            <a:r>
              <a:rPr lang="nb-NO" dirty="0"/>
              <a:t>psykisk syk</a:t>
            </a:r>
          </a:p>
          <a:p>
            <a:pPr marL="742950" lvl="1" indent="-285750">
              <a:buClr>
                <a:schemeClr val="dk1"/>
              </a:buClr>
              <a:buSzPts val="2800"/>
              <a:buFont typeface="Arial" panose="020B0604020202020204" pitchFamily="34" charset="0"/>
              <a:buChar char="•"/>
            </a:pPr>
            <a:r>
              <a:rPr lang="nb-NO" dirty="0"/>
              <a:t>rusmiddelavhengig</a:t>
            </a:r>
          </a:p>
          <a:p>
            <a:pPr>
              <a:buClr>
                <a:schemeClr val="dk1"/>
              </a:buClr>
              <a:buSzPts val="2800"/>
            </a:pPr>
            <a:endParaRPr lang="nb-NO" dirty="0"/>
          </a:p>
          <a:p>
            <a:pPr marL="742950" lvl="1"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endParaRPr lang="nb-NO" u="sng" dirty="0"/>
          </a:p>
          <a:p>
            <a:pPr lvl="0">
              <a:buClr>
                <a:schemeClr val="dk1"/>
              </a:buClr>
              <a:buSzPts val="2800"/>
            </a:pPr>
            <a:endParaRPr lang="nb-NO" dirty="0"/>
          </a:p>
        </p:txBody>
      </p:sp>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31" y="1582423"/>
            <a:ext cx="5082069" cy="3437906"/>
          </a:xfrm>
          <a:prstGeom prst="rect">
            <a:avLst/>
          </a:prstGeom>
        </p:spPr>
      </p:pic>
      <p:sp>
        <p:nvSpPr>
          <p:cNvPr id="4" name="TekstSylinder 3">
            <a:extLst>
              <a:ext uri="{FF2B5EF4-FFF2-40B4-BE49-F238E27FC236}">
                <a16:creationId xmlns:a16="http://schemas.microsoft.com/office/drawing/2014/main" id="{AD8E1CB9-26AF-5C66-5B97-C3C66CABCA0F}"/>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06751747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12</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I kveld forteller jeg deg at jeg har hatt vondt i ve. kne over en tid og at jeg skal operere menisken. Jeg spør om du har noen råd, du som er sykepleier.</a:t>
            </a:r>
          </a:p>
          <a:p>
            <a:pPr lvl="0">
              <a:buClr>
                <a:schemeClr val="dk1"/>
              </a:buClr>
              <a:buSzPts val="2800"/>
            </a:pPr>
            <a:r>
              <a:rPr lang="nb-NO" dirty="0"/>
              <a:t>Litt senere påpeker en annen kursdeltaker til deg  at jeg halter og spør deg om du vet hvorfor.</a:t>
            </a:r>
          </a:p>
        </p:txBody>
      </p:sp>
      <p:pic>
        <p:nvPicPr>
          <p:cNvPr id="4" name="Bilde 3"/>
          <p:cNvPicPr>
            <a:picLocks noChangeAspect="1"/>
          </p:cNvPicPr>
          <p:nvPr/>
        </p:nvPicPr>
        <p:blipFill>
          <a:blip r:embed="rId4"/>
          <a:stretch>
            <a:fillRect/>
          </a:stretch>
        </p:blipFill>
        <p:spPr>
          <a:xfrm>
            <a:off x="1007795" y="1790852"/>
            <a:ext cx="3872964" cy="3677815"/>
          </a:xfrm>
          <a:prstGeom prst="rect">
            <a:avLst/>
          </a:prstGeom>
        </p:spPr>
      </p:pic>
      <p:sp>
        <p:nvSpPr>
          <p:cNvPr id="3" name="TekstSylinder 2">
            <a:extLst>
              <a:ext uri="{FF2B5EF4-FFF2-40B4-BE49-F238E27FC236}">
                <a16:creationId xmlns:a16="http://schemas.microsoft.com/office/drawing/2014/main" id="{B388EAD8-DFCC-0D63-89BC-DDA46B9031B8}"/>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258549781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13</a:t>
            </a:fld>
            <a:endParaRPr lang="nb-NO"/>
          </a:p>
        </p:txBody>
      </p:sp>
      <p:sp>
        <p:nvSpPr>
          <p:cNvPr id="6" name="Rektangel 5"/>
          <p:cNvSpPr/>
          <p:nvPr/>
        </p:nvSpPr>
        <p:spPr>
          <a:xfrm>
            <a:off x="6274811" y="1790852"/>
            <a:ext cx="4863834" cy="1754326"/>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kirurg opererer ut en pose narkotika av en mann. Politiet kontaktes for å få destruert posen. Politibetjenten sier han er fornøyd med å få DNA på posen, men kirurgen gnir da posen mellom hendene sine før han leverer fra seg posen.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21" y="1962642"/>
            <a:ext cx="4747013" cy="3165071"/>
          </a:xfrm>
          <a:prstGeom prst="rect">
            <a:avLst/>
          </a:prstGeom>
        </p:spPr>
      </p:pic>
      <p:sp>
        <p:nvSpPr>
          <p:cNvPr id="3" name="TekstSylinder 2">
            <a:extLst>
              <a:ext uri="{FF2B5EF4-FFF2-40B4-BE49-F238E27FC236}">
                <a16:creationId xmlns:a16="http://schemas.microsoft.com/office/drawing/2014/main" id="{A4CE013A-1479-0E67-6E87-912937D4C6A2}"/>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54446124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14</a:t>
            </a:fld>
            <a:endParaRPr lang="nb-NO"/>
          </a:p>
        </p:txBody>
      </p:sp>
      <p:sp>
        <p:nvSpPr>
          <p:cNvPr id="6" name="Rektangel 5"/>
          <p:cNvSpPr/>
          <p:nvPr/>
        </p:nvSpPr>
        <p:spPr>
          <a:xfrm>
            <a:off x="6274811" y="1790852"/>
            <a:ext cx="4863834" cy="3139321"/>
          </a:xfrm>
          <a:prstGeom prst="rect">
            <a:avLst/>
          </a:prstGeom>
        </p:spPr>
        <p:txBody>
          <a:bodyPr wrap="square">
            <a:spAutoFit/>
          </a:bodyPr>
          <a:lstStyle/>
          <a:p>
            <a:pPr lvl="0">
              <a:buClr>
                <a:schemeClr val="dk1"/>
              </a:buClr>
              <a:buSzPts val="2800"/>
            </a:pPr>
            <a:r>
              <a:rPr lang="nb-NO" u="sng" dirty="0"/>
              <a:t>Case:</a:t>
            </a:r>
            <a:r>
              <a:rPr lang="nb-NO" dirty="0"/>
              <a:t> </a:t>
            </a:r>
          </a:p>
          <a:p>
            <a:pPr lvl="0">
              <a:buClr>
                <a:schemeClr val="dk1"/>
              </a:buClr>
              <a:buSzPts val="2800"/>
            </a:pPr>
            <a:r>
              <a:rPr lang="nb-NO" dirty="0"/>
              <a:t>Mann, 37, ble behandlet på LV for smerter i en finger etter at han «var litt uheldig med en hammer» i går. Han fortalte at han ville dra på hytta på fjellet for å slappe av etter en «slitsom hendelse i går». Du snakket med pasienten, og han var rolig og samlet nå og dro fra LV for en time siden.</a:t>
            </a:r>
          </a:p>
          <a:p>
            <a:pPr lvl="0">
              <a:buClr>
                <a:schemeClr val="dk1"/>
              </a:buClr>
              <a:buSzPts val="2800"/>
            </a:pPr>
            <a:r>
              <a:rPr lang="nb-NO" dirty="0"/>
              <a:t>Nå ringer politiet og vil vite om LV har vært i kontakt med mannen da han har utøvd vold mot kona. Kona døde av skadene nå nettopp. </a:t>
            </a:r>
          </a:p>
        </p:txBody>
      </p:sp>
      <p:pic>
        <p:nvPicPr>
          <p:cNvPr id="4" name="Bilde 3"/>
          <p:cNvPicPr>
            <a:picLocks noChangeAspect="1"/>
          </p:cNvPicPr>
          <p:nvPr/>
        </p:nvPicPr>
        <p:blipFill>
          <a:blip r:embed="rId4"/>
          <a:stretch>
            <a:fillRect/>
          </a:stretch>
        </p:blipFill>
        <p:spPr>
          <a:xfrm>
            <a:off x="1720152" y="1930853"/>
            <a:ext cx="2258909" cy="2320797"/>
          </a:xfrm>
          <a:prstGeom prst="rect">
            <a:avLst/>
          </a:prstGeom>
        </p:spPr>
      </p:pic>
      <p:sp>
        <p:nvSpPr>
          <p:cNvPr id="3" name="TekstSylinder 2">
            <a:extLst>
              <a:ext uri="{FF2B5EF4-FFF2-40B4-BE49-F238E27FC236}">
                <a16:creationId xmlns:a16="http://schemas.microsoft.com/office/drawing/2014/main" id="{8F737019-8B37-27C2-E831-143A77C8C3DC}"/>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18889222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15</a:t>
            </a:fld>
            <a:endParaRPr lang="nb-NO"/>
          </a:p>
        </p:txBody>
      </p:sp>
      <p:sp>
        <p:nvSpPr>
          <p:cNvPr id="7" name="Rektangel 6"/>
          <p:cNvSpPr/>
          <p:nvPr/>
        </p:nvSpPr>
        <p:spPr>
          <a:xfrm>
            <a:off x="6463070" y="1866814"/>
            <a:ext cx="5329999" cy="4247317"/>
          </a:xfrm>
          <a:prstGeom prst="rect">
            <a:avLst/>
          </a:prstGeom>
        </p:spPr>
        <p:txBody>
          <a:bodyPr wrap="square">
            <a:spAutoFit/>
          </a:bodyPr>
          <a:lstStyle/>
          <a:p>
            <a:r>
              <a:rPr lang="nb-NO" b="1" dirty="0"/>
              <a:t>Fra §21 om taushetsplikt</a:t>
            </a:r>
          </a:p>
          <a:p>
            <a:pPr marL="285750" indent="-285750">
              <a:buFont typeface="Arial" panose="020B0604020202020204" pitchFamily="34" charset="0"/>
              <a:buChar char="•"/>
            </a:pPr>
            <a:r>
              <a:rPr lang="nb-NO" dirty="0"/>
              <a:t>Omfatter opplysninger vi mottar i kraft av å være helsepersonell, også på fritiden</a:t>
            </a:r>
          </a:p>
          <a:p>
            <a:endParaRPr lang="nb-NO" dirty="0"/>
          </a:p>
          <a:p>
            <a:pPr marL="285750" indent="-285750">
              <a:buFont typeface="Arial" panose="020B0604020202020204" pitchFamily="34" charset="0"/>
              <a:buChar char="•"/>
            </a:pPr>
            <a:r>
              <a:rPr lang="nb-NO" dirty="0"/>
              <a:t>Omfatter informasjon om sykdom, sivilstand, bopel, arbeid, yrke, familie-/hjemforhold, kontakt/innleggelse LV/sykehus/fastlege etc.</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Vi skal også </a:t>
            </a:r>
            <a:r>
              <a:rPr lang="nb-NO" i="1" dirty="0"/>
              <a:t>hindre </a:t>
            </a:r>
            <a:r>
              <a:rPr lang="nb-NO" dirty="0"/>
              <a:t>at andre får adgang til opplysninger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Snoking: Det er forbudt å lese i noens journal uten at det er begrunnet i helsehjelp til pasienten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92000"/>
                    </a14:imgEffect>
                  </a14:imgLayer>
                </a14:imgProps>
              </a:ext>
            </a:extLst>
          </a:blip>
          <a:stretch>
            <a:fillRect/>
          </a:stretch>
        </p:blipFill>
        <p:spPr>
          <a:xfrm>
            <a:off x="1769409" y="1976025"/>
            <a:ext cx="3441326" cy="1366409"/>
          </a:xfrm>
          <a:prstGeom prst="rect">
            <a:avLst/>
          </a:prstGeom>
        </p:spPr>
      </p:pic>
    </p:spTree>
    <p:extLst>
      <p:ext uri="{BB962C8B-B14F-4D97-AF65-F5344CB8AC3E}">
        <p14:creationId xmlns:p14="http://schemas.microsoft.com/office/powerpoint/2010/main" val="94438602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16</a:t>
            </a:fld>
            <a:endParaRPr lang="nb-NO"/>
          </a:p>
        </p:txBody>
      </p:sp>
      <p:sp>
        <p:nvSpPr>
          <p:cNvPr id="6" name="Rektangel 5"/>
          <p:cNvSpPr/>
          <p:nvPr/>
        </p:nvSpPr>
        <p:spPr>
          <a:xfrm>
            <a:off x="6489966" y="1924534"/>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lørdag morgen kl. 04 ringer en bekymret far og sier at hans 18 år gamle datter ikke har kommet hjem fra fest. Du ser på listen at hun er på LV pga. en mulig brukket arm.</a:t>
            </a:r>
          </a:p>
          <a:p>
            <a:pPr lvl="0">
              <a:buClr>
                <a:schemeClr val="dk1"/>
              </a:buClr>
              <a:buSzPts val="2800"/>
            </a:pPr>
            <a:r>
              <a:rPr lang="nb-NO" dirty="0"/>
              <a:t>Far gråter og er fortvilet og lurer på om pas. er på LV. </a:t>
            </a:r>
          </a:p>
        </p:txBody>
      </p:sp>
      <p:sp>
        <p:nvSpPr>
          <p:cNvPr id="3" name="TekstSylinder 2">
            <a:extLst>
              <a:ext uri="{FF2B5EF4-FFF2-40B4-BE49-F238E27FC236}">
                <a16:creationId xmlns:a16="http://schemas.microsoft.com/office/drawing/2014/main" id="{278EFAA1-F621-D1AB-14FA-0FB3CAFBA8DE}"/>
              </a:ext>
            </a:extLst>
          </p:cNvPr>
          <p:cNvSpPr txBox="1"/>
          <p:nvPr/>
        </p:nvSpPr>
        <p:spPr>
          <a:xfrm>
            <a:off x="10843326"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pic>
        <p:nvPicPr>
          <p:cNvPr id="7" name="Bilde 6" descr="Et bilde som inneholder røntgenfilm, medisinsk bildebehandling, radiologi, radiografi">
            <a:extLst>
              <a:ext uri="{FF2B5EF4-FFF2-40B4-BE49-F238E27FC236}">
                <a16:creationId xmlns:a16="http://schemas.microsoft.com/office/drawing/2014/main" id="{A9B26549-21BE-9D1B-AD11-E47655A0FC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4" t="5848" r="4032" b="6510"/>
          <a:stretch/>
        </p:blipFill>
        <p:spPr>
          <a:xfrm>
            <a:off x="238359" y="1801544"/>
            <a:ext cx="5710801" cy="3492351"/>
          </a:xfrm>
          <a:prstGeom prst="rect">
            <a:avLst/>
          </a:prstGeom>
        </p:spPr>
      </p:pic>
    </p:spTree>
    <p:extLst>
      <p:ext uri="{BB962C8B-B14F-4D97-AF65-F5344CB8AC3E}">
        <p14:creationId xmlns:p14="http://schemas.microsoft.com/office/powerpoint/2010/main" val="332096372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17</a:t>
            </a:fld>
            <a:endParaRPr lang="nb-NO"/>
          </a:p>
        </p:txBody>
      </p:sp>
      <p:sp>
        <p:nvSpPr>
          <p:cNvPr id="7" name="Rektangel 6"/>
          <p:cNvSpPr/>
          <p:nvPr/>
        </p:nvSpPr>
        <p:spPr>
          <a:xfrm>
            <a:off x="6463070" y="1866814"/>
            <a:ext cx="5329999" cy="1477328"/>
          </a:xfrm>
          <a:prstGeom prst="rect">
            <a:avLst/>
          </a:prstGeom>
        </p:spPr>
        <p:txBody>
          <a:bodyPr wrap="square">
            <a:spAutoFit/>
          </a:bodyPr>
          <a:lstStyle/>
          <a:p>
            <a:r>
              <a:rPr lang="nb-NO" b="1" dirty="0"/>
              <a:t>Fra §22 om samtykke:</a:t>
            </a:r>
          </a:p>
          <a:p>
            <a:endParaRPr lang="nb-NO" b="1" dirty="0"/>
          </a:p>
          <a:p>
            <a:pPr marL="285750" indent="-285750">
              <a:buFont typeface="Arial" panose="020B0604020202020204" pitchFamily="34" charset="0"/>
              <a:buChar char="•"/>
            </a:pPr>
            <a:r>
              <a:rPr lang="nb-NO" dirty="0"/>
              <a:t>Samtykke gjør at informasjon kan deles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Samtykket må være frivillig og informert</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9000"/>
                    </a14:imgEffect>
                  </a14:imgLayer>
                </a14:imgProps>
              </a:ext>
            </a:extLst>
          </a:blip>
          <a:stretch>
            <a:fillRect/>
          </a:stretch>
        </p:blipFill>
        <p:spPr>
          <a:xfrm>
            <a:off x="1720152" y="1954220"/>
            <a:ext cx="2942665" cy="2097643"/>
          </a:xfrm>
          <a:prstGeom prst="rect">
            <a:avLst/>
          </a:prstGeom>
        </p:spPr>
      </p:pic>
    </p:spTree>
    <p:extLst>
      <p:ext uri="{BB962C8B-B14F-4D97-AF65-F5344CB8AC3E}">
        <p14:creationId xmlns:p14="http://schemas.microsoft.com/office/powerpoint/2010/main" val="381558956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18</a:t>
            </a:fld>
            <a:endParaRPr lang="nb-NO"/>
          </a:p>
        </p:txBody>
      </p:sp>
      <p:sp>
        <p:nvSpPr>
          <p:cNvPr id="6" name="Rektangel 5"/>
          <p:cNvSpPr/>
          <p:nvPr/>
        </p:nvSpPr>
        <p:spPr>
          <a:xfrm>
            <a:off x="6274811" y="1790852"/>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Politiet ringer LVS og spør deg om en bilfører som politiet ikke fikk snakket ferdig med på en trafikkulykke tidligere i dag er på LV. Det har kommet frem at bilføreren trolig har vært ruspåvirket. </a:t>
            </a:r>
          </a:p>
          <a:p>
            <a:pPr lvl="0">
              <a:buClr>
                <a:schemeClr val="dk1"/>
              </a:buClr>
              <a:buSzPts val="2800"/>
            </a:pPr>
            <a:r>
              <a:rPr lang="nb-NO" dirty="0"/>
              <a:t>Du vet at bilføreren </a:t>
            </a:r>
            <a:r>
              <a:rPr lang="nb-NO"/>
              <a:t>er pasient </a:t>
            </a:r>
            <a:r>
              <a:rPr lang="nb-NO" dirty="0"/>
              <a:t>hos dere på LV, og du blir usikker på hva du skal svare politiet.</a:t>
            </a:r>
          </a:p>
        </p:txBody>
      </p:sp>
      <p:pic>
        <p:nvPicPr>
          <p:cNvPr id="3" name="Bilde 2">
            <a:extLst>
              <a:ext uri="{FF2B5EF4-FFF2-40B4-BE49-F238E27FC236}">
                <a16:creationId xmlns:a16="http://schemas.microsoft.com/office/drawing/2014/main" id="{5B7680A5-9866-0C20-93F5-9B1612C07ECA}"/>
              </a:ext>
            </a:extLst>
          </p:cNvPr>
          <p:cNvPicPr>
            <a:picLocks noChangeAspect="1"/>
          </p:cNvPicPr>
          <p:nvPr/>
        </p:nvPicPr>
        <p:blipFill>
          <a:blip r:embed="rId4"/>
          <a:stretch>
            <a:fillRect/>
          </a:stretch>
        </p:blipFill>
        <p:spPr>
          <a:xfrm>
            <a:off x="1720152" y="1790852"/>
            <a:ext cx="2821909" cy="3088284"/>
          </a:xfrm>
          <a:prstGeom prst="rect">
            <a:avLst/>
          </a:prstGeom>
        </p:spPr>
      </p:pic>
      <p:sp>
        <p:nvSpPr>
          <p:cNvPr id="4" name="TekstSylinder 3">
            <a:extLst>
              <a:ext uri="{FF2B5EF4-FFF2-40B4-BE49-F238E27FC236}">
                <a16:creationId xmlns:a16="http://schemas.microsoft.com/office/drawing/2014/main" id="{E31E99F8-34B0-49DA-7B84-A55350956799}"/>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106239369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9332" y="940038"/>
            <a:ext cx="4248279"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§25 Samarbeidende helsepersonell</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19</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dirty="0"/>
              <a:t>Fra §25 om samarbeidende personell:</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Opplysninger kan deles med samarbeidende personell når nødvendig for å yte helsehjelp</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Eksempler er andre avdelinger, fastlege, hjemmesykepleie, sykehjem, LV etc.</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9332" y="1790852"/>
            <a:ext cx="3445698" cy="2847975"/>
          </a:xfrm>
          <a:prstGeom prst="rect">
            <a:avLst/>
          </a:prstGeom>
        </p:spPr>
      </p:pic>
    </p:spTree>
    <p:extLst>
      <p:ext uri="{BB962C8B-B14F-4D97-AF65-F5344CB8AC3E}">
        <p14:creationId xmlns:p14="http://schemas.microsoft.com/office/powerpoint/2010/main" val="313961174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Undertittel 2"/>
          <p:cNvSpPr txBox="1">
            <a:spLocks/>
          </p:cNvSpPr>
          <p:nvPr/>
        </p:nvSpPr>
        <p:spPr bwMode="auto">
          <a:xfrm>
            <a:off x="3467894" y="1273486"/>
            <a:ext cx="5256212" cy="4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3200" b="1" dirty="0">
                <a:solidFill>
                  <a:srgbClr val="0070C0"/>
                </a:solidFill>
                <a:latin typeface="Verdana" panose="020B0604030504040204" pitchFamily="34" charset="0"/>
                <a:ea typeface="Verdana" panose="020B0604030504040204" pitchFamily="34" charset="0"/>
              </a:rPr>
              <a:t>Myndighetskrav 1</a:t>
            </a:r>
          </a:p>
        </p:txBody>
      </p:sp>
      <p:sp>
        <p:nvSpPr>
          <p:cNvPr id="2" name="Rektangel 1"/>
          <p:cNvSpPr/>
          <p:nvPr/>
        </p:nvSpPr>
        <p:spPr>
          <a:xfrm>
            <a:off x="4509737" y="1934280"/>
            <a:ext cx="3172535" cy="954107"/>
          </a:xfrm>
          <a:prstGeom prst="rect">
            <a:avLst/>
          </a:prstGeom>
        </p:spPr>
        <p:txBody>
          <a:bodyPr wrap="none">
            <a:spAutoFit/>
          </a:bodyPr>
          <a:lstStyle/>
          <a:p>
            <a:pPr algn="ctr"/>
            <a:r>
              <a:rPr lang="nb-NO" altLang="nb-NO" sz="24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Helsepersonelloven</a:t>
            </a: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6" name="Undertittel 2"/>
          <p:cNvSpPr>
            <a:spLocks noGrp="1"/>
          </p:cNvSpPr>
          <p:nvPr>
            <p:ph type="subTitle" idx="4294967295"/>
          </p:nvPr>
        </p:nvSpPr>
        <p:spPr>
          <a:xfrm>
            <a:off x="2542223" y="4959063"/>
            <a:ext cx="7107551" cy="936104"/>
          </a:xfrm>
        </p:spPr>
        <p:txBody>
          <a:bodyPr>
            <a:normAutofit/>
          </a:bodyPr>
          <a:lstStyle/>
          <a:p>
            <a:pPr marL="0" indent="0" algn="ctr" eaLnBrk="1" hangingPunct="1">
              <a:buNone/>
            </a:pPr>
            <a:r>
              <a:rPr lang="nb-NO" altLang="nb-NO" sz="1800" dirty="0">
                <a:solidFill>
                  <a:srgbClr val="0070C0"/>
                </a:solidFill>
                <a:latin typeface="Verdana" panose="020B0604030504040204" pitchFamily="34" charset="0"/>
                <a:ea typeface="Verdana" panose="020B0604030504040204" pitchFamily="34" charset="0"/>
              </a:rPr>
              <a:t>Grunnkurs for operatører i medisinsk nødmeldetjeneste</a:t>
            </a:r>
          </a:p>
        </p:txBody>
      </p:sp>
    </p:spTree>
    <p:extLst>
      <p:ext uri="{BB962C8B-B14F-4D97-AF65-F5344CB8AC3E}">
        <p14:creationId xmlns:p14="http://schemas.microsoft.com/office/powerpoint/2010/main" val="178078439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8" y="879078"/>
            <a:ext cx="296267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Helsepersonelloven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20</a:t>
            </a:fld>
            <a:endParaRPr lang="nb-NO"/>
          </a:p>
        </p:txBody>
      </p:sp>
      <p:sp>
        <p:nvSpPr>
          <p:cNvPr id="6" name="Rektangel 5"/>
          <p:cNvSpPr/>
          <p:nvPr/>
        </p:nvSpPr>
        <p:spPr>
          <a:xfrm>
            <a:off x="6274811" y="1790852"/>
            <a:ext cx="4863834" cy="1477328"/>
          </a:xfrm>
          <a:prstGeom prst="rect">
            <a:avLst/>
          </a:prstGeom>
        </p:spPr>
        <p:txBody>
          <a:bodyPr wrap="square">
            <a:spAutoFit/>
          </a:bodyPr>
          <a:lstStyle/>
          <a:p>
            <a:pPr lvl="0">
              <a:buClr>
                <a:schemeClr val="dk1"/>
              </a:buClr>
              <a:buSzPts val="2800"/>
            </a:pPr>
            <a:r>
              <a:rPr lang="nb-NO" b="1" dirty="0"/>
              <a:t>§31 om nødetater:</a:t>
            </a:r>
          </a:p>
          <a:p>
            <a:pPr lvl="0">
              <a:buClr>
                <a:schemeClr val="dk1"/>
              </a:buClr>
              <a:buSzPts val="2800"/>
            </a:pPr>
            <a:endParaRPr lang="nb-NO" b="1" dirty="0"/>
          </a:p>
          <a:p>
            <a:pPr marL="285750" lvl="0" indent="-285750">
              <a:buClr>
                <a:schemeClr val="dk1"/>
              </a:buClr>
              <a:buSzPts val="2800"/>
              <a:buFont typeface="Arial" panose="020B0604020202020204" pitchFamily="34" charset="0"/>
              <a:buChar char="•"/>
            </a:pPr>
            <a:r>
              <a:rPr lang="nb-NO" dirty="0"/>
              <a:t>Plikt til å varsle politi og brannvesen dersom det er nødvendig for å avverge alvorlig skade på person eller eiendom</a:t>
            </a:r>
          </a:p>
        </p:txBody>
      </p:sp>
      <p:pic>
        <p:nvPicPr>
          <p:cNvPr id="7" name="Bilde 6"/>
          <p:cNvPicPr>
            <a:picLocks noChangeAspect="1"/>
          </p:cNvPicPr>
          <p:nvPr/>
        </p:nvPicPr>
        <p:blipFill>
          <a:blip r:embed="rId4">
            <a:extLst>
              <a:ext uri="{BEBA8EAE-BF5A-486C-A8C5-ECC9F3942E4B}">
                <a14:imgProps xmlns:a14="http://schemas.microsoft.com/office/drawing/2010/main">
                  <a14:imgLayer r:embed="rId5">
                    <a14:imgEffect>
                      <a14:sharpenSoften amount="-97000"/>
                    </a14:imgEffect>
                  </a14:imgLayer>
                </a14:imgProps>
              </a:ext>
            </a:extLst>
          </a:blip>
          <a:stretch>
            <a:fillRect/>
          </a:stretch>
        </p:blipFill>
        <p:spPr>
          <a:xfrm>
            <a:off x="1207678" y="1850718"/>
            <a:ext cx="4142405" cy="1357595"/>
          </a:xfrm>
          <a:prstGeom prst="rect">
            <a:avLst/>
          </a:prstGeom>
        </p:spPr>
      </p:pic>
    </p:spTree>
    <p:extLst>
      <p:ext uri="{BB962C8B-B14F-4D97-AF65-F5344CB8AC3E}">
        <p14:creationId xmlns:p14="http://schemas.microsoft.com/office/powerpoint/2010/main" val="341519485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4"/>
          <a:stretch>
            <a:fillRect/>
          </a:stretch>
        </p:blipFill>
        <p:spPr>
          <a:xfrm>
            <a:off x="9767252" y="1714324"/>
            <a:ext cx="2064111" cy="2256527"/>
          </a:xfrm>
          <a:prstGeom prst="rect">
            <a:avLst/>
          </a:prstGeom>
        </p:spPr>
      </p:pic>
      <p:sp>
        <p:nvSpPr>
          <p:cNvPr id="4" name="Bildeforklaring formet som en ellipse 3"/>
          <p:cNvSpPr/>
          <p:nvPr/>
        </p:nvSpPr>
        <p:spPr>
          <a:xfrm>
            <a:off x="4762182" y="570779"/>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 har vi nådd målet med emnet?</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21</a:t>
            </a:fld>
            <a:endParaRPr lang="nb-NO"/>
          </a:p>
        </p:txBody>
      </p:sp>
      <p:sp>
        <p:nvSpPr>
          <p:cNvPr id="6" name="Rektangel 5"/>
          <p:cNvSpPr/>
          <p:nvPr/>
        </p:nvSpPr>
        <p:spPr>
          <a:xfrm>
            <a:off x="-163785" y="1910471"/>
            <a:ext cx="8260080" cy="4031873"/>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husk at omsorgsfull hjelp er et lovkrav</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plikten trumfer samtykkekrav</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gjelder også psykiatri</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 </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§21 gjelder også på fritiden</a:t>
            </a: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p:txBody>
      </p:sp>
      <p:sp>
        <p:nvSpPr>
          <p:cNvPr id="7" name="TekstSylinder 6">
            <a:extLst>
              <a:ext uri="{FF2B5EF4-FFF2-40B4-BE49-F238E27FC236}">
                <a16:creationId xmlns:a16="http://schemas.microsoft.com/office/drawing/2014/main" id="{C8777049-E7EC-D4AA-9401-722900ECF6D3}"/>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406208738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9518" y="1024389"/>
            <a:ext cx="281840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22</a:t>
            </a:fld>
            <a:endParaRPr lang="nb-NO"/>
          </a:p>
        </p:txBody>
      </p:sp>
      <p:pic>
        <p:nvPicPr>
          <p:cNvPr id="5" name="Bilde 3">
            <a:extLst>
              <a:ext uri="{FF2B5EF4-FFF2-40B4-BE49-F238E27FC236}">
                <a16:creationId xmlns:a16="http://schemas.microsoft.com/office/drawing/2014/main" id="{6E7C9A94-F514-8837-5E07-82449B86BB48}"/>
              </a:ext>
            </a:extLst>
          </p:cNvPr>
          <p:cNvPicPr>
            <a:picLocks noChangeAspect="1"/>
          </p:cNvPicPr>
          <p:nvPr/>
        </p:nvPicPr>
        <p:blipFill>
          <a:blip r:embed="rId2"/>
          <a:stretch>
            <a:fillRect/>
          </a:stretch>
        </p:blipFill>
        <p:spPr>
          <a:xfrm>
            <a:off x="10179170" y="4181"/>
            <a:ext cx="1933275" cy="1936762"/>
          </a:xfrm>
          <a:prstGeom prst="rect">
            <a:avLst/>
          </a:prstGeom>
        </p:spPr>
      </p:pic>
      <p:sp>
        <p:nvSpPr>
          <p:cNvPr id="4" name="TekstSylinder 3">
            <a:extLst>
              <a:ext uri="{FF2B5EF4-FFF2-40B4-BE49-F238E27FC236}">
                <a16:creationId xmlns:a16="http://schemas.microsoft.com/office/drawing/2014/main" id="{09A9B6F5-8637-BC2E-E2D7-332E8A9A7908}"/>
              </a:ext>
            </a:extLst>
          </p:cNvPr>
          <p:cNvSpPr txBox="1"/>
          <p:nvPr/>
        </p:nvSpPr>
        <p:spPr>
          <a:xfrm>
            <a:off x="557561" y="2359305"/>
            <a:ext cx="9288965" cy="1477328"/>
          </a:xfrm>
          <a:prstGeom prst="rect">
            <a:avLst/>
          </a:prstGeom>
          <a:noFill/>
        </p:spPr>
        <p:txBody>
          <a:bodyPr wrap="square">
            <a:spAutoFit/>
          </a:bodyPr>
          <a:lstStyle/>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ta en time-out for å vurdere aktuell lovhjemmel</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diskuter med en venn / slå opp (kommentarutgaven av helsepersonelloven)</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dokumenter dine vurderinger</a:t>
            </a:r>
          </a:p>
        </p:txBody>
      </p:sp>
      <p:sp>
        <p:nvSpPr>
          <p:cNvPr id="6" name="TekstSylinder 5">
            <a:extLst>
              <a:ext uri="{FF2B5EF4-FFF2-40B4-BE49-F238E27FC236}">
                <a16:creationId xmlns:a16="http://schemas.microsoft.com/office/drawing/2014/main" id="{829E4F0E-36D6-8A30-95FF-85697FF0A09A}"/>
              </a:ext>
            </a:extLst>
          </p:cNvPr>
          <p:cNvSpPr txBox="1"/>
          <p:nvPr/>
        </p:nvSpPr>
        <p:spPr>
          <a:xfrm>
            <a:off x="10749549" y="6629142"/>
            <a:ext cx="950901" cy="184666"/>
          </a:xfrm>
          <a:prstGeom prst="rect">
            <a:avLst/>
          </a:prstGeom>
          <a:noFill/>
        </p:spPr>
        <p:txBody>
          <a:bodyPr wrap="none" rtlCol="0">
            <a:spAutoFit/>
          </a:bodyPr>
          <a:lstStyle/>
          <a:p>
            <a:pPr algn="ctr"/>
            <a:r>
              <a:rPr lang="nb-NO" sz="600" dirty="0"/>
              <a:t>Illustrasjon: Adobe </a:t>
            </a:r>
            <a:r>
              <a:rPr lang="nb-NO" sz="600" dirty="0" err="1"/>
              <a:t>stock</a:t>
            </a:r>
            <a:endParaRPr lang="nb-NO" sz="600" dirty="0"/>
          </a:p>
        </p:txBody>
      </p:sp>
    </p:spTree>
    <p:extLst>
      <p:ext uri="{BB962C8B-B14F-4D97-AF65-F5344CB8AC3E}">
        <p14:creationId xmlns:p14="http://schemas.microsoft.com/office/powerpoint/2010/main" val="381264987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771352B3-1106-351B-555D-5B28A2EA5A1C}"/>
              </a:ext>
            </a:extLst>
          </p:cNvPr>
          <p:cNvPicPr>
            <a:picLocks noChangeAspect="1"/>
          </p:cNvPicPr>
          <p:nvPr/>
        </p:nvPicPr>
        <p:blipFill>
          <a:blip r:embed="rId3"/>
          <a:stretch>
            <a:fillRect/>
          </a:stretch>
        </p:blipFill>
        <p:spPr>
          <a:xfrm>
            <a:off x="289056" y="3759226"/>
            <a:ext cx="11613887" cy="2822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tel 1"/>
          <p:cNvSpPr>
            <a:spLocks noGrp="1"/>
          </p:cNvSpPr>
          <p:nvPr>
            <p:ph type="ctrTitle"/>
          </p:nvPr>
        </p:nvSpPr>
        <p:spPr>
          <a:xfrm>
            <a:off x="495476" y="2960027"/>
            <a:ext cx="5295015" cy="2063808"/>
          </a:xfrm>
        </p:spPr>
        <p:txBody>
          <a:bodyPr vert="horz" lIns="91440" tIns="45720" rIns="91440" bIns="45720" rtlCol="0" anchor="b">
            <a:normAutofit/>
          </a:bodyPr>
          <a:lstStyle/>
          <a:p>
            <a:pPr algn="l"/>
            <a:r>
              <a:rPr lang="en-US" sz="4400" dirty="0"/>
              <a:t>Du </a:t>
            </a:r>
            <a:r>
              <a:rPr lang="nb-NO" sz="4400" dirty="0"/>
              <a:t>finner</a:t>
            </a:r>
            <a:r>
              <a:rPr lang="en-US" sz="4400" dirty="0"/>
              <a:t> </a:t>
            </a:r>
            <a:r>
              <a:rPr lang="nb-NO" sz="4400" dirty="0"/>
              <a:t>oss</a:t>
            </a:r>
            <a:r>
              <a:rPr lang="en-US" sz="4400" dirty="0"/>
              <a:t> </a:t>
            </a:r>
            <a:r>
              <a:rPr lang="nb-NO" sz="4400" dirty="0"/>
              <a:t>på</a:t>
            </a:r>
            <a:r>
              <a:rPr lang="en-US" sz="4400" dirty="0"/>
              <a:t>:</a:t>
            </a:r>
          </a:p>
        </p:txBody>
      </p:sp>
      <p:sp>
        <p:nvSpPr>
          <p:cNvPr id="5" name="TekstSylinder 4">
            <a:extLst>
              <a:ext uri="{FF2B5EF4-FFF2-40B4-BE49-F238E27FC236}">
                <a16:creationId xmlns:a16="http://schemas.microsoft.com/office/drawing/2014/main" id="{66D0534F-25CE-750F-3C80-7BBDBF3B7C76}"/>
              </a:ext>
            </a:extLst>
          </p:cNvPr>
          <p:cNvSpPr txBox="1"/>
          <p:nvPr/>
        </p:nvSpPr>
        <p:spPr>
          <a:xfrm>
            <a:off x="495476" y="5170573"/>
            <a:ext cx="5481433" cy="13367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Instagram:    @kokom_kompetanse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Facebook:     KoKom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err="1">
                <a:ln>
                  <a:noFill/>
                </a:ln>
                <a:solidFill>
                  <a:prstClr val="black"/>
                </a:solidFill>
                <a:effectLst/>
                <a:uLnTx/>
                <a:uFillTx/>
                <a:latin typeface="Aptos" panose="020B0004020202020204"/>
                <a:ea typeface="+mn-ea"/>
                <a:cs typeface="Arial"/>
                <a:sym typeface="Arial"/>
              </a:rPr>
              <a:t>Hjemmesiden</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hlinkClick r:id="rId4"/>
              </a:rPr>
              <a:t>www.kokom.no</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p:txBody>
      </p:sp>
      <p:pic>
        <p:nvPicPr>
          <p:cNvPr id="7" name="Bilde 6" descr="Et bilde som inneholder symbol, logo, Font, Grafikk&#10;&#10;Automatisk generert beskrivelse">
            <a:extLst>
              <a:ext uri="{FF2B5EF4-FFF2-40B4-BE49-F238E27FC236}">
                <a16:creationId xmlns:a16="http://schemas.microsoft.com/office/drawing/2014/main" id="{30B921F0-03FA-9191-6C38-A9679757B346}"/>
              </a:ext>
            </a:extLst>
          </p:cNvPr>
          <p:cNvPicPr>
            <a:picLocks noChangeAspect="1"/>
          </p:cNvPicPr>
          <p:nvPr/>
        </p:nvPicPr>
        <p:blipFill>
          <a:blip r:embed="rId5"/>
          <a:stretch>
            <a:fillRect/>
          </a:stretch>
        </p:blipFill>
        <p:spPr>
          <a:xfrm>
            <a:off x="9029166" y="3949275"/>
            <a:ext cx="2603605" cy="2532005"/>
          </a:xfrm>
          <a:prstGeom prst="rect">
            <a:avLst/>
          </a:prstGeom>
        </p:spPr>
      </p:pic>
      <p:pic>
        <p:nvPicPr>
          <p:cNvPr id="3" name="Bilde 2">
            <a:extLst>
              <a:ext uri="{FF2B5EF4-FFF2-40B4-BE49-F238E27FC236}">
                <a16:creationId xmlns:a16="http://schemas.microsoft.com/office/drawing/2014/main" id="{BF3A8F68-C872-FD8F-7C22-E00A58CA68F1}"/>
              </a:ext>
            </a:extLst>
          </p:cNvPr>
          <p:cNvPicPr>
            <a:picLocks noChangeAspect="1"/>
          </p:cNvPicPr>
          <p:nvPr/>
        </p:nvPicPr>
        <p:blipFill>
          <a:blip r:embed="rId6"/>
          <a:stretch>
            <a:fillRect/>
          </a:stretch>
        </p:blipFill>
        <p:spPr>
          <a:xfrm>
            <a:off x="10115108" y="236376"/>
            <a:ext cx="1451976" cy="415052"/>
          </a:xfrm>
          <a:prstGeom prst="rect">
            <a:avLst/>
          </a:prstGeom>
        </p:spPr>
      </p:pic>
      <p:sp>
        <p:nvSpPr>
          <p:cNvPr id="10" name="Undertittel 2">
            <a:extLst>
              <a:ext uri="{FF2B5EF4-FFF2-40B4-BE49-F238E27FC236}">
                <a16:creationId xmlns:a16="http://schemas.microsoft.com/office/drawing/2014/main" id="{19A82446-EAB0-1295-04A7-F01D96CBEE7D}"/>
              </a:ext>
            </a:extLst>
          </p:cNvPr>
          <p:cNvSpPr txBox="1">
            <a:spLocks/>
          </p:cNvSpPr>
          <p:nvPr/>
        </p:nvSpPr>
        <p:spPr bwMode="auto">
          <a:xfrm>
            <a:off x="4358745" y="1314998"/>
            <a:ext cx="6482351"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Har du innspill?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Ta kontakt på </a:t>
            </a: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hlinkClick r:id="rId7"/>
              </a:rPr>
              <a:t>post@kokom.no</a:t>
            </a:r>
            <a:endPar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Arial"/>
              <a:sym typeface="Arial"/>
            </a:endParaRPr>
          </a:p>
        </p:txBody>
      </p:sp>
      <p:pic>
        <p:nvPicPr>
          <p:cNvPr id="11" name="Bilde 2">
            <a:extLst>
              <a:ext uri="{FF2B5EF4-FFF2-40B4-BE49-F238E27FC236}">
                <a16:creationId xmlns:a16="http://schemas.microsoft.com/office/drawing/2014/main" id="{1C4FBEBE-7765-76E8-C0FF-54743932F6C0}"/>
              </a:ext>
            </a:extLst>
          </p:cNvPr>
          <p:cNvPicPr>
            <a:picLocks noChangeAspect="1"/>
          </p:cNvPicPr>
          <p:nvPr/>
        </p:nvPicPr>
        <p:blipFill>
          <a:blip r:embed="rId8"/>
          <a:stretch>
            <a:fillRect/>
          </a:stretch>
        </p:blipFill>
        <p:spPr>
          <a:xfrm>
            <a:off x="748202" y="828492"/>
            <a:ext cx="3314273" cy="2214438"/>
          </a:xfrm>
          <a:prstGeom prst="ellipse">
            <a:avLst/>
          </a:prstGeom>
          <a:ln>
            <a:noFill/>
          </a:ln>
          <a:effectLst>
            <a:softEdge rad="112500"/>
          </a:effectLst>
        </p:spPr>
      </p:pic>
      <p:pic>
        <p:nvPicPr>
          <p:cNvPr id="12" name="Bilde 11">
            <a:extLst>
              <a:ext uri="{FF2B5EF4-FFF2-40B4-BE49-F238E27FC236}">
                <a16:creationId xmlns:a16="http://schemas.microsoft.com/office/drawing/2014/main" id="{97E3A6AD-C30D-CB21-EEA4-A37D9E3B756E}"/>
              </a:ext>
            </a:extLst>
          </p:cNvPr>
          <p:cNvPicPr>
            <a:picLocks noChangeAspect="1"/>
          </p:cNvPicPr>
          <p:nvPr/>
        </p:nvPicPr>
        <p:blipFill rotWithShape="1">
          <a:blip r:embed="rId9"/>
          <a:srcRect b="5507"/>
          <a:stretch/>
        </p:blipFill>
        <p:spPr>
          <a:xfrm>
            <a:off x="5583994" y="3802559"/>
            <a:ext cx="2988224" cy="2803796"/>
          </a:xfrm>
          <a:prstGeom prst="rect">
            <a:avLst/>
          </a:prstGeom>
        </p:spPr>
      </p:pic>
    </p:spTree>
    <p:extLst>
      <p:ext uri="{BB962C8B-B14F-4D97-AF65-F5344CB8AC3E}">
        <p14:creationId xmlns:p14="http://schemas.microsoft.com/office/powerpoint/2010/main" val="351911940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0152" y="726678"/>
            <a:ext cx="4395755"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§23 Begrensninger i taushetsplikten</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24</a:t>
            </a:fld>
            <a:endParaRPr lang="nb-NO"/>
          </a:p>
        </p:txBody>
      </p:sp>
      <p:sp>
        <p:nvSpPr>
          <p:cNvPr id="6" name="Rektangel 5"/>
          <p:cNvSpPr/>
          <p:nvPr/>
        </p:nvSpPr>
        <p:spPr>
          <a:xfrm>
            <a:off x="6274811" y="1790852"/>
            <a:ext cx="4863834" cy="3416320"/>
          </a:xfrm>
          <a:prstGeom prst="rect">
            <a:avLst/>
          </a:prstGeom>
        </p:spPr>
        <p:txBody>
          <a:bodyPr wrap="square">
            <a:spAutoFit/>
          </a:bodyPr>
          <a:lstStyle/>
          <a:p>
            <a:r>
              <a:rPr lang="nb-NO" b="1" dirty="0"/>
              <a:t>Taushetsbelagte opplysninger kan deles når…</a:t>
            </a:r>
          </a:p>
          <a:p>
            <a:endParaRPr lang="nb-NO" dirty="0"/>
          </a:p>
          <a:p>
            <a:r>
              <a:rPr lang="nb-NO" dirty="0"/>
              <a:t>1. mottaker er kjent med opplysningene</a:t>
            </a:r>
          </a:p>
          <a:p>
            <a:endParaRPr lang="nb-NO" dirty="0"/>
          </a:p>
          <a:p>
            <a:r>
              <a:rPr lang="nb-NO" dirty="0"/>
              <a:t>2. ingen berettiget interesse tilsier hemmelighold</a:t>
            </a:r>
          </a:p>
          <a:p>
            <a:endParaRPr lang="nb-NO" dirty="0"/>
          </a:p>
          <a:p>
            <a:r>
              <a:rPr lang="nb-NO" dirty="0"/>
              <a:t>3. de er anonymisert</a:t>
            </a:r>
          </a:p>
          <a:p>
            <a:endParaRPr lang="nb-NO" dirty="0"/>
          </a:p>
          <a:p>
            <a:r>
              <a:rPr lang="nb-NO" dirty="0"/>
              <a:t>4. tungtveiende private eller offentlig interesser tilsier det</a:t>
            </a:r>
          </a:p>
          <a:p>
            <a:endParaRPr lang="nb-NO" dirty="0"/>
          </a:p>
          <a:p>
            <a:r>
              <a:rPr lang="nb-NO" dirty="0"/>
              <a:t>5. dyr mishandles / lider</a:t>
            </a:r>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395412" y="1790852"/>
            <a:ext cx="2974399" cy="2999735"/>
          </a:xfrm>
          <a:prstGeom prst="rect">
            <a:avLst/>
          </a:prstGeom>
        </p:spPr>
      </p:pic>
    </p:spTree>
    <p:extLst>
      <p:ext uri="{BB962C8B-B14F-4D97-AF65-F5344CB8AC3E}">
        <p14:creationId xmlns:p14="http://schemas.microsoft.com/office/powerpoint/2010/main" val="351008473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0" y="1619377"/>
            <a:ext cx="9286504" cy="4401205"/>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576668" y="749062"/>
            <a:ext cx="3294493" cy="461665"/>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Tree>
    <p:extLst>
      <p:ext uri="{BB962C8B-B14F-4D97-AF65-F5344CB8AC3E}">
        <p14:creationId xmlns:p14="http://schemas.microsoft.com/office/powerpoint/2010/main" val="208580662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2303852" y="2599772"/>
            <a:ext cx="4572000" cy="400110"/>
          </a:xfrm>
          <a:prstGeom prst="rect">
            <a:avLst/>
          </a:prstGeom>
        </p:spPr>
        <p:txBody>
          <a:bodyPr>
            <a:spAutoFit/>
          </a:bodyPr>
          <a:lstStyle/>
          <a:p>
            <a:pPr algn="ctr"/>
            <a:endParaRPr lang="nb-NO" sz="20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3045840" y="1379632"/>
            <a:ext cx="1544012" cy="461665"/>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4</a:t>
            </a:fld>
            <a:endParaRPr lang="nb-NO"/>
          </a:p>
        </p:txBody>
      </p:sp>
      <p:pic>
        <p:nvPicPr>
          <p:cNvPr id="6" name="Bilde 5"/>
          <p:cNvPicPr>
            <a:picLocks noChangeAspect="1"/>
          </p:cNvPicPr>
          <p:nvPr/>
        </p:nvPicPr>
        <p:blipFill rotWithShape="1">
          <a:blip r:embed="rId4"/>
          <a:srcRect l="-1" r="836" b="682"/>
          <a:stretch/>
        </p:blipFill>
        <p:spPr>
          <a:xfrm>
            <a:off x="757822" y="1008397"/>
            <a:ext cx="4032041" cy="5713078"/>
          </a:xfrm>
          <a:prstGeom prst="rect">
            <a:avLst/>
          </a:prstGeom>
        </p:spPr>
      </p:pic>
      <p:pic>
        <p:nvPicPr>
          <p:cNvPr id="7" name="Bilde 6"/>
          <p:cNvPicPr>
            <a:picLocks noChangeAspect="1"/>
          </p:cNvPicPr>
          <p:nvPr/>
        </p:nvPicPr>
        <p:blipFill rotWithShape="1">
          <a:blip r:embed="rId5"/>
          <a:srcRect t="934" b="1"/>
          <a:stretch/>
        </p:blipFill>
        <p:spPr>
          <a:xfrm>
            <a:off x="8610600" y="11783"/>
            <a:ext cx="3638578" cy="6846217"/>
          </a:xfrm>
          <a:prstGeom prst="rect">
            <a:avLst/>
          </a:prstGeom>
        </p:spPr>
      </p:pic>
      <p:sp>
        <p:nvSpPr>
          <p:cNvPr id="8" name="Pil høyre 7"/>
          <p:cNvSpPr/>
          <p:nvPr/>
        </p:nvSpPr>
        <p:spPr>
          <a:xfrm>
            <a:off x="7640784" y="527539"/>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7640784" y="2100394"/>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7640784" y="2491041"/>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p:cNvSpPr/>
          <p:nvPr/>
        </p:nvSpPr>
        <p:spPr>
          <a:xfrm>
            <a:off x="7640784" y="3364463"/>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1802184" y="374660"/>
            <a:ext cx="1205779" cy="369332"/>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Tree>
    <p:extLst>
      <p:ext uri="{BB962C8B-B14F-4D97-AF65-F5344CB8AC3E}">
        <p14:creationId xmlns:p14="http://schemas.microsoft.com/office/powerpoint/2010/main" val="241788325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08672" y="711438"/>
            <a:ext cx="4921540"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4" name="Rektangel 3"/>
          <p:cNvSpPr/>
          <p:nvPr/>
        </p:nvSpPr>
        <p:spPr>
          <a:xfrm>
            <a:off x="5999148" y="1236092"/>
            <a:ext cx="4863834" cy="4524315"/>
          </a:xfrm>
          <a:prstGeom prst="rect">
            <a:avLst/>
          </a:prstGeom>
        </p:spPr>
        <p:txBody>
          <a:bodyPr wrap="square">
            <a:spAutoFit/>
          </a:bodyPr>
          <a:lstStyle/>
          <a:p>
            <a:r>
              <a:rPr lang="nb-NO" b="1" dirty="0"/>
              <a:t>Pårørende supplerer: </a:t>
            </a:r>
          </a:p>
          <a:p>
            <a:r>
              <a:rPr lang="nb-NO" dirty="0"/>
              <a:t>Pårørende: Min kone er kraftig forkjølet og får omtrent ikke fikk puste.</a:t>
            </a:r>
          </a:p>
          <a:p>
            <a:r>
              <a:rPr lang="nb-NO" dirty="0"/>
              <a:t>Operatør: </a:t>
            </a:r>
            <a:r>
              <a:rPr lang="nb-NO" i="1" dirty="0"/>
              <a:t>Nei… Problemet når du ringer så seint som du gjør nå, er jo at det er stengt alle steder.</a:t>
            </a:r>
            <a:br>
              <a:rPr lang="nb-NO" i="1" dirty="0"/>
            </a:br>
            <a:r>
              <a:rPr lang="nb-NO" dirty="0"/>
              <a:t>Pårørende: </a:t>
            </a:r>
            <a:r>
              <a:rPr lang="nb-NO" i="1" dirty="0"/>
              <a:t>Nei, det vet jeg..</a:t>
            </a:r>
            <a:br>
              <a:rPr lang="nb-NO" dirty="0"/>
            </a:br>
            <a:r>
              <a:rPr lang="nb-NO" dirty="0"/>
              <a:t>Operatør: </a:t>
            </a:r>
            <a:r>
              <a:rPr lang="nb-NO" i="1" dirty="0"/>
              <a:t>Så det er jo ikke noe jeg får hjulpet deg med nå, egentlig…</a:t>
            </a:r>
            <a:br>
              <a:rPr lang="nb-NO" i="1" dirty="0"/>
            </a:br>
            <a:r>
              <a:rPr lang="nb-NO" dirty="0"/>
              <a:t>Pårørende: </a:t>
            </a:r>
            <a:r>
              <a:rPr lang="nb-NO" i="1" dirty="0"/>
              <a:t>Ja</a:t>
            </a:r>
            <a:br>
              <a:rPr lang="nb-NO" dirty="0"/>
            </a:br>
            <a:r>
              <a:rPr lang="nb-NO" dirty="0"/>
              <a:t>Operatør: </a:t>
            </a:r>
            <a:r>
              <a:rPr lang="nb-NO" i="1" dirty="0"/>
              <a:t>...for det er stengt på XXXX, og hun har jo gått ei stund med denne forkjølelsen, tenker jeg…</a:t>
            </a:r>
            <a:br>
              <a:rPr lang="nb-NO" i="1" dirty="0"/>
            </a:br>
            <a:r>
              <a:rPr lang="nb-NO" dirty="0"/>
              <a:t>Pårørende: </a:t>
            </a:r>
            <a:r>
              <a:rPr lang="nb-NO" i="1" dirty="0"/>
              <a:t>Ja, men det har jo ikke vært sånn at hun ikke får puste…</a:t>
            </a:r>
            <a:br>
              <a:rPr lang="nb-NO" i="1" dirty="0"/>
            </a:br>
            <a:r>
              <a:rPr lang="nb-NO" dirty="0"/>
              <a:t>Operatør: </a:t>
            </a:r>
            <a:r>
              <a:rPr lang="nb-NO" i="1" dirty="0"/>
              <a:t>Nei, men hvorfor har dere ikke tatt kontakt før i kveld?</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5</a:t>
            </a:fld>
            <a:endParaRPr lang="nb-NO"/>
          </a:p>
        </p:txBody>
      </p:sp>
      <p:pic>
        <p:nvPicPr>
          <p:cNvPr id="6" name="Bild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l="14844" b="9327"/>
          <a:stretch/>
        </p:blipFill>
        <p:spPr>
          <a:xfrm>
            <a:off x="950085" y="1584961"/>
            <a:ext cx="3816848" cy="2712720"/>
          </a:xfrm>
          <a:prstGeom prst="rect">
            <a:avLst/>
          </a:prstGeom>
        </p:spPr>
      </p:pic>
      <p:sp>
        <p:nvSpPr>
          <p:cNvPr id="3" name="TekstSylinder 2">
            <a:extLst>
              <a:ext uri="{FF2B5EF4-FFF2-40B4-BE49-F238E27FC236}">
                <a16:creationId xmlns:a16="http://schemas.microsoft.com/office/drawing/2014/main" id="{09A2B020-153D-FE25-570F-B6EBEA16971B}"/>
              </a:ext>
            </a:extLst>
          </p:cNvPr>
          <p:cNvSpPr txBox="1"/>
          <p:nvPr/>
        </p:nvSpPr>
        <p:spPr>
          <a:xfrm>
            <a:off x="10908632" y="6629142"/>
            <a:ext cx="599844" cy="184666"/>
          </a:xfrm>
          <a:prstGeom prst="rect">
            <a:avLst/>
          </a:prstGeom>
          <a:noFill/>
        </p:spPr>
        <p:txBody>
          <a:bodyPr wrap="none" rtlCol="0">
            <a:spAutoFit/>
          </a:bodyPr>
          <a:lstStyle/>
          <a:p>
            <a:r>
              <a:rPr lang="nb-NO" sz="600" dirty="0"/>
              <a:t>Bilde: KoKom</a:t>
            </a:r>
          </a:p>
        </p:txBody>
      </p:sp>
    </p:spTree>
    <p:extLst>
      <p:ext uri="{BB962C8B-B14F-4D97-AF65-F5344CB8AC3E}">
        <p14:creationId xmlns:p14="http://schemas.microsoft.com/office/powerpoint/2010/main" val="135354201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90070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pic>
        <p:nvPicPr>
          <p:cNvPr id="6" name="Bilde 5"/>
          <p:cNvPicPr>
            <a:picLocks noChangeAspect="1"/>
          </p:cNvPicPr>
          <p:nvPr/>
        </p:nvPicPr>
        <p:blipFill>
          <a:blip r:embed="rId4">
            <a:extLst>
              <a:ext uri="{BEBA8EAE-BF5A-486C-A8C5-ECC9F3942E4B}">
                <a14:imgProps xmlns:a14="http://schemas.microsoft.com/office/drawing/2010/main">
                  <a14:imgLayer r:embed="rId5">
                    <a14:imgEffect>
                      <a14:sharpenSoften amount="-81000"/>
                    </a14:imgEffect>
                  </a14:imgLayer>
                </a14:imgProps>
              </a:ext>
            </a:extLst>
          </a:blip>
          <a:stretch>
            <a:fillRect/>
          </a:stretch>
        </p:blipFill>
        <p:spPr>
          <a:xfrm>
            <a:off x="1720152" y="1725620"/>
            <a:ext cx="3741084" cy="3440571"/>
          </a:xfrm>
          <a:prstGeom prst="rect">
            <a:avLst/>
          </a:prstGeom>
        </p:spPr>
      </p:pic>
      <p:sp>
        <p:nvSpPr>
          <p:cNvPr id="7" name="Rektangel 6"/>
          <p:cNvSpPr/>
          <p:nvPr/>
        </p:nvSpPr>
        <p:spPr>
          <a:xfrm>
            <a:off x="6631159" y="1725620"/>
            <a:ext cx="5329999" cy="2446824"/>
          </a:xfrm>
          <a:prstGeom prst="rect">
            <a:avLst/>
          </a:prstGeom>
        </p:spPr>
        <p:txBody>
          <a:bodyPr wrap="square">
            <a:spAutoFit/>
          </a:bodyPr>
          <a:lstStyle/>
          <a:p>
            <a:r>
              <a:rPr lang="nb-NO" b="1" dirty="0"/>
              <a:t>Fra §4 om forsvarlighet:</a:t>
            </a:r>
          </a:p>
          <a:p>
            <a:endParaRPr lang="nb-NO" b="1" dirty="0"/>
          </a:p>
          <a:p>
            <a:pPr marL="285750" indent="-285750">
              <a:buFont typeface="Arial" panose="020B0604020202020204" pitchFamily="34" charset="0"/>
              <a:buChar char="•"/>
            </a:pPr>
            <a:r>
              <a:rPr lang="nb-NO" dirty="0"/>
              <a:t>Utføre arbeidet som forventet ut fra kvalifikasjoner, arbeidets art og situasjonen</a:t>
            </a:r>
          </a:p>
          <a:p>
            <a:pPr marL="285750" indent="-285750">
              <a:lnSpc>
                <a:spcPct val="150000"/>
              </a:lnSpc>
              <a:buFont typeface="Arial" panose="020B0604020202020204" pitchFamily="34" charset="0"/>
              <a:buChar char="•"/>
            </a:pPr>
            <a:r>
              <a:rPr lang="nb-NO" dirty="0"/>
              <a:t>Yte omsorgsfull helsehjelp</a:t>
            </a:r>
          </a:p>
          <a:p>
            <a:pPr marL="285750" indent="-285750">
              <a:lnSpc>
                <a:spcPct val="150000"/>
              </a:lnSpc>
              <a:buFont typeface="Arial" panose="020B0604020202020204" pitchFamily="34" charset="0"/>
              <a:buChar char="•"/>
            </a:pPr>
            <a:r>
              <a:rPr lang="nb-NO" dirty="0"/>
              <a:t>Be om hjelp når nødvendig</a:t>
            </a:r>
          </a:p>
          <a:p>
            <a:pPr marL="285750" indent="-285750">
              <a:lnSpc>
                <a:spcPct val="150000"/>
              </a:lnSpc>
              <a:buFont typeface="Arial" panose="020B0604020202020204" pitchFamily="34" charset="0"/>
              <a:buChar char="•"/>
            </a:pPr>
            <a:r>
              <a:rPr lang="nb-NO" dirty="0"/>
              <a:t>Lege tar avgjørelser når samarbeid om pasient</a:t>
            </a:r>
          </a:p>
        </p:txBody>
      </p:sp>
    </p:spTree>
    <p:extLst>
      <p:ext uri="{BB962C8B-B14F-4D97-AF65-F5344CB8AC3E}">
        <p14:creationId xmlns:p14="http://schemas.microsoft.com/office/powerpoint/2010/main" val="366602414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7</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42. Kjæreste ringer med info:</a:t>
            </a:r>
          </a:p>
          <a:p>
            <a:pPr lvl="0">
              <a:buClr>
                <a:schemeClr val="dk1"/>
              </a:buClr>
              <a:buSzPts val="2800"/>
            </a:pPr>
            <a:r>
              <a:rPr lang="nb-NO" i="1" dirty="0"/>
              <a:t>Mangeårig rusbruk. Mye amfetamin og kokain. Nå lett ruset og litt aggressiv. Et par timer med brystsmerter. Roper i bakgrunnen at han ikke vil ha hjelp og lar seg ikke overtale. Kjæresten lurer på hva hun skal gjøre.</a:t>
            </a:r>
            <a:endParaRPr lang="nb-NO" dirty="0"/>
          </a:p>
        </p:txBody>
      </p:sp>
      <p:sp>
        <p:nvSpPr>
          <p:cNvPr id="7" name="Rektangel 6"/>
          <p:cNvSpPr/>
          <p:nvPr/>
        </p:nvSpPr>
        <p:spPr>
          <a:xfrm>
            <a:off x="6301706" y="3834805"/>
            <a:ext cx="4863834" cy="923330"/>
          </a:xfrm>
          <a:prstGeom prst="rect">
            <a:avLst/>
          </a:prstGeom>
        </p:spPr>
        <p:txBody>
          <a:bodyPr wrap="square">
            <a:spAutoFit/>
          </a:bodyPr>
          <a:lstStyle/>
          <a:p>
            <a:pPr lvl="0">
              <a:buClr>
                <a:schemeClr val="dk1"/>
              </a:buClr>
              <a:buSzPts val="2800"/>
            </a:pPr>
            <a:r>
              <a:rPr lang="nb-NO" dirty="0"/>
              <a:t>Kjæreste kommer på at faren til pas. fikk hjerteinfarkt og ble </a:t>
            </a:r>
            <a:r>
              <a:rPr lang="nb-NO" dirty="0" err="1"/>
              <a:t>stentet</a:t>
            </a:r>
            <a:r>
              <a:rPr lang="nb-NO" dirty="0"/>
              <a:t> første gang som 44-åring.</a:t>
            </a:r>
          </a:p>
        </p:txBody>
      </p:sp>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33150"/>
          <a:stretch/>
        </p:blipFill>
        <p:spPr>
          <a:xfrm>
            <a:off x="1425039" y="1582423"/>
            <a:ext cx="3840626" cy="3834805"/>
          </a:xfrm>
          <a:prstGeom prst="rect">
            <a:avLst/>
          </a:prstGeom>
        </p:spPr>
      </p:pic>
      <p:sp>
        <p:nvSpPr>
          <p:cNvPr id="3" name="TekstSylinder 2">
            <a:extLst>
              <a:ext uri="{FF2B5EF4-FFF2-40B4-BE49-F238E27FC236}">
                <a16:creationId xmlns:a16="http://schemas.microsoft.com/office/drawing/2014/main" id="{C47F23B2-861F-8763-6F80-4123826694F0}"/>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41233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8</a:t>
            </a:fld>
            <a:endParaRPr lang="nb-NO"/>
          </a:p>
        </p:txBody>
      </p:sp>
      <p:sp>
        <p:nvSpPr>
          <p:cNvPr id="6" name="Rektangel 5"/>
          <p:cNvSpPr/>
          <p:nvPr/>
        </p:nvSpPr>
        <p:spPr>
          <a:xfrm>
            <a:off x="6301706" y="1582423"/>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81, hjemmeboende. Til vanlig relativt frisk, men kanskje litt surrete, forteller konen når hun ringer. Pasienten er sengeliggende og hoster. Er våken, noe mer uklar enn vanlig, men orientert for sted og situasjon. Roper at han bare er forkjølet og ikke vil ha hjelp foreløpig. Kona synes han er litt tungpustet og kanskje litt blek. </a:t>
            </a:r>
          </a:p>
        </p:txBody>
      </p:sp>
      <p:sp>
        <p:nvSpPr>
          <p:cNvPr id="9" name="Rektangel 8"/>
          <p:cNvSpPr/>
          <p:nvPr/>
        </p:nvSpPr>
        <p:spPr>
          <a:xfrm>
            <a:off x="6301706" y="4048026"/>
            <a:ext cx="4863834" cy="923330"/>
          </a:xfrm>
          <a:prstGeom prst="rect">
            <a:avLst/>
          </a:prstGeom>
        </p:spPr>
        <p:txBody>
          <a:bodyPr wrap="square">
            <a:spAutoFit/>
          </a:bodyPr>
          <a:lstStyle/>
          <a:p>
            <a:pPr lvl="0">
              <a:buClr>
                <a:schemeClr val="dk1"/>
              </a:buClr>
              <a:buSzPts val="2800"/>
            </a:pPr>
            <a:r>
              <a:rPr lang="nb-NO" dirty="0"/>
              <a:t>Kona forteller videre at hun er sykepleier og at hun har tatt pulsen til sin mann, og den er så vidt følbar og på 116, regelmessig.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65" y="1798335"/>
            <a:ext cx="4759531" cy="3173021"/>
          </a:xfrm>
          <a:prstGeom prst="rect">
            <a:avLst/>
          </a:prstGeom>
        </p:spPr>
      </p:pic>
      <p:sp>
        <p:nvSpPr>
          <p:cNvPr id="3" name="TekstSylinder 2">
            <a:extLst>
              <a:ext uri="{FF2B5EF4-FFF2-40B4-BE49-F238E27FC236}">
                <a16:creationId xmlns:a16="http://schemas.microsoft.com/office/drawing/2014/main" id="{DFF1209E-5D76-23B4-6691-0E0911865E72}"/>
              </a:ext>
            </a:extLst>
          </p:cNvPr>
          <p:cNvSpPr txBox="1"/>
          <p:nvPr/>
        </p:nvSpPr>
        <p:spPr>
          <a:xfrm>
            <a:off x="10843318" y="6630503"/>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83233742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9</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Kvinne 47, depresjon over tid. Hjemme i kveld sier hun til mannen at hun vil dø. Kan ikke si akkurat når, men sier at hun ikke vet om hun lever i morgen. Har bl.a. masse piller hun kan ta, sier hun. Vil ikke ha hjelp av eller snakke med noen og mener hun er en byrde for alle.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17" y="1710047"/>
            <a:ext cx="5147458" cy="3431638"/>
          </a:xfrm>
          <a:prstGeom prst="rect">
            <a:avLst/>
          </a:prstGeom>
        </p:spPr>
      </p:pic>
      <p:sp>
        <p:nvSpPr>
          <p:cNvPr id="3" name="TekstSylinder 2">
            <a:extLst>
              <a:ext uri="{FF2B5EF4-FFF2-40B4-BE49-F238E27FC236}">
                <a16:creationId xmlns:a16="http://schemas.microsoft.com/office/drawing/2014/main" id="{E83DF6D8-5C87-B0C4-E303-30A7101024D9}"/>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49906419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5" ma:contentTypeDescription="Opprett et nytt dokument." ma:contentTypeScope="" ma:versionID="bad9493395f8c1034021a65ab40d9768">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b417ce9dea61f3df080963fdfd4b1cc7"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321E3B-0B98-4054-BCCD-70CC93804DC9}">
  <ds:schemaRefs>
    <ds:schemaRef ds:uri="http://schemas.microsoft.com/office/2006/metadata/properties"/>
    <ds:schemaRef ds:uri="http://schemas.microsoft.com/office/infopath/2007/PartnerControls"/>
    <ds:schemaRef ds:uri="820d7fd5-9309-423a-b0d3-bdc528a00c6f"/>
    <ds:schemaRef ds:uri="70bd2ea5-bdb3-40dd-892e-653457c1e963"/>
  </ds:schemaRefs>
</ds:datastoreItem>
</file>

<file path=customXml/itemProps2.xml><?xml version="1.0" encoding="utf-8"?>
<ds:datastoreItem xmlns:ds="http://schemas.openxmlformats.org/officeDocument/2006/customXml" ds:itemID="{2FF07A23-29AE-499E-8E6E-8E9D869C9C79}">
  <ds:schemaRefs>
    <ds:schemaRef ds:uri="http://schemas.microsoft.com/sharepoint/v3/contenttype/forms"/>
  </ds:schemaRefs>
</ds:datastoreItem>
</file>

<file path=customXml/itemProps3.xml><?xml version="1.0" encoding="utf-8"?>
<ds:datastoreItem xmlns:ds="http://schemas.openxmlformats.org/officeDocument/2006/customXml" ds:itemID="{DABBD8D9-3D64-48EF-9B5B-9C00DF361E1A}"/>
</file>

<file path=docProps/app.xml><?xml version="1.0" encoding="utf-8"?>
<Properties xmlns="http://schemas.openxmlformats.org/officeDocument/2006/extended-properties" xmlns:vt="http://schemas.openxmlformats.org/officeDocument/2006/docPropsVTypes">
  <TotalTime>4454</TotalTime>
  <Words>3668</Words>
  <Application>Microsoft Office PowerPoint</Application>
  <PresentationFormat>Widescreen</PresentationFormat>
  <Paragraphs>351</Paragraphs>
  <Slides>24</Slides>
  <Notes>23</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24</vt:i4>
      </vt:variant>
    </vt:vector>
  </HeadingPairs>
  <TitlesOfParts>
    <vt:vector size="34" baseType="lpstr">
      <vt:lpstr>Aptos</vt:lpstr>
      <vt:lpstr>Aptos Display</vt:lpstr>
      <vt:lpstr>Arial</vt:lpstr>
      <vt:lpstr>Calibri</vt:lpstr>
      <vt:lpstr>Calibri Light</vt:lpstr>
      <vt:lpstr>Tahoma</vt:lpstr>
      <vt:lpstr>Verdana</vt:lpstr>
      <vt:lpstr>Wingdings</vt:lpstr>
      <vt:lpstr>Office-tema</vt:lpstr>
      <vt:lpstr>4_Office-tema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Du finner oss på:</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lastModifiedBy>Jan Edvin Agdestein</cp:lastModifiedBy>
  <cp:revision>119</cp:revision>
  <dcterms:created xsi:type="dcterms:W3CDTF">2022-09-14T08:42:47Z</dcterms:created>
  <dcterms:modified xsi:type="dcterms:W3CDTF">2024-07-03T10:29:52Z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0x010100CD1F3C1C7FA91D4C90CC1DFEAB28AFC6</vt:lpwstr>
  </property>
  <property fmtid="{D5CDD505-2E9C-101B-9397-08002B2CF9AE}" pid="3" name="MediaServiceImageTags">
    <vt:lpwstr/>
  </property>
  <property fmtid="{D5CDD505-2E9C-101B-9397-08002B2CF9AE}" pid="4" name="MSIP_Label_d291ddcc-9a90-46b7-a727-d19b3ec4b730_Enabled">
    <vt:lpwstr>true</vt:lpwstr>
  </property>
  <property fmtid="{D5CDD505-2E9C-101B-9397-08002B2CF9AE}" pid="5" name="MSIP_Label_d291ddcc-9a90-46b7-a727-d19b3ec4b730_SetDate">
    <vt:lpwstr>2023-11-29T07:43:23Z</vt:lpwstr>
  </property>
  <property fmtid="{D5CDD505-2E9C-101B-9397-08002B2CF9AE}" pid="6" name="MSIP_Label_d291ddcc-9a90-46b7-a727-d19b3ec4b730_Method">
    <vt:lpwstr>Privileged</vt:lpwstr>
  </property>
  <property fmtid="{D5CDD505-2E9C-101B-9397-08002B2CF9AE}" pid="7" name="MSIP_Label_d291ddcc-9a90-46b7-a727-d19b3ec4b730_Name">
    <vt:lpwstr>Åpen</vt:lpwstr>
  </property>
  <property fmtid="{D5CDD505-2E9C-101B-9397-08002B2CF9AE}" pid="8" name="MSIP_Label_d291ddcc-9a90-46b7-a727-d19b3ec4b730_SiteId">
    <vt:lpwstr>bdcbe535-f3cf-49f5-8a6a-fb6d98dc7837</vt:lpwstr>
  </property>
  <property fmtid="{D5CDD505-2E9C-101B-9397-08002B2CF9AE}" pid="9" name="MSIP_Label_d291ddcc-9a90-46b7-a727-d19b3ec4b730_ActionId">
    <vt:lpwstr>7378e956-dddf-47c0-8abd-d06189c9c883</vt:lpwstr>
  </property>
  <property fmtid="{D5CDD505-2E9C-101B-9397-08002B2CF9AE}" pid="10" name="MSIP_Label_d291ddcc-9a90-46b7-a727-d19b3ec4b730_ContentBits">
    <vt:lpwstr>0</vt:lpwstr>
  </property>
</Properties>
</file>