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  <p:sldMasterId id="2147483660" r:id="rId5"/>
    <p:sldMasterId id="2147483672" r:id="rId6"/>
    <p:sldMasterId id="2147483684" r:id="rId7"/>
    <p:sldMasterId id="2147483696" r:id="rId8"/>
    <p:sldMasterId id="2147483708" r:id="rId9"/>
  </p:sldMasterIdLst>
  <p:notesMasterIdLst>
    <p:notesMasterId r:id="rId29"/>
  </p:notesMasterIdLst>
  <p:handoutMasterIdLst>
    <p:handoutMasterId r:id="rId30"/>
  </p:handoutMasterIdLst>
  <p:sldIdLst>
    <p:sldId id="313" r:id="rId10"/>
    <p:sldId id="301" r:id="rId11"/>
    <p:sldId id="257" r:id="rId12"/>
    <p:sldId id="289" r:id="rId13"/>
    <p:sldId id="323" r:id="rId14"/>
    <p:sldId id="300" r:id="rId15"/>
    <p:sldId id="263" r:id="rId16"/>
    <p:sldId id="262" r:id="rId17"/>
    <p:sldId id="264" r:id="rId18"/>
    <p:sldId id="333" r:id="rId19"/>
    <p:sldId id="266" r:id="rId20"/>
    <p:sldId id="298" r:id="rId21"/>
    <p:sldId id="268" r:id="rId22"/>
    <p:sldId id="319" r:id="rId23"/>
    <p:sldId id="339" r:id="rId24"/>
    <p:sldId id="1116" r:id="rId25"/>
    <p:sldId id="1113" r:id="rId26"/>
    <p:sldId id="294" r:id="rId27"/>
    <p:sldId id="1112" r:id="rId28"/>
  </p:sldIdLst>
  <p:sldSz cx="12192000" cy="6858000"/>
  <p:notesSz cx="6188075" cy="9320213"/>
  <p:embeddedFontLst>
    <p:embeddedFont>
      <p:font typeface="Tahoma" panose="020B0604030504040204" pitchFamily="34" charset="0"/>
      <p:regular r:id="rId31"/>
      <p:bold r:id="rId32"/>
    </p:embeddedFont>
    <p:embeddedFont>
      <p:font typeface="Times" panose="02020603050405020304" pitchFamily="18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1949" userDrawn="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97bgezTRDnWvXHCWBrIxa2nzG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FA455-CAD3-72EE-A08B-D08B52C37035}" v="34" dt="2024-07-04T16:23:3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430" autoAdjust="0"/>
  </p:normalViewPr>
  <p:slideViewPr>
    <p:cSldViewPr snapToGrid="0">
      <p:cViewPr varScale="1">
        <p:scale>
          <a:sx n="128" d="100"/>
          <a:sy n="128" d="100"/>
        </p:scale>
        <p:origin x="138" y="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4042" y="67"/>
      </p:cViewPr>
      <p:guideLst>
        <p:guide orient="horz" pos="2936"/>
        <p:guide pos="19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9.fntdata"/><Relationship Id="rId21" Type="http://schemas.openxmlformats.org/officeDocument/2006/relationships/slide" Target="slides/slide12.xml"/><Relationship Id="rId34" Type="http://schemas.openxmlformats.org/officeDocument/2006/relationships/font" Target="fonts/font4.fntdata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8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6.fntdata"/><Relationship Id="rId61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6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destein, Jan Edvin" userId="S::agde@ihelse.net::5aed910e-c5a9-4209-8b92-1401fa989f23" providerId="AD" clId="Web-{154FA455-CAD3-72EE-A08B-D08B52C37035}"/>
    <pc:docChg chg="addSld delSld modSld">
      <pc:chgData name="Agdestein, Jan Edvin" userId="S::agde@ihelse.net::5aed910e-c5a9-4209-8b92-1401fa989f23" providerId="AD" clId="Web-{154FA455-CAD3-72EE-A08B-D08B52C37035}" dt="2024-07-04T16:23:30.815" v="30" actId="1076"/>
      <pc:docMkLst>
        <pc:docMk/>
      </pc:docMkLst>
      <pc:sldChg chg="modSp">
        <pc:chgData name="Agdestein, Jan Edvin" userId="S::agde@ihelse.net::5aed910e-c5a9-4209-8b92-1401fa989f23" providerId="AD" clId="Web-{154FA455-CAD3-72EE-A08B-D08B52C37035}" dt="2024-07-04T16:20:58.562" v="13" actId="20577"/>
        <pc:sldMkLst>
          <pc:docMk/>
          <pc:sldMk cId="0" sldId="257"/>
        </pc:sldMkLst>
        <pc:spChg chg="mod">
          <ac:chgData name="Agdestein, Jan Edvin" userId="S::agde@ihelse.net::5aed910e-c5a9-4209-8b92-1401fa989f23" providerId="AD" clId="Web-{154FA455-CAD3-72EE-A08B-D08B52C37035}" dt="2024-07-04T16:20:58.562" v="13" actId="20577"/>
          <ac:spMkLst>
            <pc:docMk/>
            <pc:sldMk cId="0" sldId="257"/>
            <ac:spMk id="7" creationId="{9154115C-1D54-E8AC-AFC3-C35FBDF0507F}"/>
          </ac:spMkLst>
        </pc:spChg>
      </pc:sldChg>
      <pc:sldChg chg="del">
        <pc:chgData name="Agdestein, Jan Edvin" userId="S::agde@ihelse.net::5aed910e-c5a9-4209-8b92-1401fa989f23" providerId="AD" clId="Web-{154FA455-CAD3-72EE-A08B-D08B52C37035}" dt="2024-07-04T16:23:04.143" v="28"/>
        <pc:sldMkLst>
          <pc:docMk/>
          <pc:sldMk cId="1769119979" sldId="330"/>
        </pc:sldMkLst>
      </pc:sldChg>
      <pc:sldChg chg="addSp modSp add">
        <pc:chgData name="Agdestein, Jan Edvin" userId="S::agde@ihelse.net::5aed910e-c5a9-4209-8b92-1401fa989f23" providerId="AD" clId="Web-{154FA455-CAD3-72EE-A08B-D08B52C37035}" dt="2024-07-04T16:23:30.815" v="30" actId="1076"/>
        <pc:sldMkLst>
          <pc:docMk/>
          <pc:sldMk cId="3589167521" sldId="1116"/>
        </pc:sldMkLst>
        <pc:spChg chg="add mod">
          <ac:chgData name="Agdestein, Jan Edvin" userId="S::agde@ihelse.net::5aed910e-c5a9-4209-8b92-1401fa989f23" providerId="AD" clId="Web-{154FA455-CAD3-72EE-A08B-D08B52C37035}" dt="2024-07-04T16:22:58.814" v="27" actId="14100"/>
          <ac:spMkLst>
            <pc:docMk/>
            <pc:sldMk cId="3589167521" sldId="1116"/>
            <ac:spMk id="3" creationId="{EF2A15D2-5F22-F988-6331-C109CC9DE449}"/>
          </ac:spMkLst>
        </pc:spChg>
        <pc:picChg chg="mod modCrop">
          <ac:chgData name="Agdestein, Jan Edvin" userId="S::agde@ihelse.net::5aed910e-c5a9-4209-8b92-1401fa989f23" providerId="AD" clId="Web-{154FA455-CAD3-72EE-A08B-D08B52C37035}" dt="2024-07-04T16:23:30.815" v="30" actId="1076"/>
          <ac:picMkLst>
            <pc:docMk/>
            <pc:sldMk cId="3589167521" sldId="1116"/>
            <ac:picMk id="6" creationId="{CF601D5E-BAAE-2604-07E4-F7488348988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A029667-7436-4158-1F14-0F9DCE7422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681499" cy="4676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743643C-40E1-C332-009C-C0BC5A1E4E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505144" y="0"/>
            <a:ext cx="2681499" cy="4676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4304B-BAC6-4700-9EA0-96FD71A82303}" type="datetimeFigureOut">
              <a:rPr lang="nb-NO" smtClean="0"/>
              <a:t>04.07.2024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5DB1D7-CE8E-F120-66F4-959BB75485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52585"/>
            <a:ext cx="2681499" cy="467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b-NO"/>
              <a:t>PP 3.1 MNT og Ak.med kjede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B0DE1AD-4931-C3DE-9913-A8AFE188A1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505144" y="8852585"/>
            <a:ext cx="2681499" cy="467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AB54-F202-4CCE-93D3-4149B2577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169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681499" cy="46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505144" y="0"/>
            <a:ext cx="2681499" cy="46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52585"/>
            <a:ext cx="2681499" cy="46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b-NO"/>
              <a:t>PP 3.1 MNT og Ak.med kjede</a:t>
            </a: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505144" y="8852585"/>
            <a:ext cx="2681499" cy="46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okom.no/amk-med-lvs-omrader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rollefordeling&amp;tbm=isch&amp;tbs=rimg:CXd_16LzBSXvBYZ4KrtPuZndG8AEAsgIOCgIIABAAOgQIABAAQAE&amp;hl=no&amp;sa=X&amp;ved=0CBsQuIIBahcKEwio4reLpqP7AhUAAAAAHQAAAAAQDA&amp;biw=1263&amp;bih=577#imgrc=La9liMHgYPLoN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altLang="nb-NO" dirty="0">
                <a:cs typeface="Calibri"/>
              </a:rPr>
              <a:t>Dette lysbildet er kun til informasjon for foreleser.</a:t>
            </a:r>
          </a:p>
          <a:p>
            <a:pPr>
              <a:defRPr/>
            </a:pPr>
            <a:r>
              <a:rPr lang="nb-NO" altLang="nb-NO" dirty="0">
                <a:cs typeface="Calibri"/>
              </a:rPr>
              <a:t>Timen er beregnet til 45 min. </a:t>
            </a:r>
            <a:endParaRPr lang="en-US" dirty="0"/>
          </a:p>
          <a:p>
            <a:pPr>
              <a:defRPr/>
            </a:pPr>
            <a:r>
              <a:rPr lang="nb-NO" altLang="nb-NO" dirty="0">
                <a:cs typeface="Calibri"/>
              </a:rPr>
              <a:t>Aktivisering gjennom dialog, refleksjonsspørsmål og eksempler/case er viktig.</a:t>
            </a:r>
            <a:endParaRPr lang="en-US" dirty="0"/>
          </a:p>
          <a:p>
            <a:endParaRPr lang="nb-NO" dirty="0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5744BD-6381-C355-A3C7-6BAF36B67DE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  <p:extLst>
      <p:ext uri="{BB962C8B-B14F-4D97-AF65-F5344CB8AC3E}">
        <p14:creationId xmlns:p14="http://schemas.microsoft.com/office/powerpoint/2010/main" val="278096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67f13fa223_0_170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None/>
            </a:pPr>
            <a:r>
              <a:rPr lang="nb-NO" sz="1300" dirty="0">
                <a:latin typeface="Verdana"/>
                <a:ea typeface="Verdana"/>
                <a:cs typeface="Verdana"/>
                <a:sym typeface="Verdana"/>
              </a:rPr>
              <a:t>4 RHF,</a:t>
            </a:r>
            <a:r>
              <a:rPr lang="nb-NO" sz="1300" baseline="0" dirty="0">
                <a:latin typeface="Verdana"/>
                <a:ea typeface="Verdana"/>
                <a:cs typeface="Verdana"/>
                <a:sym typeface="Verdana"/>
              </a:rPr>
              <a:t> flere</a:t>
            </a:r>
            <a:r>
              <a:rPr lang="no-NO" sz="1300" dirty="0">
                <a:latin typeface="Verdana"/>
                <a:ea typeface="Verdana"/>
                <a:cs typeface="Verdana"/>
                <a:sym typeface="Verdana"/>
              </a:rPr>
              <a:t> AMK</a:t>
            </a:r>
            <a:r>
              <a:rPr lang="nb-NO" sz="1300" dirty="0">
                <a:latin typeface="Verdana"/>
                <a:ea typeface="Verdana"/>
                <a:cs typeface="Verdana"/>
                <a:sym typeface="Verdana"/>
              </a:rPr>
              <a:t>, pr.</a:t>
            </a:r>
            <a:r>
              <a:rPr lang="nb-NO" sz="1300" baseline="0" dirty="0">
                <a:latin typeface="Verdana"/>
                <a:ea typeface="Verdana"/>
                <a:cs typeface="Verdana"/>
                <a:sym typeface="Verdana"/>
              </a:rPr>
              <a:t> 2023 – 16 </a:t>
            </a:r>
            <a:r>
              <a:rPr lang="nb-NO" sz="1300" baseline="0" dirty="0" err="1">
                <a:latin typeface="Verdana"/>
                <a:ea typeface="Verdana"/>
                <a:cs typeface="Verdana"/>
                <a:sym typeface="Verdana"/>
              </a:rPr>
              <a:t>stk</a:t>
            </a:r>
            <a:endParaRPr lang="nb-NO" sz="9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b-NO" baseline="0" dirty="0"/>
              <a:t>Oppdaterte kart over AMK-områder med tilhørende LVS, finnes på KoKom.no – under fanen aktuelt: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b-NO" dirty="0">
                <a:hlinkClick r:id="rId3"/>
              </a:rPr>
              <a:t>AMK og LVS- Områder - </a:t>
            </a:r>
            <a:r>
              <a:rPr lang="nb-NO" dirty="0" err="1">
                <a:hlinkClick r:id="rId3"/>
              </a:rPr>
              <a:t>KoKom</a:t>
            </a:r>
            <a:br>
              <a:rPr lang="nb-NO" baseline="0" dirty="0"/>
            </a:br>
            <a:endParaRPr dirty="0"/>
          </a:p>
        </p:txBody>
      </p:sp>
      <p:sp>
        <p:nvSpPr>
          <p:cNvPr id="234" name="Google Shape;234;g167f13fa22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A9BB5B1-710B-4EE1-8D6F-9E4EDB15C4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  <p:extLst>
      <p:ext uri="{BB962C8B-B14F-4D97-AF65-F5344CB8AC3E}">
        <p14:creationId xmlns:p14="http://schemas.microsoft.com/office/powerpoint/2010/main" val="105108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6ce3c52a37_0_297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baseline="0" dirty="0"/>
              <a:t>Kommentar til illustrasjonen: </a:t>
            </a:r>
            <a:r>
              <a:rPr lang="nb-NO" i="1" baseline="0" dirty="0"/>
              <a:t>svarer ikke </a:t>
            </a:r>
            <a:r>
              <a:rPr lang="nb-NO" b="0" i="1" baseline="0" dirty="0"/>
              <a:t>AMK-operatøren - blir ingen ressurser sendt ut.</a:t>
            </a:r>
            <a:r>
              <a:rPr lang="nb-NO" b="0" baseline="0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b="0" baseline="0" dirty="0"/>
              <a:t>Så dere har en </a:t>
            </a:r>
            <a:r>
              <a:rPr lang="nb-NO" b="0" u="sng" baseline="0" dirty="0"/>
              <a:t>meget sentral </a:t>
            </a:r>
            <a:r>
              <a:rPr lang="nb-NO" b="0" baseline="0" dirty="0"/>
              <a:t>rolle i dette systemet!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b="0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b="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nb-NO" b="0" baseline="0" dirty="0"/>
            </a:br>
            <a:endParaRPr b="0" dirty="0"/>
          </a:p>
        </p:txBody>
      </p:sp>
      <p:sp>
        <p:nvSpPr>
          <p:cNvPr id="245" name="Google Shape;245;g16ce3c52a3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151A22ED-AA37-C5AB-53B0-81616B6A9C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6ce3c52a37_0_297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b="0" i="0" dirty="0"/>
              <a:t>Her ser dere videre hva AMK skal gjøre: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0" i="1" dirty="0"/>
              <a:t>-</a:t>
            </a:r>
            <a:r>
              <a:rPr lang="nb-NO" b="0" i="1" baseline="0" dirty="0"/>
              <a:t> kort pause så de kan lese selv.. </a:t>
            </a:r>
            <a:br>
              <a:rPr lang="nb-NO" b="0" baseline="0" dirty="0"/>
            </a:br>
            <a:endParaRPr lang="nb-NO" b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b="0" dirty="0"/>
              <a:t>Ord og begreper som R-AMK og HRS bør kort forklares – disse kommer vi tilbake til i grunnkurset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0" dirty="0"/>
          </a:p>
        </p:txBody>
      </p:sp>
      <p:sp>
        <p:nvSpPr>
          <p:cNvPr id="245" name="Google Shape;245;g16ce3c52a3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B80AE75-97CA-CB80-6EDA-5046040018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  <p:extLst>
      <p:ext uri="{BB962C8B-B14F-4D97-AF65-F5344CB8AC3E}">
        <p14:creationId xmlns:p14="http://schemas.microsoft.com/office/powerpoint/2010/main" val="538926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67f13fa223_0_253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o-NO" sz="1000" dirty="0">
                <a:latin typeface="Verdana"/>
                <a:ea typeface="Verdana"/>
                <a:cs typeface="Verdana"/>
                <a:sym typeface="Verdana"/>
              </a:rPr>
              <a:t>Kommunene kan ha egne LVS</a:t>
            </a:r>
            <a:r>
              <a:rPr lang="nb-NO" sz="1000" dirty="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nb-NO" sz="1000" baseline="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o-NO" sz="1000" dirty="0">
                <a:latin typeface="Verdana"/>
                <a:ea typeface="Verdana"/>
                <a:cs typeface="Verdana"/>
                <a:sym typeface="Verdana"/>
              </a:rPr>
              <a:t>eller ha interkommunalt samarbeid</a:t>
            </a:r>
            <a:endParaRPr lang="nb-NO" sz="1000" dirty="0"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nb-NO" sz="1000" dirty="0">
                <a:latin typeface="Verdana"/>
                <a:ea typeface="Verdana"/>
                <a:cs typeface="Verdana"/>
                <a:sym typeface="Verdana"/>
              </a:rPr>
              <a:t>Pr. 2024 er det 95 LVS</a:t>
            </a:r>
            <a:endParaRPr lang="nb-NO" sz="24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sz="2400" dirty="0"/>
              <a:t>----------------------------------------------------------------------------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2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g167f13fa223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561F1C1-E91A-4AB6-7DD2-1E4325D758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67f13fa223_0_253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b-NO" sz="1000" b="1" i="1" kern="0" dirty="0">
                <a:solidFill>
                  <a:schemeClr val="dk1"/>
                </a:solidFill>
                <a:latin typeface="Verdana"/>
                <a:ea typeface="Verdana"/>
                <a:cs typeface="AGaramond-Regular"/>
                <a:sym typeface="Verdana"/>
              </a:rPr>
              <a:t>Her</a:t>
            </a:r>
            <a:r>
              <a:rPr lang="nb-NO" sz="1000" b="1" i="1" kern="0" baseline="0" dirty="0">
                <a:solidFill>
                  <a:schemeClr val="dk1"/>
                </a:solidFill>
                <a:latin typeface="Verdana"/>
                <a:ea typeface="Verdana"/>
                <a:cs typeface="AGaramond-Regular"/>
                <a:sym typeface="Verdana"/>
              </a:rPr>
              <a:t> ser dere hva LVS kal gjøre</a:t>
            </a:r>
            <a:r>
              <a:rPr lang="nb-NO" sz="1000" kern="0" baseline="0" dirty="0">
                <a:solidFill>
                  <a:schemeClr val="dk1"/>
                </a:solidFill>
                <a:latin typeface="Verdana"/>
                <a:ea typeface="Verdana"/>
                <a:cs typeface="AGaramond-Regular"/>
                <a:sym typeface="Verdana"/>
              </a:rPr>
              <a:t>: </a:t>
            </a:r>
            <a:r>
              <a:rPr lang="nb-NO" sz="1000" i="0" kern="0" baseline="0" dirty="0">
                <a:solidFill>
                  <a:schemeClr val="dk1"/>
                </a:solidFill>
                <a:latin typeface="Verdana"/>
                <a:ea typeface="Verdana"/>
                <a:cs typeface="AGaramond-Regular"/>
                <a:sym typeface="Verdana"/>
              </a:rPr>
              <a:t>ikke les opp – be deltakerne lese selv.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b-NO" sz="1000" i="0" kern="0" baseline="0" dirty="0">
              <a:solidFill>
                <a:schemeClr val="dk1"/>
              </a:solidFill>
              <a:latin typeface="Verdana"/>
              <a:ea typeface="Verdana"/>
              <a:cs typeface="AGaramond-Regular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b-NO" sz="1000" b="1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Vold og overgreps</a:t>
            </a:r>
            <a:r>
              <a:rPr lang="nb-NO" sz="1000" b="1" kern="1200" dirty="0">
                <a:solidFill>
                  <a:prstClr val="black"/>
                </a:solidFill>
                <a:latin typeface="Calibri" panose="020F0502020204030204"/>
                <a:ea typeface="Times New Roman"/>
                <a:cs typeface="AGaramond-Regular"/>
              </a:rPr>
              <a:t>mottak </a:t>
            </a:r>
            <a:r>
              <a:rPr lang="nb-NO" sz="1000" kern="1200" dirty="0">
                <a:solidFill>
                  <a:prstClr val="black"/>
                </a:solidFill>
                <a:latin typeface="Calibri" panose="020F0502020204030204"/>
                <a:ea typeface="Times New Roman"/>
                <a:cs typeface="AGaramond-Regular"/>
              </a:rPr>
              <a:t>er en </a:t>
            </a:r>
            <a:r>
              <a:rPr lang="nb-NO" sz="1000" u="sng" kern="1200" dirty="0">
                <a:solidFill>
                  <a:prstClr val="black"/>
                </a:solidFill>
                <a:latin typeface="Calibri" panose="020F0502020204030204"/>
                <a:ea typeface="Times New Roman"/>
                <a:cs typeface="AGaramond-Regular"/>
              </a:rPr>
              <a:t>skal</a:t>
            </a:r>
            <a:r>
              <a:rPr lang="nb-NO" sz="1000" kern="1200" dirty="0">
                <a:solidFill>
                  <a:prstClr val="black"/>
                </a:solidFill>
                <a:latin typeface="Calibri" panose="020F0502020204030204"/>
                <a:ea typeface="Times New Roman"/>
                <a:cs typeface="AGaramond-Regular"/>
              </a:rPr>
              <a:t> tjeneste.</a:t>
            </a:r>
            <a:endParaRPr lang="nb-NO" sz="1000" kern="1200" baseline="0" dirty="0">
              <a:solidFill>
                <a:prstClr val="black"/>
              </a:solidFill>
              <a:latin typeface="Calibri" panose="020F0502020204030204"/>
              <a:ea typeface="Times New Roman"/>
              <a:cs typeface="AGaramond-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b-NO" sz="1000" kern="1200" baseline="0" dirty="0">
                <a:solidFill>
                  <a:prstClr val="black"/>
                </a:solidFill>
                <a:latin typeface="Calibri" panose="020F0502020204030204"/>
                <a:ea typeface="Times New Roman"/>
                <a:cs typeface="AGaramond-Regular"/>
              </a:rPr>
              <a:t>Du må vite hvor mottaket for dette er i ditt LV-distrikt.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Det skal være minst et mottak i hvert fylke, lagt til en interkommunal / større legevakt.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Tjenesten skal være døgnkontinuerlig.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</a:b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Det er forskjell på «vold i nær relasjon»- mottak og «vold» (blind vold).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Ikke alle LV tar i mot «vold i nær relasjon»- krever spesialkompetanse.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sz="1000" dirty="0"/>
              <a:t>----------------------------------------------------------------------------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b-NO"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g167f13fa223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3557F66-FD0C-1223-D90C-87EA72D155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  <p:extLst>
      <p:ext uri="{BB962C8B-B14F-4D97-AF65-F5344CB8AC3E}">
        <p14:creationId xmlns:p14="http://schemas.microsoft.com/office/powerpoint/2010/main" val="2643657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67f13fa223_0_8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/>
              <a:t>Spm.:</a:t>
            </a:r>
            <a:br>
              <a:rPr lang="nb-NO" dirty="0"/>
            </a:br>
            <a:r>
              <a:rPr lang="nb-NO" dirty="0"/>
              <a:t>«Ingen kjede sterkere enn det svakeste ledd» – er det også gjeldende for den akuttmedisinske kjede?</a:t>
            </a:r>
            <a:endParaRPr lang="nb-NO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Dette bildet viser aktører/ressurser og  illustrerer ulike ledd.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baseline="0" dirty="0"/>
            </a:br>
            <a:br>
              <a:rPr lang="nb-NO" baseline="0" dirty="0"/>
            </a:b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g167f13fa223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7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414D8-D5CA-4528-88EC-D0C930AFD98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712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nb-N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droppes 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ikke tid, men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 illustrasjon på samhandling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mellom medisinsk nødmeldetjeneste og andre aktører i den akuttmedisinske kjede</a:t>
            </a:r>
          </a:p>
          <a:p>
            <a:endParaRPr lang="nb-N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Alternativt kan man stille spørsmål 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kursdeltakerne kjenner til situasjoner der hele den akuttmedisinske kjede har  vært involvert?</a:t>
            </a:r>
          </a:p>
          <a:p>
            <a:endParaRPr lang="nb-N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Kanskje ambulansepersonell har hentet på legekontor, levert til luftambulanse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212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5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r>
              <a:rPr lang="no-NO" dirty="0"/>
              <a:t>Oppsum</a:t>
            </a:r>
            <a:r>
              <a:rPr lang="nb-NO" dirty="0"/>
              <a:t>m</a:t>
            </a:r>
            <a:r>
              <a:rPr lang="no-NO" dirty="0"/>
              <a:t>ering i gruppen</a:t>
            </a:r>
            <a:r>
              <a:rPr lang="nb-NO" dirty="0"/>
              <a:t> punkt for punkt</a:t>
            </a:r>
            <a:r>
              <a:rPr lang="no-NO" dirty="0"/>
              <a:t>.</a:t>
            </a:r>
            <a:endParaRPr lang="nb-NO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nb-NO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nb-NO" dirty="0"/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nb-NO" dirty="0"/>
          </a:p>
        </p:txBody>
      </p:sp>
      <p:sp>
        <p:nvSpPr>
          <p:cNvPr id="497" name="Google Shape;497;p5:notes"/>
          <p:cNvSpPr txBox="1">
            <a:spLocks noGrp="1"/>
          </p:cNvSpPr>
          <p:nvPr>
            <p:ph type="sldNum" idx="12"/>
          </p:nvPr>
        </p:nvSpPr>
        <p:spPr>
          <a:xfrm>
            <a:off x="3505144" y="8852585"/>
            <a:ext cx="2681499" cy="46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18</a:t>
            </a:fld>
            <a:endParaRPr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EB55E9CE-7FC0-9ED5-0DFE-8824BF7980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90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b-NO" b="0" i="0" baseline="0" dirty="0"/>
              <a:t>Presentasjonen starter her – fyll inn aktuell dato.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nb-NO" b="0" i="0" baseline="0" dirty="0"/>
            </a:br>
            <a:endParaRPr lang="nb-NO" b="0" i="0" dirty="0"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505144" y="8852585"/>
            <a:ext cx="2681499" cy="46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3E20F32-577A-8F04-6DD9-2D7D5A3971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  <p:extLst>
      <p:ext uri="{BB962C8B-B14F-4D97-AF65-F5344CB8AC3E}">
        <p14:creationId xmlns:p14="http://schemas.microsoft.com/office/powerpoint/2010/main" val="181985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NB: Animasjon i dette lysbildet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Denne timen inneholder oppfriskning fra e-læringen: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Dveler derfor ikke lenge ved hvert punkt / lysbilde.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nb-NO" b="0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b="0" i="0" baseline="0" dirty="0"/>
              <a:t>Inviter til å utdype evt. uklarheter – </a:t>
            </a:r>
            <a:br>
              <a:rPr lang="nb-NO" b="0" i="0" baseline="0" dirty="0"/>
            </a:br>
            <a:r>
              <a:rPr lang="nb-NO" b="0" i="1" baseline="0" dirty="0"/>
              <a:t>var det noe som dere opplevde som uklart i e-læringen?</a:t>
            </a:r>
            <a:br>
              <a:rPr lang="nb-NO" b="0" i="0" baseline="0" dirty="0"/>
            </a:br>
            <a:r>
              <a:rPr lang="nb-NO" dirty="0"/>
              <a:t>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br>
              <a:rPr lang="nb-NO" b="0" i="0" baseline="0" dirty="0"/>
            </a:b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8F0FE67-97B7-07E6-7C8F-319B7F78AB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Les fra lysbildet. </a:t>
            </a:r>
          </a:p>
          <a:p>
            <a:r>
              <a:rPr lang="nb-NO" dirty="0"/>
              <a:t>Vi skal gå igjennom disse målene</a:t>
            </a:r>
            <a:r>
              <a:rPr lang="nb-NO" baseline="0" dirty="0"/>
              <a:t> igjen</a:t>
            </a:r>
            <a:r>
              <a:rPr lang="nb-NO" dirty="0"/>
              <a:t> i slutten av timen.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F6A590-0EA1-93D4-E050-9707F1DAE8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  <p:extLst>
      <p:ext uri="{BB962C8B-B14F-4D97-AF65-F5344CB8AC3E}">
        <p14:creationId xmlns:p14="http://schemas.microsoft.com/office/powerpoint/2010/main" val="323897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 deltakerne snakke med sidemann / grupper på 2 til 3 deltakere - gi dem 2 minutter til felles refleksjon.</a:t>
            </a:r>
            <a:endParaRPr lang="en-US" dirty="0"/>
          </a:p>
          <a:p>
            <a:r>
              <a:rPr lang="nb-NO" dirty="0">
                <a:cs typeface="Calibri"/>
              </a:rPr>
              <a:t>Be om innspill i plenum etterpå (prøv å engasjere alle). </a:t>
            </a:r>
          </a:p>
          <a:p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Se neste lysbilde for svar – i tillegg til overordnede helsemyndigheter.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8AED2C-4FE6-9459-6C85-DAB75C6F73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  <p:extLst>
      <p:ext uri="{BB962C8B-B14F-4D97-AF65-F5344CB8AC3E}">
        <p14:creationId xmlns:p14="http://schemas.microsoft.com/office/powerpoint/2010/main" val="42557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To forvaltningsnivå med ansvar for akuttmedisinske tjenester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regionale helseforetak: ansvar for spesialisthelsetjenesten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Kommunene: ansvar for helse- og omsorgstjenester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b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To nivåer med egne målsettinger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b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Konsekvens/utfordringer: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ingen har ansvar for samhandlingen for å minimere uheldige konsekvenser for den andre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kostnader forsøkes overført til den andre: </a:t>
            </a:r>
            <a:b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reduksjon i tilbud hos den ene, så den andre part må overta oppgaver, men kanskje ikke har budsjettert for dette </a:t>
            </a:r>
            <a:b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helseforetak vs. kommune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b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Kan medføre: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svikt i pasientbehandling i overflytting mellom nivåene! Pasientsikkerheten kan bli truet.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sz="2400" dirty="0"/>
              <a:t>----------------------------------------------------------------------------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A0D3D9C1-5C8F-A7A3-2100-A2EC03905C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  <p:extLst>
      <p:ext uri="{BB962C8B-B14F-4D97-AF65-F5344CB8AC3E}">
        <p14:creationId xmlns:p14="http://schemas.microsoft.com/office/powerpoint/2010/main" val="129683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7f13fa223_0_419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NB: Animasjon på dette lysbildet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i="0" dirty="0"/>
              <a:t>Punkter kommer til syne ved klikk. 2 totalt.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i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i="0" dirty="0"/>
              <a:t>Alle punkter vil utdypes i løpet av kurset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b-NO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b-NO" dirty="0"/>
            </a:br>
            <a:endParaRPr dirty="0"/>
          </a:p>
        </p:txBody>
      </p:sp>
      <p:sp>
        <p:nvSpPr>
          <p:cNvPr id="217" name="Google Shape;217;g167f13fa223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6CC4792-FAEA-6DE1-9070-5343F29F23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6ce3c52a37_0_289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NB: Animasjon på dette lysbildet</a:t>
            </a:r>
            <a:endParaRPr lang="nb-NO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aseline="0" dirty="0"/>
              <a:t>Akuttmedisinforskriften sier videre: </a:t>
            </a:r>
            <a:r>
              <a:rPr lang="nb-NO" i="1" baseline="0" dirty="0"/>
              <a:t>les fra PP. </a:t>
            </a:r>
            <a:br>
              <a:rPr lang="nb-NO" i="1" baseline="0" dirty="0"/>
            </a:br>
            <a:endParaRPr lang="nb-NO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i="0" baseline="0" dirty="0"/>
              <a:t>Vår rolle ved henvendelser er å kunne: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nb-NO" i="0" baseline="0" dirty="0"/>
              <a:t>kommunisere godt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nb-NO" i="0" baseline="0" dirty="0"/>
              <a:t>samhandle godt ut fra graden av hast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nb-NO" i="0" baseline="0" dirty="0"/>
              <a:t>dokumentere godt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nb-NO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nb-NO" i="0" baseline="0" dirty="0"/>
              <a:t>Dette er viktige tema som vil gis mye oppmerksomhet i dette grunnkurset, sammen med de myndighetskrav vi er underlagt</a:t>
            </a:r>
            <a:br>
              <a:rPr lang="nb-NO" baseline="0" dirty="0"/>
            </a:br>
            <a:r>
              <a:rPr lang="nb-NO" dirty="0"/>
              <a:t>----------------------------------------------------------------------------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Bilde kilde: </a:t>
            </a:r>
            <a:r>
              <a:rPr lang="nb-NO" dirty="0">
                <a:hlinkClick r:id="rId3"/>
              </a:rPr>
              <a:t>rollefordeling – Google Søk</a:t>
            </a:r>
            <a:endParaRPr dirty="0"/>
          </a:p>
        </p:txBody>
      </p:sp>
      <p:sp>
        <p:nvSpPr>
          <p:cNvPr id="209" name="Google Shape;209;g16ce3c52a3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F22E1FC-A319-1A89-2FC0-79CAE2511A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7f13fa223_0_1664:notes"/>
          <p:cNvSpPr txBox="1">
            <a:spLocks noGrp="1"/>
          </p:cNvSpPr>
          <p:nvPr>
            <p:ph type="body" idx="1"/>
          </p:nvPr>
        </p:nvSpPr>
        <p:spPr>
          <a:xfrm>
            <a:off x="618808" y="4485352"/>
            <a:ext cx="4950460" cy="3669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NB: Animasjon på dette lysbildet</a:t>
            </a:r>
            <a:endParaRPr kumimoji="0" lang="nb-NO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Likhet: 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Likeverdig behandling er ikke det samme som lik behandling. Det vil si at noen pasienter har behov for ulik hjelp for at den skal være likeverdig. 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Målet med tjenesten er en helhetlig og likeverdig behandling av høy kvalitet, med tilgang til tjenesten for alle som trenger helsehjelp uavhengig om publikum velger å ringe 116117 eller 113 om samme tilstand.</a:t>
            </a:r>
            <a:endParaRPr lang="nb-NO" sz="12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indent="0">
              <a:buFont typeface="Arial" panose="020B0604020202020204" pitchFamily="34" charset="0"/>
              <a:buNone/>
            </a:pPr>
            <a:endParaRPr lang="nb-NO" sz="12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indent="0">
              <a:buFont typeface="Arial" panose="020B0604020202020204" pitchFamily="34" charset="0"/>
              <a:buNone/>
            </a:pPr>
            <a:r>
              <a:rPr lang="nb-NO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Spm. til deltakerne: </a:t>
            </a:r>
            <a:b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nb-NO" sz="1200" b="1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Likeverdig behandling er ikke alltid det samme som lik behandling - hvorfor ikke?</a:t>
            </a:r>
          </a:p>
          <a:p>
            <a:r>
              <a:rPr lang="nb-NO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nb-NO" sz="1200" b="0" i="1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sz="1200" b="0" i="1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 kursdeltakere reflektere over dette</a:t>
            </a:r>
          </a:p>
          <a:p>
            <a:endParaRPr lang="nb-NO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sz="1200" b="1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Svar eks: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Ankelskade</a:t>
            </a:r>
            <a:r>
              <a:rPr lang="nb-NO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på fjellet vil kreve innkobling av andre ressurser enn ankelskade på fotballbane i byen…</a:t>
            </a:r>
            <a:endParaRPr lang="nb-NO" sz="1200" b="1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indent="0">
              <a:buFont typeface="Arial" panose="020B0604020202020204" pitchFamily="34" charset="0"/>
              <a:buNone/>
            </a:pPr>
            <a:endParaRPr lang="nb-NO" sz="1200" b="1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indent="0">
              <a:buFont typeface="Arial" panose="020B0604020202020204" pitchFamily="34" charset="0"/>
              <a:buNone/>
            </a:pPr>
            <a:r>
              <a:rPr lang="nb-NO" sz="1200" b="1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Annet likeverdighet kan handle om?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nb-NO" sz="1200" b="0" i="1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indent="0">
              <a:buFont typeface="Arial" panose="020B0604020202020204" pitchFamily="34" charset="0"/>
              <a:buNone/>
            </a:pPr>
            <a:r>
              <a:rPr lang="nb-NO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Hvordan vi </a:t>
            </a:r>
            <a:r>
              <a:rPr lang="nb-NO" dirty="0"/>
              <a:t>møter</a:t>
            </a:r>
            <a:r>
              <a:rPr lang="nb-NO" baseline="0" dirty="0"/>
              <a:t> </a:t>
            </a:r>
            <a:r>
              <a:rPr lang="nb-NO" dirty="0"/>
              <a:t>mennesker med </a:t>
            </a:r>
            <a:br>
              <a:rPr lang="nb-NO" dirty="0"/>
            </a:br>
            <a:r>
              <a:rPr lang="nb-NO" dirty="0"/>
              <a:t>- ulik alder,</a:t>
            </a:r>
            <a:r>
              <a:rPr lang="nb-NO" baseline="0" dirty="0"/>
              <a:t> </a:t>
            </a:r>
            <a:br>
              <a:rPr lang="nb-NO" baseline="0" dirty="0"/>
            </a:br>
            <a:r>
              <a:rPr lang="nb-NO" baseline="0" dirty="0"/>
              <a:t>- </a:t>
            </a:r>
            <a:r>
              <a:rPr lang="nb-NO" dirty="0"/>
              <a:t>ulike språk, </a:t>
            </a:r>
            <a:br>
              <a:rPr lang="nb-NO" dirty="0"/>
            </a:br>
            <a:r>
              <a:rPr lang="nb-NO" dirty="0"/>
              <a:t>- ulik etnisk tilhørighet </a:t>
            </a:r>
            <a:br>
              <a:rPr lang="nb-NO" dirty="0"/>
            </a:br>
            <a:r>
              <a:rPr lang="nb-NO" dirty="0"/>
              <a:t>- ulik kultur/religion</a:t>
            </a:r>
            <a:br>
              <a:rPr lang="nb-NO" dirty="0"/>
            </a:br>
            <a:endParaRPr lang="nb-NO" dirty="0"/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nb-NO" dirty="0"/>
              <a:t>Brukes det tolk?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nb-NO" dirty="0"/>
              <a:t>Tilpasser</a:t>
            </a:r>
            <a:r>
              <a:rPr lang="nb-NO" baseline="0" dirty="0"/>
              <a:t> vi spørsmålstillingen til den vi snakker med?  </a:t>
            </a:r>
            <a:br>
              <a:rPr lang="nb-NO" sz="12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nb-NO" sz="1200" b="0" i="1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Nærhet: </a:t>
            </a:r>
            <a:endParaRPr lang="nb-N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Pasienten får hjelp på laveste mulig nivå, nær sitt eget bosted og fortrinnsvis av  helsepersonell som kjenner pasienten.</a:t>
            </a:r>
          </a:p>
          <a:p>
            <a:endParaRPr lang="nb-N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Fellesskap:</a:t>
            </a:r>
            <a:endParaRPr lang="nb-N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Medisinsk nødmeldetjeneste skal i fellesskap med andre ressurser gi faglig forsvarlig og omsorgsfull hjelp.</a:t>
            </a:r>
          </a:p>
          <a:p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Samhandling mellom AMK og LVS er viktig for sikre en god og helhetlig behandling. </a:t>
            </a:r>
            <a:b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nb-N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Fokus på god samhandling med alle de ulike aktørene i den akuttmedisinske kjede er viktig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i="0" dirty="0"/>
          </a:p>
          <a:p>
            <a:r>
              <a:rPr lang="nb-NO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Trygghet: </a:t>
            </a:r>
            <a:endParaRPr lang="nb-N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Publikum skal sikres direkte kontakt med medisinsk personell (operatør) ved henvendelse til både 113 og 116117.</a:t>
            </a:r>
          </a:p>
          <a:p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Operatøren skal sikre at meldingene raskt blir mottatt, riktig registrert, forstått, vurdert og respondert.</a:t>
            </a:r>
          </a:p>
          <a:p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Innringer skal få respons på riktig nivå og bli veiledet ut i fra behovet for hjelp etter en fagmedisinsk vurdering. </a:t>
            </a:r>
          </a:p>
          <a:p>
            <a:endParaRPr lang="nb-NO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nb-NO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Dette kalles fagkyndighetsprinsippet.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----------------------------------------------------------------------------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225" name="Google Shape;225;g167f13fa223_0_1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1165225"/>
            <a:ext cx="5588000" cy="3144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E5D3926D-7D1E-BF15-4F76-E3B89FB2D3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PP 3.1 MNT og Ak.med kjede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ce3c52a37_0_9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6ce3c52a37_0_9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16ce3c52a37_0_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6ce3c52a37_0_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6ce3c52a37_0_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ce3c52a37_0_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6ce3c52a37_0_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6ce3c52a37_0_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ce3c52a37_0_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6ce3c52a37_0_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16ce3c52a37_0_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6ce3c52a37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6ce3c52a37_0_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ce3c52a37_0_1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6ce3c52a37_0_1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16ce3c52a37_0_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6ce3c52a37_0_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6ce3c52a37_0_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ce3c52a37_0_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6ce3c52a37_0_1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6ce3c52a37_0_1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16ce3c52a37_0_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6ce3c52a37_0_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6ce3c52a37_0_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ce3c52a37_0_1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6ce3c52a37_0_1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16ce3c52a37_0_1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16ce3c52a37_0_1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16ce3c52a37_0_1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16ce3c52a37_0_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6ce3c52a37_0_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6ce3c52a37_0_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ce3c52a37_0_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6ce3c52a37_0_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6ce3c52a37_0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6ce3c52a37_0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ce3c52a37_0_1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6ce3c52a37_0_1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16ce3c52a37_0_1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16ce3c52a37_0_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6ce3c52a37_0_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6ce3c52a37_0_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ce3c52a37_0_1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6ce3c52a37_0_1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6ce3c52a37_0_1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16ce3c52a37_0_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6ce3c52a37_0_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6ce3c52a37_0_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ce3c52a37_0_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6ce3c52a37_0_15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16ce3c52a37_0_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6ce3c52a37_0_1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6ce3c52a37_0_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ce3c52a37_0_16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6ce3c52a37_0_16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16ce3c52a37_0_1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6ce3c52a37_0_1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6ce3c52a37_0_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66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202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30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021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25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983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71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73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40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88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880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64E5-006A-4113-89CE-64C57AA29637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637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08D8-2D71-4FB0-9EBD-9B0F02FF5A4F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759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9BC-DFED-4F4A-8D67-95CEBF21D990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418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7A2-9F84-473B-97DB-C77D9ECD9269}" type="datetime1">
              <a:rPr lang="nb-NO" smtClean="0"/>
              <a:t>04.07.2024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107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BFF5-03BD-4AAB-B9F8-445E84B0F0CB}" type="datetime1">
              <a:rPr lang="nb-NO" smtClean="0"/>
              <a:t>04.07.2024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670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D00C-DD66-4288-AA03-4B1C5EEE7E4C}" type="datetime1">
              <a:rPr lang="nb-NO" smtClean="0"/>
              <a:t>04.07.2024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3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BA0-EEF8-4F77-8BB5-FEDDEB3620B9}" type="datetime1">
              <a:rPr lang="nb-NO" smtClean="0"/>
              <a:t>04.07.2024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491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336-513F-497F-9AD0-104CE025E79D}" type="datetime1">
              <a:rPr lang="nb-NO" smtClean="0"/>
              <a:t>04.07.2024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072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A32-3267-437D-B0EF-D83A856B0478}" type="datetime1">
              <a:rPr lang="nb-NO" smtClean="0"/>
              <a:t>04.07.2024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910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F4AC-A676-431A-8F88-969DD9C746C4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295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ACC5-8D0B-4E57-BE38-DD2D21DCDEA9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897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2A24-9D4E-43FE-9466-0425E3D8DA55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3170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7169-3E4A-47EE-918A-DABB426882D8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684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A9C-E3AD-453C-BC6B-6D287AA362FE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38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6462-F1FA-4408-8712-A803B4EFB129}" type="datetime1">
              <a:rPr lang="nb-NO" smtClean="0"/>
              <a:t>04.07.2024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604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CF10-57FE-4584-91A1-8AC6A95AF2E3}" type="datetime1">
              <a:rPr lang="nb-NO" smtClean="0"/>
              <a:t>04.07.2024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26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703E-7C51-4C5A-911D-7F1EAA19B8E1}" type="datetime1">
              <a:rPr lang="nb-NO" smtClean="0"/>
              <a:t>04.07.2024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502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E42E-BA8C-47BB-9F5E-0641A3C8E673}" type="datetime1">
              <a:rPr lang="nb-NO" smtClean="0"/>
              <a:t>04.07.2024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6288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2B7-12E8-452C-AAB8-18DAECF04346}" type="datetime1">
              <a:rPr lang="nb-NO" smtClean="0"/>
              <a:t>04.07.2024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62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6733-D08C-4DF6-9E18-FA4B184C0C32}" type="datetime1">
              <a:rPr lang="nb-NO" smtClean="0"/>
              <a:t>04.07.2024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172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AB0D-9A56-40F3-8FC9-47C523A0290E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613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65B-AB0A-4FFF-B4D7-16621B764B5C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749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6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97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94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2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8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319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4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88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14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3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ce3c52a37_0_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16ce3c52a37_0_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6ce3c52a37_0_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6ce3c52a37_0_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6ce3c52a37_0_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27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238D-1DF6-4D95-B8EA-9DC4ADA2DCA0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30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843E-C34D-4AA7-947D-2A07687F33B9}" type="datetime1">
              <a:rPr lang="nb-NO" smtClean="0"/>
              <a:t>04.07.2024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32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hyperlink" Target="mailto:post@kokom.n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://kokom.no/" TargetMode="Externa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 txBox="1">
            <a:spLocks/>
          </p:cNvSpPr>
          <p:nvPr/>
        </p:nvSpPr>
        <p:spPr bwMode="auto">
          <a:xfrm>
            <a:off x="2559254" y="1332178"/>
            <a:ext cx="8525253" cy="39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Tidsdisponering - forslag: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Introduksjon (innhold og mål, ev. kursholder)        5 min.</a:t>
            </a:r>
            <a:b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</a:br>
            <a:endParaRPr kumimoji="0" lang="nb-NO" altLang="nb-NO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Fagstoff                                                             25 min.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nb-NO" altLang="nb-NO" sz="2000" kern="1200" dirty="0">
              <a:solidFill>
                <a:srgbClr val="5B9BD5"/>
              </a:solidFill>
              <a:latin typeface="Verdana"/>
              <a:ea typeface="Verdana"/>
              <a:cs typeface="Tahom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Refleksjonsspørsmål og </a:t>
            </a:r>
            <a:r>
              <a:rPr lang="nb-NO" altLang="nb-NO" sz="2000" kern="1200" dirty="0">
                <a:solidFill>
                  <a:srgbClr val="5B9BD5"/>
                </a:solidFill>
                <a:latin typeface="Verdana"/>
                <a:ea typeface="Verdana"/>
                <a:cs typeface="Tahoma"/>
              </a:rPr>
              <a:t>c</a:t>
            </a: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ase         		      </a:t>
            </a:r>
            <a:r>
              <a:rPr lang="nb-NO" altLang="nb-NO" sz="2000" kern="1200" dirty="0">
                <a:solidFill>
                  <a:srgbClr val="5B9BD5"/>
                </a:solidFill>
                <a:latin typeface="Verdana"/>
                <a:ea typeface="Verdana"/>
                <a:cs typeface="Tahoma"/>
              </a:rPr>
              <a:t>10</a:t>
            </a: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 min.</a:t>
            </a:r>
            <a:b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</a:br>
            <a:endParaRPr kumimoji="0" lang="nb-NO" altLang="nb-NO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Oppsummering                                                    </a:t>
            </a:r>
            <a:r>
              <a:rPr lang="nb-NO" altLang="nb-NO" sz="2000" kern="1200" dirty="0">
                <a:solidFill>
                  <a:srgbClr val="5B9BD5"/>
                </a:solidFill>
                <a:latin typeface="Verdana"/>
                <a:ea typeface="Verdana"/>
                <a:cs typeface="Tahoma"/>
              </a:rPr>
              <a:t>5</a:t>
            </a: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 min.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DAA5AE9-95C4-048B-7AA4-CB794998D630}"/>
              </a:ext>
            </a:extLst>
          </p:cNvPr>
          <p:cNvSpPr txBox="1"/>
          <p:nvPr/>
        </p:nvSpPr>
        <p:spPr>
          <a:xfrm>
            <a:off x="2641599" y="5626192"/>
            <a:ext cx="675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Grunnkurs for operatører i </a:t>
            </a:r>
            <a:endParaRPr kumimoji="0" lang="nb-NO" altLang="nb-NO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medisinsk nødmeldetjeneste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altLang="nb-NO" sz="1600" kern="1200" dirty="0">
                <a:solidFill>
                  <a:srgbClr val="0070C0"/>
                </a:solidFill>
                <a:latin typeface="Verdana"/>
                <a:ea typeface="Verdana"/>
                <a:cs typeface="+mn-cs"/>
              </a:rPr>
              <a:t>3.1 Medisinsk nødmeldetjeneste og den akuttmedisinske kjede</a:t>
            </a:r>
            <a:r>
              <a:rPr kumimoji="0" lang="nb-NO" alt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7362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67f13fa223_0_170"/>
          <p:cNvSpPr/>
          <p:nvPr/>
        </p:nvSpPr>
        <p:spPr>
          <a:xfrm>
            <a:off x="4364400" y="372794"/>
            <a:ext cx="1731600" cy="461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31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AMK</a:t>
            </a:r>
            <a:endParaRPr sz="3300" b="1" dirty="0">
              <a:solidFill>
                <a:srgbClr val="2E75B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7" name="Google Shape;237;g167f13fa223_0_170"/>
          <p:cNvSpPr/>
          <p:nvPr/>
        </p:nvSpPr>
        <p:spPr>
          <a:xfrm>
            <a:off x="4385700" y="447175"/>
            <a:ext cx="342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g167f13fa223_0_170"/>
          <p:cNvSpPr/>
          <p:nvPr/>
        </p:nvSpPr>
        <p:spPr>
          <a:xfrm>
            <a:off x="2008175" y="6239193"/>
            <a:ext cx="486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67f13fa223_0_170"/>
          <p:cNvSpPr txBox="1"/>
          <p:nvPr/>
        </p:nvSpPr>
        <p:spPr>
          <a:xfrm>
            <a:off x="1245682" y="4488161"/>
            <a:ext cx="4178325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 regionale helseforetak</a:t>
            </a:r>
            <a:r>
              <a:rPr lang="nb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(RHF):</a:t>
            </a: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Helse Sør-Øst</a:t>
            </a:r>
            <a:b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Helse Vest </a:t>
            </a:r>
            <a:b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Helse Midt</a:t>
            </a:r>
            <a:b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Helse Nord</a:t>
            </a:r>
            <a:br>
              <a:rPr lang="no-NO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no-NO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59816" y="1856051"/>
            <a:ext cx="6560618" cy="182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115000"/>
              </a:lnSpc>
              <a:buClrTx/>
            </a:pPr>
            <a:r>
              <a:rPr lang="nb-NO" sz="20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Knutepunktet mellom helseressursene:</a:t>
            </a:r>
          </a:p>
          <a:p>
            <a:pPr lvl="4">
              <a:lnSpc>
                <a:spcPct val="115000"/>
              </a:lnSpc>
              <a:buClrTx/>
            </a:pPr>
            <a:endParaRPr lang="nb-NO" sz="200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6" indent="-342900">
              <a:lnSpc>
                <a:spcPct val="115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på hendelsessted </a:t>
            </a:r>
          </a:p>
          <a:p>
            <a:pPr marL="342900" lvl="6" indent="-342900">
              <a:lnSpc>
                <a:spcPct val="115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helseforetakets ressurser</a:t>
            </a:r>
          </a:p>
          <a:p>
            <a:pPr marL="342900" lvl="6" indent="-342900">
              <a:lnSpc>
                <a:spcPct val="115000"/>
              </a:lnSpc>
              <a:buClrTx/>
              <a:buFont typeface="Arial" panose="020B0604020202020204" pitchFamily="34" charset="0"/>
              <a:buChar char="•"/>
            </a:pPr>
            <a:r>
              <a:rPr lang="nb-NO" sz="20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kommunenes øvrige ressurser</a:t>
            </a:r>
            <a:endParaRPr lang="nb-NO" sz="20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10</a:t>
            </a:fld>
            <a:endParaRPr lang="no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2018E68-19C4-960D-E64C-0E1D8301F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76" y="884934"/>
            <a:ext cx="5302523" cy="4788146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198376-C551-1A4A-5DB9-9287E359DD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Bilde: NAKOS, Kartlegging av den akuttmedisinske kjeden, 2019</a:t>
            </a:r>
          </a:p>
        </p:txBody>
      </p:sp>
    </p:spTree>
    <p:extLst>
      <p:ext uri="{BB962C8B-B14F-4D97-AF65-F5344CB8AC3E}">
        <p14:creationId xmlns:p14="http://schemas.microsoft.com/office/powerpoint/2010/main" val="189548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16ce3c52a37_0_2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19" y="4605564"/>
            <a:ext cx="5847957" cy="20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6ce3c52a37_0_297"/>
          <p:cNvSpPr/>
          <p:nvPr/>
        </p:nvSpPr>
        <p:spPr>
          <a:xfrm>
            <a:off x="1318850" y="508682"/>
            <a:ext cx="275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AMK skal: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g16ce3c52a37_0_297"/>
          <p:cNvSpPr/>
          <p:nvPr/>
        </p:nvSpPr>
        <p:spPr>
          <a:xfrm>
            <a:off x="1685476" y="1508765"/>
            <a:ext cx="9917700" cy="3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motta henvendelser fra publikum ved akutt sykdom og 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hendelser til medisinsk nødtelefon (113)</a:t>
            </a:r>
            <a:endParaRPr lang="nb-NO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nb-NO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 beslutning om hastegrad</a:t>
            </a:r>
            <a:r>
              <a:rPr lang="nb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og </a:t>
            </a:r>
            <a:r>
              <a:rPr lang="nb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iverksette </a:t>
            </a:r>
            <a: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respons i forhold til hendelse, </a:t>
            </a:r>
            <a:br>
              <a:rPr lang="nb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omfang og lokalisasjon</a:t>
            </a:r>
            <a:br>
              <a:rPr lang="nb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nb-NO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 råd og evt. instruksjon til innringer </a:t>
            </a:r>
            <a:br>
              <a:rPr lang="nb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nb-NO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varsle lokal helsetjeneste i akutte situasjoner</a:t>
            </a:r>
            <a:b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o-NO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(legevaktslege, legevaktsentral, andre lokale ressurser)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g16ce3c52a37_0_297"/>
          <p:cNvSpPr txBox="1"/>
          <p:nvPr/>
        </p:nvSpPr>
        <p:spPr>
          <a:xfrm>
            <a:off x="5914077" y="493382"/>
            <a:ext cx="208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6ce3c52a37_0_297"/>
          <p:cNvSpPr/>
          <p:nvPr/>
        </p:nvSpPr>
        <p:spPr>
          <a:xfrm>
            <a:off x="2008184" y="5900489"/>
            <a:ext cx="486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Ellipse 1"/>
          <p:cNvSpPr/>
          <p:nvPr/>
        </p:nvSpPr>
        <p:spPr>
          <a:xfrm>
            <a:off x="1163320" y="5050456"/>
            <a:ext cx="1414780" cy="1536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11</a:t>
            </a:fld>
            <a:endParaRPr lang="no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F7F11F-8EB1-F7AD-F275-A5E2146ACE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Illustrasjon: It takes a system to save a life</a:t>
            </a:r>
            <a:endParaRPr lang="nb-N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6ce3c52a37_0_297"/>
          <p:cNvSpPr/>
          <p:nvPr/>
        </p:nvSpPr>
        <p:spPr>
          <a:xfrm>
            <a:off x="1143078" y="862682"/>
            <a:ext cx="4595227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AMK 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sitt ansvar</a:t>
            </a:r>
            <a:r>
              <a:rPr lang="no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g16ce3c52a37_0_297"/>
          <p:cNvSpPr txBox="1"/>
          <p:nvPr/>
        </p:nvSpPr>
        <p:spPr>
          <a:xfrm>
            <a:off x="5914077" y="493382"/>
            <a:ext cx="208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6ce3c52a37_0_297"/>
          <p:cNvSpPr/>
          <p:nvPr/>
        </p:nvSpPr>
        <p:spPr>
          <a:xfrm>
            <a:off x="2008184" y="5900489"/>
            <a:ext cx="486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ktangel 7"/>
          <p:cNvSpPr/>
          <p:nvPr/>
        </p:nvSpPr>
        <p:spPr>
          <a:xfrm>
            <a:off x="1143078" y="2148312"/>
            <a:ext cx="91450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varsling og koordinering av ambulanse, evt. luftambulanse</a:t>
            </a:r>
            <a:b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nb-NO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varsling av politi og/eller brannvesen</a:t>
            </a:r>
            <a:b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nb-NO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samhandling med andre AMK, (R-AMK), LVS, 110, 112 og HRS</a:t>
            </a:r>
            <a:b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nb-NO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overvåking av aksjon</a:t>
            </a:r>
            <a:b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nb-NO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mottak av rekvirering og koordinering av ambulanseoppdrag</a:t>
            </a:r>
            <a:b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nb-NO" sz="180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kern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trippelvarsling og koordinering av helse i akutte situasjoner</a:t>
            </a:r>
            <a:endParaRPr lang="nb-NO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br>
              <a:rPr lang="nb-NO" sz="2400" kern="1200" dirty="0">
                <a:latin typeface="Calibri"/>
                <a:ea typeface="Times New Roman"/>
                <a:cs typeface="Arial" panose="020B0604020202020204" pitchFamily="34" charset="0"/>
              </a:rPr>
            </a:br>
            <a:br>
              <a:rPr lang="nb-NO" sz="1800" kern="1200" dirty="0">
                <a:latin typeface="Calibri"/>
                <a:ea typeface="Times New Roman"/>
                <a:cs typeface="Arial" panose="020B0604020202020204" pitchFamily="34" charset="0"/>
              </a:rPr>
            </a:br>
            <a:endParaRPr lang="nb-NO" sz="1800" kern="1200" dirty="0">
              <a:solidFill>
                <a:prstClr val="black"/>
              </a:solidFill>
              <a:latin typeface="Calibri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12</a:t>
            </a:fld>
            <a:endParaRPr lang="no-NO"/>
          </a:p>
        </p:txBody>
      </p:sp>
      <p:pic>
        <p:nvPicPr>
          <p:cNvPr id="4" name="Google Shape;251;g16ce3c52a37_0_297">
            <a:extLst>
              <a:ext uri="{FF2B5EF4-FFF2-40B4-BE49-F238E27FC236}">
                <a16:creationId xmlns:a16="http://schemas.microsoft.com/office/drawing/2014/main" id="{ECE02CCB-C0C4-9ACC-6279-24075C5022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077" y="0"/>
            <a:ext cx="6029880" cy="20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C814378-8D85-E170-D335-0F09AAF999F4}"/>
              </a:ext>
            </a:extLst>
          </p:cNvPr>
          <p:cNvSpPr/>
          <p:nvPr/>
        </p:nvSpPr>
        <p:spPr>
          <a:xfrm>
            <a:off x="6930799" y="426511"/>
            <a:ext cx="1622780" cy="15764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73F0EB7-34A8-B790-AFFF-8570D8D74153}"/>
              </a:ext>
            </a:extLst>
          </p:cNvPr>
          <p:cNvSpPr txBox="1"/>
          <p:nvPr/>
        </p:nvSpPr>
        <p:spPr>
          <a:xfrm>
            <a:off x="0" y="6538900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i="1" dirty="0"/>
              <a:t>Illustrasjon: ?</a:t>
            </a:r>
          </a:p>
        </p:txBody>
      </p:sp>
    </p:spTree>
    <p:extLst>
      <p:ext uri="{BB962C8B-B14F-4D97-AF65-F5344CB8AC3E}">
        <p14:creationId xmlns:p14="http://schemas.microsoft.com/office/powerpoint/2010/main" val="10010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C5965CA-D912-5589-4B25-C84CE2035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4" y="235871"/>
            <a:ext cx="5500686" cy="6120480"/>
          </a:xfrm>
          <a:prstGeom prst="rect">
            <a:avLst/>
          </a:prstGeom>
        </p:spPr>
      </p:pic>
      <p:sp>
        <p:nvSpPr>
          <p:cNvPr id="264" name="Google Shape;264;g167f13fa223_0_253"/>
          <p:cNvSpPr/>
          <p:nvPr/>
        </p:nvSpPr>
        <p:spPr>
          <a:xfrm>
            <a:off x="1112948" y="501650"/>
            <a:ext cx="1731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31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LVS</a:t>
            </a:r>
            <a:endParaRPr sz="900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g167f13fa223_0_253"/>
          <p:cNvSpPr/>
          <p:nvPr/>
        </p:nvSpPr>
        <p:spPr>
          <a:xfrm>
            <a:off x="5045428" y="1890175"/>
            <a:ext cx="5002087" cy="377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no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desentraliserte knutepunkt </a:t>
            </a:r>
            <a:br>
              <a:rPr lang="nb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no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besvarer 116117</a:t>
            </a:r>
            <a:br>
              <a:rPr lang="nb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lang="nb-NO"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nb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avgrenset geografisk område</a:t>
            </a:r>
            <a:br>
              <a:rPr lang="nb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lang="nb-NO"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no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detaljert lokal</a:t>
            </a:r>
            <a:r>
              <a:rPr lang="nb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</a:t>
            </a:r>
            <a:r>
              <a:rPr lang="no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og pasientkunnskap</a:t>
            </a:r>
            <a:br>
              <a:rPr lang="nb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no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viktig samarbeidspartner for AMK </a:t>
            </a:r>
            <a:endParaRPr lang="nb-NO"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endParaRPr lang="nb-NO"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67f13fa223_0_253"/>
          <p:cNvSpPr/>
          <p:nvPr/>
        </p:nvSpPr>
        <p:spPr>
          <a:xfrm>
            <a:off x="4353943" y="5496748"/>
            <a:ext cx="34758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13</a:t>
            </a:fld>
            <a:endParaRPr lang="no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2F51C5-3073-0157-7729-209923C6DA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 dirty="0"/>
              <a:t>Bilde: NORCE – Nasjonalt </a:t>
            </a:r>
            <a:r>
              <a:rPr lang="nb-NO" dirty="0" err="1"/>
              <a:t>legevaktsregister</a:t>
            </a:r>
            <a:r>
              <a:rPr lang="nb-NO" dirty="0"/>
              <a:t>,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67f13fa223_0_253"/>
          <p:cNvSpPr/>
          <p:nvPr/>
        </p:nvSpPr>
        <p:spPr>
          <a:xfrm>
            <a:off x="961693" y="395315"/>
            <a:ext cx="2816222" cy="51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LVS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skal: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249620" y="2752991"/>
            <a:ext cx="8424936" cy="36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Tx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• 	prioritere, iverksette tiltak og følge opp henvendelser til: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	</a:t>
            </a:r>
            <a:b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</a:b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			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- lege i vaktberedskap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 </a:t>
            </a:r>
            <a:b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</a:b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			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- hjemmesykepleie</a:t>
            </a:r>
            <a:endParaRPr lang="nb-NO" sz="2000" kern="1200" dirty="0">
              <a:solidFill>
                <a:prstClr val="black"/>
              </a:solidFill>
              <a:latin typeface="Calibri" panose="020F0502020204030204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ClrTx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			- jordmor</a:t>
            </a:r>
            <a:endParaRPr lang="nb-NO" sz="2000" kern="1200" dirty="0">
              <a:solidFill>
                <a:prstClr val="black"/>
              </a:solidFill>
              <a:latin typeface="Calibri" panose="020F0502020204030204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ClrTx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			- kriseteam </a:t>
            </a:r>
            <a:b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</a:b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			- vold og overgreps</a:t>
            </a: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Times New Roman"/>
                <a:cs typeface="AGaramond-Regular"/>
              </a:rPr>
              <a:t>mottak </a:t>
            </a:r>
            <a:b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</a:b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			- andre relevante instanser</a:t>
            </a:r>
            <a:b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</a:b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			- </a:t>
            </a:r>
            <a:r>
              <a:rPr lang="nb-NO" sz="1600" kern="1200" dirty="0">
                <a:solidFill>
                  <a:schemeClr val="dk1"/>
                </a:solidFill>
                <a:latin typeface="Verdana"/>
                <a:ea typeface="Verdana"/>
                <a:cs typeface="AGaramond-Regular"/>
                <a:sym typeface="Verdana"/>
              </a:rPr>
              <a:t>h</a:t>
            </a:r>
            <a:r>
              <a:rPr lang="nb-NO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envendelser som ikke kan vente til ordinær    				  behandling hos fastlege i kontortiden</a:t>
            </a: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nb-N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Tx/>
            </a:pPr>
            <a:endParaRPr lang="nb-NO" sz="2000" kern="1200" dirty="0">
              <a:solidFill>
                <a:prstClr val="black"/>
              </a:solidFill>
              <a:latin typeface="Times" panose="02020603050405020304" pitchFamily="18" charset="0"/>
              <a:ea typeface="+mn-ea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249620" y="1280082"/>
            <a:ext cx="8208912" cy="304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Tx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•	videreformidle til AMK i akutte-situasjoner</a:t>
            </a:r>
            <a:endParaRPr lang="nb-NO" sz="2000" kern="1200" dirty="0">
              <a:solidFill>
                <a:prstClr val="black"/>
              </a:solidFill>
              <a:latin typeface="Calibri" panose="020F0502020204030204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ClrTx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•	gi råd og veiledning til innringer</a:t>
            </a:r>
          </a:p>
          <a:p>
            <a:pPr>
              <a:lnSpc>
                <a:spcPct val="115000"/>
              </a:lnSpc>
              <a:buClrTx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•	varsle ift. beredskapsplan</a:t>
            </a:r>
            <a:endParaRPr lang="nb-NO" sz="2000" kern="1200" dirty="0">
              <a:solidFill>
                <a:prstClr val="black"/>
              </a:solidFill>
              <a:latin typeface="Calibri" panose="020F0502020204030204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ClrTx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•	gi bistand og lokal oppfølging i samråd med AMK</a:t>
            </a:r>
          </a:p>
          <a:p>
            <a:pPr>
              <a:lnSpc>
                <a:spcPct val="115000"/>
              </a:lnSpc>
              <a:buClrTx/>
            </a:pPr>
            <a:endParaRPr lang="nb-NO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Tx/>
            </a:pP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 </a:t>
            </a:r>
            <a:b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</a:br>
            <a:b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</a:br>
            <a:r>
              <a:rPr lang="nb-NO" sz="2000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AGaramond-Regular"/>
              </a:rPr>
              <a:t>	</a:t>
            </a:r>
            <a:endParaRPr lang="nb-NO" sz="2000" b="1" kern="1200" dirty="0">
              <a:solidFill>
                <a:srgbClr val="FF0000"/>
              </a:solidFill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14</a:t>
            </a:fld>
            <a:endParaRPr lang="no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00133B3-E2FA-9CAA-A659-50FDEFF53FB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-357230" y="5109381"/>
            <a:ext cx="4114800" cy="365100"/>
          </a:xfrm>
        </p:spPr>
        <p:txBody>
          <a:bodyPr/>
          <a:lstStyle/>
          <a:p>
            <a:r>
              <a:rPr lang="nb-NO" dirty="0"/>
              <a:t>Kristiansand LVS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F9D0FD-C59E-82DE-D102-05A4D7612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3" y="1957476"/>
            <a:ext cx="2365453" cy="315190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08642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67f13fa223_0_834"/>
          <p:cNvSpPr/>
          <p:nvPr/>
        </p:nvSpPr>
        <p:spPr>
          <a:xfrm>
            <a:off x="781217" y="539212"/>
            <a:ext cx="592113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  <a:tabLst/>
              <a:defRPr/>
            </a:pPr>
            <a:r>
              <a:rPr kumimoji="0" lang="nb-NO" sz="2800" b="1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Den akuttmedisinske kjede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g167f13fa223_0_834"/>
          <p:cNvSpPr txBox="1"/>
          <p:nvPr/>
        </p:nvSpPr>
        <p:spPr>
          <a:xfrm>
            <a:off x="1720152" y="2074782"/>
            <a:ext cx="208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492" y="1174291"/>
            <a:ext cx="5584371" cy="3347224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o-NO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no-NO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7DFE048-B1DD-2A71-C0D4-78BD887717CD}"/>
              </a:ext>
            </a:extLst>
          </p:cNvPr>
          <p:cNvSpPr txBox="1"/>
          <p:nvPr/>
        </p:nvSpPr>
        <p:spPr>
          <a:xfrm>
            <a:off x="792205" y="1418760"/>
            <a:ext cx="4763162" cy="294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LVS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AMK-sentral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akutthjelper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fastlege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legevakt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bil-, båt- og luftambulanse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akuttmottak i sykehus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9A67FC-F953-D7DD-77D1-57BAE02C6C33}"/>
              </a:ext>
            </a:extLst>
          </p:cNvPr>
          <p:cNvSpPr txBox="1"/>
          <p:nvPr/>
        </p:nvSpPr>
        <p:spPr>
          <a:xfrm>
            <a:off x="10027273" y="4095853"/>
            <a:ext cx="1831252" cy="39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Modifisert etter Helse- og</a:t>
            </a:r>
            <a:br>
              <a:rPr kumimoji="0" lang="nb-NO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r>
              <a:rPr kumimoji="0" lang="nb-NO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omsorgsdepartementet, 2011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0EAD95B-751E-ED9D-AB75-F298B19B0C6F}"/>
              </a:ext>
            </a:extLst>
          </p:cNvPr>
          <p:cNvSpPr txBox="1"/>
          <p:nvPr/>
        </p:nvSpPr>
        <p:spPr>
          <a:xfrm>
            <a:off x="1127805" y="5214408"/>
            <a:ext cx="8399654" cy="128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800" i="1" dirty="0">
                <a:latin typeface="Verdana" panose="020B0604030504040204" pitchFamily="34" charset="0"/>
                <a:ea typeface="Verdana" panose="020B0604030504040204" pitchFamily="34" charset="0"/>
              </a:rPr>
              <a:t>Kjeden representerer en sammenhengende rekke av tiltak for å sikre akutt helsehjelp fra hendelsessted, inkludert publikums innsats, fram til definitiv behandling.</a:t>
            </a:r>
          </a:p>
        </p:txBody>
      </p:sp>
    </p:spTree>
    <p:extLst>
      <p:ext uri="{BB962C8B-B14F-4D97-AF65-F5344CB8AC3E}">
        <p14:creationId xmlns:p14="http://schemas.microsoft.com/office/powerpoint/2010/main" val="16834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2C0685D-0393-3269-B508-8797CACCD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16</a:t>
            </a:fld>
            <a:endParaRPr lang="no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F601D5E-BAAE-2604-07E4-F74883489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r="150" b="90"/>
          <a:stretch/>
        </p:blipFill>
        <p:spPr>
          <a:xfrm>
            <a:off x="588215" y="419170"/>
            <a:ext cx="11119539" cy="6183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EF2A15D2-5F22-F988-6331-C109CC9DE44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358468" y="6221879"/>
            <a:ext cx="3347198" cy="325880"/>
          </a:xfrm>
        </p:spPr>
        <p:txBody>
          <a:bodyPr/>
          <a:lstStyle/>
          <a:p>
            <a:r>
              <a:rPr lang="nb-NO" dirty="0"/>
              <a:t>Helsedirektoratet, juni 2024</a:t>
            </a:r>
          </a:p>
        </p:txBody>
      </p:sp>
    </p:spTree>
    <p:extLst>
      <p:ext uri="{BB962C8B-B14F-4D97-AF65-F5344CB8AC3E}">
        <p14:creationId xmlns:p14="http://schemas.microsoft.com/office/powerpoint/2010/main" val="358916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1802CB81-9E62-AFBD-1802-11F68E7FC138}"/>
              </a:ext>
            </a:extLst>
          </p:cNvPr>
          <p:cNvSpPr/>
          <p:nvPr/>
        </p:nvSpPr>
        <p:spPr>
          <a:xfrm>
            <a:off x="269615" y="1168774"/>
            <a:ext cx="11652770" cy="5259567"/>
          </a:xfrm>
          <a:prstGeom prst="round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Trine er hjemmehjelper i kommunens hjemmebaserte tjeneste.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Hun kommer frem til en pasient for å gi daglig hjelp. 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Pasienten ligger i sengen, noe som er unormalt da pasienten vanligvis prøver å stelle seg selv på morgenen.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Trine ringer til LVS, som raskt kartlegger at pasienten har brystsmerter. LVS kobler inn AMK.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AMK overtar samtalen og får sendt ut ambulanse som rød respons (akutt) til stedet.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Da ambulansen ankommer, oppdages det at pasienten har et STEMI (hjerteinfarkt).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Ambulansepersonellet starter behandling umiddelbart, og frakter pasienten til lokal sykehuset.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Etter videre undersøkelser og prøvesvar kontakter vakthavende lege i akuttmottaket AMK,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for å rekvirere flytransport/helikopter til sykehus som utfører PCI – behandling. 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Pasienten transporteres raskest mulig videre. </a:t>
            </a:r>
          </a:p>
        </p:txBody>
      </p:sp>
      <p:sp>
        <p:nvSpPr>
          <p:cNvPr id="2" name="Rektangel 1"/>
          <p:cNvSpPr/>
          <p:nvPr/>
        </p:nvSpPr>
        <p:spPr>
          <a:xfrm>
            <a:off x="500951" y="549615"/>
            <a:ext cx="9891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Akuttmedisinsk kjede i praksis - case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218" y="275125"/>
            <a:ext cx="1483135" cy="147230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99" y="382313"/>
            <a:ext cx="1406524" cy="139044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1F29301-33AA-1684-6B71-37FB52C58DCF}"/>
              </a:ext>
            </a:extLst>
          </p:cNvPr>
          <p:cNvSpPr txBox="1"/>
          <p:nvPr/>
        </p:nvSpPr>
        <p:spPr>
          <a:xfrm>
            <a:off x="0" y="6613753"/>
            <a:ext cx="1563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Foto: Trond Strand og KoKom</a:t>
            </a:r>
          </a:p>
        </p:txBody>
      </p:sp>
    </p:spTree>
    <p:extLst>
      <p:ext uri="{BB962C8B-B14F-4D97-AF65-F5344CB8AC3E}">
        <p14:creationId xmlns:p14="http://schemas.microsoft.com/office/powerpoint/2010/main" val="1992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7551" y="2081379"/>
            <a:ext cx="2064111" cy="22565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501" name="Google Shape;501;p5"/>
          <p:cNvSpPr/>
          <p:nvPr/>
        </p:nvSpPr>
        <p:spPr>
          <a:xfrm>
            <a:off x="5805055" y="318655"/>
            <a:ext cx="2936399" cy="1373376"/>
          </a:xfrm>
          <a:prstGeom prst="wedgeEllipseCallout">
            <a:avLst>
              <a:gd name="adj1" fmla="val 85326"/>
              <a:gd name="adj2" fmla="val 92522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-N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har vi nådd målet med emnet?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18</a:t>
            </a:fld>
            <a:endParaRPr lang="no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91181C0-601B-BFEC-0B28-78EF5B023D5C}"/>
              </a:ext>
            </a:extLst>
          </p:cNvPr>
          <p:cNvSpPr txBox="1"/>
          <p:nvPr/>
        </p:nvSpPr>
        <p:spPr>
          <a:xfrm>
            <a:off x="1077450" y="1809762"/>
            <a:ext cx="8170101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Kursdeltaker skal kunne: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beskrive oppbygningen av, hensikten og målet med medisinsk nødmeldetjeneste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beskrive AMK og LVS sine roller med iverksetting av tiltak, veiledning, rådgivning og oppfølging av henvendelser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beskrive oppbygningen av og roller i den akuttmedisinske kjede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80C04A4-2290-263E-970B-29A1E2AA9054}"/>
              </a:ext>
            </a:extLst>
          </p:cNvPr>
          <p:cNvSpPr txBox="1"/>
          <p:nvPr/>
        </p:nvSpPr>
        <p:spPr>
          <a:xfrm>
            <a:off x="0" y="6538900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i="1" dirty="0"/>
              <a:t>Illustrasjon: KoKom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771352B3-1106-351B-555D-5B28A2EA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6" y="3759226"/>
            <a:ext cx="11613887" cy="2822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5476" y="2960027"/>
            <a:ext cx="52950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dirty="0"/>
              <a:t>Du </a:t>
            </a:r>
            <a:r>
              <a:rPr lang="nb-NO" sz="4400" dirty="0"/>
              <a:t>finner</a:t>
            </a:r>
            <a:r>
              <a:rPr lang="en-US" sz="4400" dirty="0"/>
              <a:t> </a:t>
            </a:r>
            <a:r>
              <a:rPr lang="nb-NO" sz="4400" dirty="0"/>
              <a:t>oss</a:t>
            </a:r>
            <a:r>
              <a:rPr lang="en-US" sz="4400" dirty="0"/>
              <a:t> </a:t>
            </a:r>
            <a:r>
              <a:rPr lang="nb-NO" sz="4400" dirty="0"/>
              <a:t>på</a:t>
            </a:r>
            <a:r>
              <a:rPr lang="en-US" sz="4400" dirty="0"/>
              <a:t>: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6D0534F-25CE-750F-3C80-7BBDBF3B7C76}"/>
              </a:ext>
            </a:extLst>
          </p:cNvPr>
          <p:cNvSpPr txBox="1"/>
          <p:nvPr/>
        </p:nvSpPr>
        <p:spPr>
          <a:xfrm>
            <a:off x="495476" y="5170573"/>
            <a:ext cx="5481433" cy="13367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Instagram:    @kokom_kompetanse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Facebook:     KoKom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Hjemmesiden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:       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  <a:hlinkClick r:id="rId4"/>
              </a:rPr>
              <a:t>www.kokom.no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    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7" name="Bilde 6" descr="Et bilde som inneholder symbol, logo, Font, Grafikk&#10;&#10;Automatisk generert beskrivelse">
            <a:extLst>
              <a:ext uri="{FF2B5EF4-FFF2-40B4-BE49-F238E27FC236}">
                <a16:creationId xmlns:a16="http://schemas.microsoft.com/office/drawing/2014/main" id="{30B921F0-03FA-9191-6C38-A9679757B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166" y="3949275"/>
            <a:ext cx="2603605" cy="253200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F3A8F68-C872-FD8F-7C22-E00A58CA6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5108" y="236376"/>
            <a:ext cx="1451976" cy="415052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A82446-EAB0-1295-04A7-F01D96CBEE7D}"/>
              </a:ext>
            </a:extLst>
          </p:cNvPr>
          <p:cNvSpPr txBox="1">
            <a:spLocks/>
          </p:cNvSpPr>
          <p:nvPr/>
        </p:nvSpPr>
        <p:spPr bwMode="auto">
          <a:xfrm>
            <a:off x="4358745" y="1314998"/>
            <a:ext cx="6482351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Har du innspill?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</a:rPr>
              <a:t>Ta kontakt på </a:t>
            </a:r>
            <a:r>
              <a:rPr kumimoji="0" lang="nb-NO" altLang="nb-NO" sz="2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sym typeface="Arial"/>
                <a:hlinkClick r:id="rId7"/>
              </a:rPr>
              <a:t>post@kokom.no</a:t>
            </a:r>
            <a:endParaRPr kumimoji="0" lang="nb-NO" altLang="nb-NO" sz="2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11" name="Bilde 2">
            <a:extLst>
              <a:ext uri="{FF2B5EF4-FFF2-40B4-BE49-F238E27FC236}">
                <a16:creationId xmlns:a16="http://schemas.microsoft.com/office/drawing/2014/main" id="{1C4FBEBE-7765-76E8-C0FF-54743932F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202" y="828492"/>
            <a:ext cx="3314273" cy="2214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7E3A6AD-C30D-CB21-EEA4-A37D9E3B756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507"/>
          <a:stretch/>
        </p:blipFill>
        <p:spPr>
          <a:xfrm>
            <a:off x="5583994" y="3802559"/>
            <a:ext cx="2988224" cy="28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subTitle" idx="4294967295"/>
          </p:nvPr>
        </p:nvSpPr>
        <p:spPr>
          <a:xfrm>
            <a:off x="3306150" y="4921555"/>
            <a:ext cx="5579700" cy="14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endParaRPr sz="18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no-NO" sz="1800" b="0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Grunnkurs for operatører i </a:t>
            </a:r>
            <a:endParaRPr sz="1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no-NO" sz="1800" b="0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medisinsk nødmeldetjeneste</a:t>
            </a:r>
            <a:br>
              <a:rPr lang="nb-NO" sz="1800" b="0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nb-NO" sz="1800" b="0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b-NO" sz="1800" b="0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Dato:</a:t>
            </a:r>
            <a:endParaRPr sz="18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2225355" y="2710132"/>
            <a:ext cx="8267384" cy="21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31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Medisinsk n</a:t>
            </a:r>
            <a:r>
              <a:rPr lang="no-NO" sz="31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ødmeldetjeneste </a:t>
            </a:r>
            <a:endParaRPr sz="3100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31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og </a:t>
            </a:r>
            <a:endParaRPr lang="nb-NO" sz="3100" b="1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31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den akuttmedisinske</a:t>
            </a:r>
            <a:r>
              <a:rPr lang="nb-NO" sz="31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o-NO" sz="31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kjede</a:t>
            </a:r>
            <a:endParaRPr sz="3100" i="0" u="none" strike="noStrike" cap="none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None/>
            </a:pPr>
            <a:endParaRPr lang="nb-NO" sz="1800" b="0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57" y="0"/>
            <a:ext cx="3537979" cy="26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5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0;p2">
            <a:extLst>
              <a:ext uri="{FF2B5EF4-FFF2-40B4-BE49-F238E27FC236}">
                <a16:creationId xmlns:a16="http://schemas.microsoft.com/office/drawing/2014/main" id="{5519B8DE-CFDE-B0B9-C6D1-2973B1049DD5}"/>
              </a:ext>
            </a:extLst>
          </p:cNvPr>
          <p:cNvSpPr/>
          <p:nvPr/>
        </p:nvSpPr>
        <p:spPr>
          <a:xfrm>
            <a:off x="441439" y="3714984"/>
            <a:ext cx="7771500" cy="26622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89000" lvl="4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 </a:t>
            </a:r>
            <a: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Den akuttmedisinske kjede</a:t>
            </a:r>
            <a:endParaRPr lang="nb-NO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89000" lvl="4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- aktører og ressurser					</a:t>
            </a:r>
            <a:br>
              <a:rPr lang="no-NO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439" y="1653027"/>
            <a:ext cx="7771500" cy="2569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46200" lvl="6" indent="-457200">
              <a:lnSpc>
                <a:spcPct val="150000"/>
              </a:lnSpc>
              <a:buClr>
                <a:schemeClr val="dk1"/>
              </a:buClr>
              <a:buSzPts val="2400"/>
              <a:buAutoNum type="arabicPeriod"/>
            </a:pP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edisinsk nødmeldetjeneste</a:t>
            </a:r>
            <a:b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- AMK </a:t>
            </a:r>
          </a:p>
          <a:p>
            <a:pPr marL="889000" lvl="8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- </a:t>
            </a:r>
            <a: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LVS</a:t>
            </a:r>
            <a:b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1656450" y="628691"/>
            <a:ext cx="15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2400" b="1" i="0" u="none" strike="noStrike" cap="none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Innhold</a:t>
            </a:r>
            <a:endParaRPr sz="2000" b="0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8071350" y="3059725"/>
            <a:ext cx="416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3</a:t>
            </a:fld>
            <a:endParaRPr lang="no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11" y="0"/>
            <a:ext cx="4817078" cy="3613796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88AEF5ED-A877-1CA5-EC5A-87AD45716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682" y="3138616"/>
            <a:ext cx="6205268" cy="371938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154115C-1D54-E8AC-AFC3-C35FBDF0507F}"/>
              </a:ext>
            </a:extLst>
          </p:cNvPr>
          <p:cNvSpPr txBox="1"/>
          <p:nvPr/>
        </p:nvSpPr>
        <p:spPr>
          <a:xfrm>
            <a:off x="0" y="6538900"/>
            <a:ext cx="151355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800" i="1" dirty="0"/>
              <a:t>Illustrasjon: Helsedirektoratet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A93A5AD-8D0C-A5D6-A9E7-C6B434D00D93}"/>
              </a:ext>
            </a:extLst>
          </p:cNvPr>
          <p:cNvSpPr txBox="1"/>
          <p:nvPr/>
        </p:nvSpPr>
        <p:spPr>
          <a:xfrm>
            <a:off x="0" y="6350334"/>
            <a:ext cx="8835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i="1" dirty="0"/>
              <a:t>Foto/ill: KoKom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174004" y="2172360"/>
            <a:ext cx="9436541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82790" y="880633"/>
            <a:ext cx="3294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Undervisningsmål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33075-FF55-ED3D-870F-ED077210C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8928"/>
          <a:stretch/>
        </p:blipFill>
        <p:spPr>
          <a:xfrm>
            <a:off x="9262537" y="2070474"/>
            <a:ext cx="2728284" cy="2717052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8E1611A-76EA-5627-FD9E-903BF249C6A7}"/>
              </a:ext>
            </a:extLst>
          </p:cNvPr>
          <p:cNvSpPr txBox="1"/>
          <p:nvPr/>
        </p:nvSpPr>
        <p:spPr>
          <a:xfrm>
            <a:off x="582790" y="1770513"/>
            <a:ext cx="8170101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Kursdeltaker skal kunne:</a:t>
            </a:r>
          </a:p>
          <a:p>
            <a:pPr marL="457200" lvl="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18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beskrive oppbygningen av, hensikten og målet med medisinsk nødmeldetjeneste</a:t>
            </a:r>
          </a:p>
          <a:p>
            <a:pPr marL="457200" lvl="0" indent="-457200">
              <a:spcAft>
                <a:spcPts val="800"/>
              </a:spcAft>
              <a:buFont typeface="+mj-lt"/>
              <a:buAutoNum type="arabicPeriod"/>
            </a:pPr>
            <a:endParaRPr lang="nb-NO" sz="1800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18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beskrive AMK og LVS sine roller med iverksetting av tiltak, veiledning, rådgivning og oppfølging av henvendelser </a:t>
            </a:r>
          </a:p>
          <a:p>
            <a:pPr marL="457200" lvl="0" indent="-457200">
              <a:spcAft>
                <a:spcPts val="800"/>
              </a:spcAft>
              <a:buFont typeface="+mj-lt"/>
              <a:buAutoNum type="arabicPeriod"/>
            </a:pPr>
            <a:endParaRPr lang="nb-NO" sz="1800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18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beskrive oppbygningen av og roller i den akuttmedisinske kjede</a:t>
            </a:r>
          </a:p>
          <a:p>
            <a:pPr marL="457200" lvl="0" indent="-457200">
              <a:spcAft>
                <a:spcPts val="800"/>
              </a:spcAft>
              <a:buFont typeface="+mj-lt"/>
              <a:buAutoNum type="arabicPeriod"/>
            </a:pPr>
            <a:endParaRPr lang="nb-NO" sz="1800" u="none" strike="noStrike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4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91377" y="934526"/>
            <a:ext cx="2812623" cy="131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Spørsmål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 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Rektangel 1"/>
          <p:cNvSpPr/>
          <p:nvPr/>
        </p:nvSpPr>
        <p:spPr>
          <a:xfrm>
            <a:off x="810865" y="3000051"/>
            <a:ext cx="7017113" cy="207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Hvem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ansvar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for </a:t>
            </a:r>
          </a:p>
          <a:p>
            <a:pPr marR="0" lvl="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medisinsk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nødmeldetjeneste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Norge?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11F3E8DD-61AF-4710-8515-95E76997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772" y="1631405"/>
            <a:ext cx="3239363" cy="377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D679A60-FD28-982E-59BA-C6601EF2F006}"/>
              </a:ext>
            </a:extLst>
          </p:cNvPr>
          <p:cNvSpPr txBox="1"/>
          <p:nvPr/>
        </p:nvSpPr>
        <p:spPr>
          <a:xfrm>
            <a:off x="0" y="6538900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i="1" dirty="0">
                <a:solidFill>
                  <a:schemeClr val="bg1">
                    <a:lumMod val="95000"/>
                  </a:schemeClr>
                </a:solidFill>
              </a:rPr>
              <a:t>Illustrasjon: ?</a:t>
            </a:r>
          </a:p>
        </p:txBody>
      </p:sp>
    </p:spTree>
    <p:extLst>
      <p:ext uri="{BB962C8B-B14F-4D97-AF65-F5344CB8AC3E}">
        <p14:creationId xmlns:p14="http://schemas.microsoft.com/office/powerpoint/2010/main" val="349047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048000" y="2736503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nb-NO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regionale helseforetak (RHF – statlig)</a:t>
            </a:r>
            <a:endParaRPr lang="nb-NO" sz="180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8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kommunehelsetjenesten (kommunalt)</a:t>
            </a:r>
            <a:b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84" y="2736503"/>
            <a:ext cx="1428579" cy="85182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4" y="3934108"/>
            <a:ext cx="1506837" cy="793344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6</a:t>
            </a:fld>
            <a:endParaRPr lang="no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0FD387A-6146-7123-F792-15ED34E183A3}"/>
              </a:ext>
            </a:extLst>
          </p:cNvPr>
          <p:cNvSpPr/>
          <p:nvPr/>
        </p:nvSpPr>
        <p:spPr>
          <a:xfrm>
            <a:off x="1051384" y="1209537"/>
            <a:ext cx="912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nb-NO" sz="2400" b="1" kern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Et felles ansvar organisert på to forvaltningsnivåer:</a:t>
            </a:r>
          </a:p>
        </p:txBody>
      </p:sp>
    </p:spTree>
    <p:extLst>
      <p:ext uri="{BB962C8B-B14F-4D97-AF65-F5344CB8AC3E}">
        <p14:creationId xmlns:p14="http://schemas.microsoft.com/office/powerpoint/2010/main" val="370929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7f13fa223_0_419"/>
          <p:cNvSpPr/>
          <p:nvPr/>
        </p:nvSpPr>
        <p:spPr>
          <a:xfrm>
            <a:off x="1134882" y="848647"/>
            <a:ext cx="794648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1" dirty="0">
                <a:solidFill>
                  <a:srgbClr val="2E75B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  <a:sym typeface="Tahoma"/>
              </a:rPr>
              <a:t>Hensikt</a:t>
            </a:r>
            <a:r>
              <a:rPr lang="nb-NO" sz="2400" b="1" dirty="0">
                <a:solidFill>
                  <a:srgbClr val="2E75B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  <a:sym typeface="Tahoma"/>
              </a:rPr>
              <a:t>en med medisin</a:t>
            </a:r>
            <a:r>
              <a:rPr lang="nb-NO" sz="24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  <a:sym typeface="Tahoma"/>
              </a:rPr>
              <a:t>sk</a:t>
            </a:r>
            <a:r>
              <a:rPr lang="nb-NO" sz="2400" b="1" dirty="0">
                <a:solidFill>
                  <a:srgbClr val="2E75B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  <a:sym typeface="Tahoma"/>
              </a:rPr>
              <a:t> nødmeldetjeneste:</a:t>
            </a:r>
            <a:endParaRPr sz="2400" b="1" dirty="0">
              <a:solidFill>
                <a:srgbClr val="2E75B5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  <a:sym typeface="Tahoma"/>
            </a:endParaRPr>
          </a:p>
        </p:txBody>
      </p:sp>
      <p:sp>
        <p:nvSpPr>
          <p:cNvPr id="220" name="Google Shape;220;g167f13fa223_0_419"/>
          <p:cNvSpPr/>
          <p:nvPr/>
        </p:nvSpPr>
        <p:spPr>
          <a:xfrm>
            <a:off x="1134882" y="4244600"/>
            <a:ext cx="9727082" cy="1646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oppfølging av </a:t>
            </a:r>
            <a:r>
              <a:rPr lang="no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henvendelsen</a:t>
            </a:r>
            <a:br>
              <a:rPr lang="no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318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no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knytte aktører i helsetjenesten sammen</a:t>
            </a:r>
            <a:br>
              <a:rPr lang="no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221" name="Google Shape;221;g167f13fa223_0_419"/>
          <p:cNvSpPr txBox="1"/>
          <p:nvPr/>
        </p:nvSpPr>
        <p:spPr>
          <a:xfrm>
            <a:off x="1720151" y="2074775"/>
            <a:ext cx="97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34881" y="1900350"/>
            <a:ext cx="1031390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0" indent="-342900">
              <a:buSzPts val="2200"/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gi publikum enkel og umiddelbar tilgang til nødvendig helsehjelp 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- håndtere meldinger via telefon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31800" lvl="0" indent="-342900">
              <a:lnSpc>
                <a:spcPct val="90000"/>
              </a:lnSpc>
              <a:buSzPts val="2200"/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varsling uten tap av tid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-  sikre optimal bruk av ressursene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lang="nb-NO" sz="1800"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431800" lvl="0" indent="-342900">
              <a:lnSpc>
                <a:spcPct val="90000"/>
              </a:lnSpc>
              <a:buSzPts val="2200"/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gjøre innringer til førstehjelper 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- gi instruksjoner og råd</a:t>
            </a:r>
            <a:endParaRPr lang="nb-NO" sz="1800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7</a:t>
            </a:fld>
            <a:endParaRPr lang="no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163A0A8-59B6-D59B-3A9A-21281272A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382" y="2431792"/>
            <a:ext cx="2499635" cy="2695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BA1B8FD-D17C-6498-D230-FA00C40239AC}"/>
              </a:ext>
            </a:extLst>
          </p:cNvPr>
          <p:cNvSpPr txBox="1"/>
          <p:nvPr/>
        </p:nvSpPr>
        <p:spPr>
          <a:xfrm>
            <a:off x="0" y="6538900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i="1" dirty="0"/>
              <a:t>Illustrasjon: </a:t>
            </a:r>
            <a:r>
              <a:rPr lang="nb-NO" sz="800" i="1" dirty="0" err="1"/>
              <a:t>Colourbox</a:t>
            </a:r>
            <a:endParaRPr lang="nb-NO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6ce3c52a37_0_289"/>
          <p:cNvSpPr/>
          <p:nvPr/>
        </p:nvSpPr>
        <p:spPr>
          <a:xfrm>
            <a:off x="476729" y="2444082"/>
            <a:ext cx="9995119" cy="42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br>
              <a:rPr lang="no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no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	</a:t>
            </a:r>
            <a:r>
              <a:rPr lang="nb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</a:t>
            </a:r>
            <a:r>
              <a:rPr lang="no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 kvalitetssikret informasjonsinnhenting</a:t>
            </a:r>
            <a:br>
              <a:rPr lang="no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nb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</a:t>
            </a:r>
            <a:br>
              <a:rPr lang="no-NO" sz="22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no-NO" sz="22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	</a:t>
            </a:r>
            <a:r>
              <a:rPr lang="nb-NO" sz="22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</a:t>
            </a:r>
            <a:r>
              <a:rPr lang="no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 god videreformidling ved varsling  </a:t>
            </a:r>
            <a:br>
              <a:rPr lang="no-NO" sz="22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br>
              <a:rPr lang="no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no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	</a:t>
            </a:r>
            <a:r>
              <a:rPr lang="nb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	</a:t>
            </a:r>
            <a:r>
              <a:rPr lang="no-NO" sz="2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- god veiledning av innringer</a:t>
            </a:r>
            <a:endParaRPr sz="22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213" name="Google Shape;213;g16ce3c52a37_0_289"/>
          <p:cNvSpPr txBox="1"/>
          <p:nvPr/>
        </p:nvSpPr>
        <p:spPr>
          <a:xfrm>
            <a:off x="1720152" y="2074782"/>
            <a:ext cx="208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4"/>
          <a:srcRect t="5934"/>
          <a:stretch/>
        </p:blipFill>
        <p:spPr>
          <a:xfrm>
            <a:off x="82209" y="4300150"/>
            <a:ext cx="3499191" cy="2238749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8</a:t>
            </a:fld>
            <a:endParaRPr lang="no-NO"/>
          </a:p>
        </p:txBody>
      </p:sp>
      <p:sp>
        <p:nvSpPr>
          <p:cNvPr id="4" name="Google Shape;204;g167f13fa223_0_1747">
            <a:extLst>
              <a:ext uri="{FF2B5EF4-FFF2-40B4-BE49-F238E27FC236}">
                <a16:creationId xmlns:a16="http://schemas.microsoft.com/office/drawing/2014/main" id="{A2D6FA16-EC61-5D55-F219-38DD0CF77D18}"/>
              </a:ext>
            </a:extLst>
          </p:cNvPr>
          <p:cNvSpPr/>
          <p:nvPr/>
        </p:nvSpPr>
        <p:spPr>
          <a:xfrm>
            <a:off x="751394" y="986757"/>
            <a:ext cx="10178716" cy="11112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no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ødmeldetjenestens 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sin </a:t>
            </a:r>
            <a:r>
              <a:rPr lang="no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fremste oppgave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er:</a:t>
            </a:r>
            <a:r>
              <a:rPr lang="nb-NO" sz="2400" b="1" i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			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23B278-5963-E4C1-9428-255A6B81DC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/>
              <a:t>Ref. akuttmedisinforskriften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290E47D-A7BC-F50C-3F47-0E52DC8CAFF8}"/>
              </a:ext>
            </a:extLst>
          </p:cNvPr>
          <p:cNvSpPr txBox="1"/>
          <p:nvPr/>
        </p:nvSpPr>
        <p:spPr>
          <a:xfrm>
            <a:off x="0" y="6538900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i="1" dirty="0"/>
              <a:t>Illustrasjon: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67f13fa223_0_1664"/>
          <p:cNvSpPr/>
          <p:nvPr/>
        </p:nvSpPr>
        <p:spPr>
          <a:xfrm>
            <a:off x="813836" y="513713"/>
            <a:ext cx="6801618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2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Målet med tjenesten er</a:t>
            </a:r>
            <a:r>
              <a:rPr lang="nb-NO" sz="2200" b="1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2200" b="1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g167f13fa223_0_1664"/>
          <p:cNvSpPr/>
          <p:nvPr/>
        </p:nvSpPr>
        <p:spPr>
          <a:xfrm>
            <a:off x="3400034" y="2139288"/>
            <a:ext cx="3902647" cy="20007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ikhet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ærhet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ellesskap 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no-NO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rygghet</a:t>
            </a:r>
            <a:br>
              <a:rPr lang="no-NO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29" name="Google Shape;229;g167f13fa223_0_1664"/>
          <p:cNvSpPr txBox="1"/>
          <p:nvPr/>
        </p:nvSpPr>
        <p:spPr>
          <a:xfrm>
            <a:off x="755384" y="1361544"/>
            <a:ext cx="69185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lvl="0">
              <a:buClr>
                <a:schemeClr val="dk1"/>
              </a:buClr>
              <a:buSzPts val="2400"/>
            </a:pPr>
            <a:r>
              <a:rPr lang="nb-NO" sz="1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Helhetlig og likeverdig </a:t>
            </a:r>
            <a:r>
              <a:rPr lang="nb-NO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behandling, med tilgang til tjenesten for alle som trenger helsehjelp</a:t>
            </a:r>
          </a:p>
        </p:txBody>
      </p:sp>
      <p:sp>
        <p:nvSpPr>
          <p:cNvPr id="230" name="Google Shape;230;g167f13fa223_0_1664"/>
          <p:cNvSpPr/>
          <p:nvPr/>
        </p:nvSpPr>
        <p:spPr>
          <a:xfrm>
            <a:off x="2008184" y="5900489"/>
            <a:ext cx="486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ktangel 1"/>
          <p:cNvSpPr/>
          <p:nvPr/>
        </p:nvSpPr>
        <p:spPr>
          <a:xfrm>
            <a:off x="813836" y="2551061"/>
            <a:ext cx="648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no-NO" sz="200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runnverdiene er</a:t>
            </a:r>
            <a:r>
              <a:rPr lang="nb-NO" sz="2000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lang="nb-NO" sz="2000" u="sng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666853" y="5328808"/>
            <a:ext cx="7225376" cy="9534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214313" indent="-2143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nb-NO" sz="20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God kvalitet på tjenesten måles i om pasienten får</a:t>
            </a:r>
            <a:r>
              <a:rPr lang="nb-NO" sz="2000" kern="1200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</a:t>
            </a:r>
            <a:br>
              <a:rPr lang="nb-NO" sz="2000" kern="1200" dirty="0">
                <a:solidFill>
                  <a:srgbClr val="33996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nb-NO" sz="2000" b="1" i="1" kern="1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«riktig hjelp til rett tid, og på riktig nivå/sted»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mtClean="0"/>
              <a:t>9</a:t>
            </a:fld>
            <a:endParaRPr lang="no-NO"/>
          </a:p>
        </p:txBody>
      </p:sp>
      <p:pic>
        <p:nvPicPr>
          <p:cNvPr id="4" name="Google Shape;231;g167f13fa223_0_1664">
            <a:extLst>
              <a:ext uri="{FF2B5EF4-FFF2-40B4-BE49-F238E27FC236}">
                <a16:creationId xmlns:a16="http://schemas.microsoft.com/office/drawing/2014/main" id="{DE627BCC-F76F-0A94-33AE-172FC17A62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5558" y="2074782"/>
            <a:ext cx="3392602" cy="24002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7E81506-E72F-E651-8891-0867CFA6A6EC}"/>
              </a:ext>
            </a:extLst>
          </p:cNvPr>
          <p:cNvSpPr txBox="1"/>
          <p:nvPr/>
        </p:nvSpPr>
        <p:spPr>
          <a:xfrm>
            <a:off x="0" y="6538900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i="1" dirty="0"/>
              <a:t>Illustrasjon: KoKom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F3C1C7FA91D4C90CC1DFEAB28AFC6" ma:contentTypeVersion="15" ma:contentTypeDescription="Opprett et nytt dokument." ma:contentTypeScope="" ma:versionID="bad9493395f8c1034021a65ab40d9768">
  <xsd:schema xmlns:xsd="http://www.w3.org/2001/XMLSchema" xmlns:xs="http://www.w3.org/2001/XMLSchema" xmlns:p="http://schemas.microsoft.com/office/2006/metadata/properties" xmlns:ns2="820d7fd5-9309-423a-b0d3-bdc528a00c6f" xmlns:ns3="70bd2ea5-bdb3-40dd-892e-653457c1e963" targetNamespace="http://schemas.microsoft.com/office/2006/metadata/properties" ma:root="true" ma:fieldsID="b417ce9dea61f3df080963fdfd4b1cc7" ns2:_="" ns3:_="">
    <xsd:import namespace="820d7fd5-9309-423a-b0d3-bdc528a00c6f"/>
    <xsd:import namespace="70bd2ea5-bdb3-40dd-892e-653457c1e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d7fd5-9309-423a-b0d3-bdc528a00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2ea5-bdb3-40dd-892e-653457c1e96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014a1ee-f697-4c59-b93a-b1bc24fc05b2}" ma:internalName="TaxCatchAll" ma:showField="CatchAllData" ma:web="70bd2ea5-bdb3-40dd-892e-653457c1e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0d7fd5-9309-423a-b0d3-bdc528a00c6f">
      <Terms xmlns="http://schemas.microsoft.com/office/infopath/2007/PartnerControls"/>
    </lcf76f155ced4ddcb4097134ff3c332f>
    <TaxCatchAll xmlns="70bd2ea5-bdb3-40dd-892e-653457c1e9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366988-6539-43F5-85DA-BB855FB8C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d7fd5-9309-423a-b0d3-bdc528a00c6f"/>
    <ds:schemaRef ds:uri="70bd2ea5-bdb3-40dd-892e-653457c1e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5F8CBC-9E00-4815-8A84-256FE089EA50}">
  <ds:schemaRefs>
    <ds:schemaRef ds:uri="http://schemas.microsoft.com/office/2006/metadata/properties"/>
    <ds:schemaRef ds:uri="http://schemas.microsoft.com/office/infopath/2007/PartnerControls"/>
    <ds:schemaRef ds:uri="820d7fd5-9309-423a-b0d3-bdc528a00c6f"/>
    <ds:schemaRef ds:uri="70bd2ea5-bdb3-40dd-892e-653457c1e963"/>
  </ds:schemaRefs>
</ds:datastoreItem>
</file>

<file path=customXml/itemProps3.xml><?xml version="1.0" encoding="utf-8"?>
<ds:datastoreItem xmlns:ds="http://schemas.openxmlformats.org/officeDocument/2006/customXml" ds:itemID="{131B4CCA-2685-41D1-A467-0E80FC4B14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2145</Words>
  <Application>Microsoft Office PowerPoint</Application>
  <PresentationFormat>Widescreen</PresentationFormat>
  <Paragraphs>326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Lysbildetitler</vt:lpstr>
      </vt:variant>
      <vt:variant>
        <vt:i4>19</vt:i4>
      </vt:variant>
    </vt:vector>
  </HeadingPairs>
  <TitlesOfParts>
    <vt:vector size="25" baseType="lpstr">
      <vt:lpstr>Office-tema</vt:lpstr>
      <vt:lpstr>Office-tema</vt:lpstr>
      <vt:lpstr>1_Office-tema</vt:lpstr>
      <vt:lpstr>2_Office-tema</vt:lpstr>
      <vt:lpstr>3_Office-tema</vt:lpstr>
      <vt:lpstr>4_Office-tema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Du finner oss på: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Ellingsen, Thor Andre</dc:creator>
  <cp:lastModifiedBy>Jan Edvin Agdestein</cp:lastModifiedBy>
  <cp:revision>149</cp:revision>
  <cp:lastPrinted>2024-06-27T11:35:36Z</cp:lastPrinted>
  <dcterms:created xsi:type="dcterms:W3CDTF">2022-09-14T08:42:47Z</dcterms:created>
  <dcterms:modified xsi:type="dcterms:W3CDTF">2024-07-04T16:23:36Z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91ddcc-9a90-46b7-a727-d19b3ec4b730_Enabled">
    <vt:lpwstr>true</vt:lpwstr>
  </property>
  <property fmtid="{D5CDD505-2E9C-101B-9397-08002B2CF9AE}" pid="3" name="MSIP_Label_d291ddcc-9a90-46b7-a727-d19b3ec4b730_SetDate">
    <vt:lpwstr>2023-05-30T10:02:01Z</vt:lpwstr>
  </property>
  <property fmtid="{D5CDD505-2E9C-101B-9397-08002B2CF9AE}" pid="4" name="MSIP_Label_d291ddcc-9a90-46b7-a727-d19b3ec4b730_Method">
    <vt:lpwstr>Privileged</vt:lpwstr>
  </property>
  <property fmtid="{D5CDD505-2E9C-101B-9397-08002B2CF9AE}" pid="5" name="MSIP_Label_d291ddcc-9a90-46b7-a727-d19b3ec4b730_Name">
    <vt:lpwstr>Åpen</vt:lpwstr>
  </property>
  <property fmtid="{D5CDD505-2E9C-101B-9397-08002B2CF9AE}" pid="6" name="MSIP_Label_d291ddcc-9a90-46b7-a727-d19b3ec4b730_SiteId">
    <vt:lpwstr>bdcbe535-f3cf-49f5-8a6a-fb6d98dc7837</vt:lpwstr>
  </property>
  <property fmtid="{D5CDD505-2E9C-101B-9397-08002B2CF9AE}" pid="7" name="MSIP_Label_d291ddcc-9a90-46b7-a727-d19b3ec4b730_ActionId">
    <vt:lpwstr>b7de9134-5d4a-429b-9c62-ec991af6377d</vt:lpwstr>
  </property>
  <property fmtid="{D5CDD505-2E9C-101B-9397-08002B2CF9AE}" pid="8" name="MSIP_Label_d291ddcc-9a90-46b7-a727-d19b3ec4b730_ContentBits">
    <vt:lpwstr>0</vt:lpwstr>
  </property>
  <property fmtid="{D5CDD505-2E9C-101B-9397-08002B2CF9AE}" pid="9" name="ContentTypeId">
    <vt:lpwstr>0x010100CD1F3C1C7FA91D4C90CC1DFEAB28AFC6</vt:lpwstr>
  </property>
  <property fmtid="{D5CDD505-2E9C-101B-9397-08002B2CF9AE}" pid="10" name="MediaServiceImageTags">
    <vt:lpwstr/>
  </property>
</Properties>
</file>