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72" r:id="rId6"/>
  </p:sldMasterIdLst>
  <p:notesMasterIdLst>
    <p:notesMasterId r:id="rId52"/>
  </p:notesMasterIdLst>
  <p:sldIdLst>
    <p:sldId id="323" r:id="rId7"/>
    <p:sldId id="345" r:id="rId8"/>
    <p:sldId id="347" r:id="rId9"/>
    <p:sldId id="502" r:id="rId10"/>
    <p:sldId id="503" r:id="rId11"/>
    <p:sldId id="505" r:id="rId12"/>
    <p:sldId id="495" r:id="rId13"/>
    <p:sldId id="506" r:id="rId14"/>
    <p:sldId id="507" r:id="rId15"/>
    <p:sldId id="508" r:id="rId16"/>
    <p:sldId id="352" r:id="rId17"/>
    <p:sldId id="504" r:id="rId18"/>
    <p:sldId id="512" r:id="rId19"/>
    <p:sldId id="258" r:id="rId20"/>
    <p:sldId id="257" r:id="rId21"/>
    <p:sldId id="332" r:id="rId22"/>
    <p:sldId id="433" r:id="rId23"/>
    <p:sldId id="509" r:id="rId24"/>
    <p:sldId id="343" r:id="rId25"/>
    <p:sldId id="271" r:id="rId26"/>
    <p:sldId id="275" r:id="rId27"/>
    <p:sldId id="279" r:id="rId28"/>
    <p:sldId id="283" r:id="rId29"/>
    <p:sldId id="344" r:id="rId30"/>
    <p:sldId id="318" r:id="rId31"/>
    <p:sldId id="330" r:id="rId32"/>
    <p:sldId id="269" r:id="rId33"/>
    <p:sldId id="312" r:id="rId34"/>
    <p:sldId id="264" r:id="rId35"/>
    <p:sldId id="286" r:id="rId36"/>
    <p:sldId id="285" r:id="rId37"/>
    <p:sldId id="336" r:id="rId38"/>
    <p:sldId id="309" r:id="rId39"/>
    <p:sldId id="324" r:id="rId40"/>
    <p:sldId id="338" r:id="rId41"/>
    <p:sldId id="291" r:id="rId42"/>
    <p:sldId id="331" r:id="rId43"/>
    <p:sldId id="293" r:id="rId44"/>
    <p:sldId id="306" r:id="rId45"/>
    <p:sldId id="325" r:id="rId46"/>
    <p:sldId id="295" r:id="rId47"/>
    <p:sldId id="277" r:id="rId48"/>
    <p:sldId id="329" r:id="rId49"/>
    <p:sldId id="316" r:id="rId50"/>
    <p:sldId id="334" r:id="rId5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oken, Anders" initials="KA" lastIdx="1" clrIdx="0">
    <p:extLst>
      <p:ext uri="{19B8F6BF-5375-455C-9EA6-DF929625EA0E}">
        <p15:presenceInfo xmlns:p15="http://schemas.microsoft.com/office/powerpoint/2012/main" userId="S-1-5-21-2061001726-1181116807-114579206-1539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C75A7-1982-4CB5-85C7-4202E672A8B0}" v="1" dt="2023-12-01T13:44:06.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4" d="100"/>
          <a:sy n="154" d="100"/>
        </p:scale>
        <p:origin x="534"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ngsen, Thor Andre" userId="S::thae@ihelse.net::63925441-3473-4800-afc1-e5743549fef7" providerId="AD" clId="Web-{410A6BA5-4A72-411C-995F-C26A6BF80DE1}"/>
    <pc:docChg chg="modSld">
      <pc:chgData name="Ellingsen, Thor Andre" userId="S::thae@ihelse.net::63925441-3473-4800-afc1-e5743549fef7" providerId="AD" clId="Web-{410A6BA5-4A72-411C-995F-C26A6BF80DE1}" dt="2023-11-29T09:51:59.462" v="21"/>
      <pc:docMkLst>
        <pc:docMk/>
      </pc:docMkLst>
      <pc:sldChg chg="modSp">
        <pc:chgData name="Ellingsen, Thor Andre" userId="S::thae@ihelse.net::63925441-3473-4800-afc1-e5743549fef7" providerId="AD" clId="Web-{410A6BA5-4A72-411C-995F-C26A6BF80DE1}" dt="2023-11-29T09:50:46.726" v="11"/>
        <pc:sldMkLst>
          <pc:docMk/>
          <pc:sldMk cId="2873425298" sldId="347"/>
        </pc:sldMkLst>
        <pc:picChg chg="mod modCrop">
          <ac:chgData name="Ellingsen, Thor Andre" userId="S::thae@ihelse.net::63925441-3473-4800-afc1-e5743549fef7" providerId="AD" clId="Web-{410A6BA5-4A72-411C-995F-C26A6BF80DE1}" dt="2023-11-29T09:50:46.726" v="11"/>
          <ac:picMkLst>
            <pc:docMk/>
            <pc:sldMk cId="2873425298" sldId="347"/>
            <ac:picMk id="2" creationId="{FB77803B-99F0-554B-FCE7-C25FD99188E9}"/>
          </ac:picMkLst>
        </pc:picChg>
      </pc:sldChg>
      <pc:sldChg chg="modSp">
        <pc:chgData name="Ellingsen, Thor Andre" userId="S::thae@ihelse.net::63925441-3473-4800-afc1-e5743549fef7" providerId="AD" clId="Web-{410A6BA5-4A72-411C-995F-C26A6BF80DE1}" dt="2023-11-29T09:50:02.569" v="4" actId="1076"/>
        <pc:sldMkLst>
          <pc:docMk/>
          <pc:sldMk cId="1604279786" sldId="502"/>
        </pc:sldMkLst>
        <pc:picChg chg="mod modCrop">
          <ac:chgData name="Ellingsen, Thor Andre" userId="S::thae@ihelse.net::63925441-3473-4800-afc1-e5743549fef7" providerId="AD" clId="Web-{410A6BA5-4A72-411C-995F-C26A6BF80DE1}" dt="2023-11-29T09:50:02.569" v="4" actId="1076"/>
          <ac:picMkLst>
            <pc:docMk/>
            <pc:sldMk cId="1604279786" sldId="502"/>
            <ac:picMk id="3" creationId="{1CF5817D-2DA8-E115-3EAC-9B10D80D1FCB}"/>
          </ac:picMkLst>
        </pc:picChg>
      </pc:sldChg>
      <pc:sldChg chg="modSp">
        <pc:chgData name="Ellingsen, Thor Andre" userId="S::thae@ihelse.net::63925441-3473-4800-afc1-e5743549fef7" providerId="AD" clId="Web-{410A6BA5-4A72-411C-995F-C26A6BF80DE1}" dt="2023-11-29T09:51:00.195" v="14" actId="1076"/>
        <pc:sldMkLst>
          <pc:docMk/>
          <pc:sldMk cId="3182070330" sldId="503"/>
        </pc:sldMkLst>
        <pc:picChg chg="mod">
          <ac:chgData name="Ellingsen, Thor Andre" userId="S::thae@ihelse.net::63925441-3473-4800-afc1-e5743549fef7" providerId="AD" clId="Web-{410A6BA5-4A72-411C-995F-C26A6BF80DE1}" dt="2023-11-29T09:51:00.195" v="14" actId="1076"/>
          <ac:picMkLst>
            <pc:docMk/>
            <pc:sldMk cId="3182070330" sldId="503"/>
            <ac:picMk id="2" creationId="{3EEFE45B-87B6-5619-5C41-29756B14C1DF}"/>
          </ac:picMkLst>
        </pc:picChg>
      </pc:sldChg>
      <pc:sldChg chg="addSp delSp modSp">
        <pc:chgData name="Ellingsen, Thor Andre" userId="S::thae@ihelse.net::63925441-3473-4800-afc1-e5743549fef7" providerId="AD" clId="Web-{410A6BA5-4A72-411C-995F-C26A6BF80DE1}" dt="2023-11-29T09:51:59.462" v="21"/>
        <pc:sldMkLst>
          <pc:docMk/>
          <pc:sldMk cId="1751393735" sldId="505"/>
        </pc:sldMkLst>
        <pc:picChg chg="mod">
          <ac:chgData name="Ellingsen, Thor Andre" userId="S::thae@ihelse.net::63925441-3473-4800-afc1-e5743549fef7" providerId="AD" clId="Web-{410A6BA5-4A72-411C-995F-C26A6BF80DE1}" dt="2023-11-29T09:51:09.805" v="15" actId="1076"/>
          <ac:picMkLst>
            <pc:docMk/>
            <pc:sldMk cId="1751393735" sldId="505"/>
            <ac:picMk id="2" creationId="{FD0D92CE-D014-74D0-6BCD-00B7AD707F52}"/>
          </ac:picMkLst>
        </pc:picChg>
        <pc:picChg chg="add del mod">
          <ac:chgData name="Ellingsen, Thor Andre" userId="S::thae@ihelse.net::63925441-3473-4800-afc1-e5743549fef7" providerId="AD" clId="Web-{410A6BA5-4A72-411C-995F-C26A6BF80DE1}" dt="2023-11-29T09:51:59.462" v="21"/>
          <ac:picMkLst>
            <pc:docMk/>
            <pc:sldMk cId="1751393735" sldId="505"/>
            <ac:picMk id="3" creationId="{AD92689E-80F6-7631-1B8B-D4E80CF45D70}"/>
          </ac:picMkLst>
        </pc:picChg>
        <pc:picChg chg="mod modCrop">
          <ac:chgData name="Ellingsen, Thor Andre" userId="S::thae@ihelse.net::63925441-3473-4800-afc1-e5743549fef7" providerId="AD" clId="Web-{410A6BA5-4A72-411C-995F-C26A6BF80DE1}" dt="2023-11-29T09:51:42.258" v="18"/>
          <ac:picMkLst>
            <pc:docMk/>
            <pc:sldMk cId="1751393735" sldId="505"/>
            <ac:picMk id="5" creationId="{C1F68DA2-112C-A6DC-3D42-0314C5371796}"/>
          </ac:picMkLst>
        </pc:picChg>
      </pc:sldChg>
    </pc:docChg>
  </pc:docChgLst>
  <pc:docChgLst>
    <pc:chgData name="Lund, Helene" userId="S::lunhue@ihelse.net::852b61c9-89eb-4090-b140-1c13e12c6056" providerId="AD" clId="Web-{FCD9B2EB-D053-4490-A5D0-4F017BCA2FF3}"/>
    <pc:docChg chg="modSld">
      <pc:chgData name="Lund, Helene" userId="S::lunhue@ihelse.net::852b61c9-89eb-4090-b140-1c13e12c6056" providerId="AD" clId="Web-{FCD9B2EB-D053-4490-A5D0-4F017BCA2FF3}" dt="2023-11-28T18:58:02.202" v="0" actId="1076"/>
      <pc:docMkLst>
        <pc:docMk/>
      </pc:docMkLst>
      <pc:sldChg chg="modSp">
        <pc:chgData name="Lund, Helene" userId="S::lunhue@ihelse.net::852b61c9-89eb-4090-b140-1c13e12c6056" providerId="AD" clId="Web-{FCD9B2EB-D053-4490-A5D0-4F017BCA2FF3}" dt="2023-11-28T18:58:02.202" v="0" actId="1076"/>
        <pc:sldMkLst>
          <pc:docMk/>
          <pc:sldMk cId="1600236739" sldId="433"/>
        </pc:sldMkLst>
        <pc:spChg chg="mod">
          <ac:chgData name="Lund, Helene" userId="S::lunhue@ihelse.net::852b61c9-89eb-4090-b140-1c13e12c6056" providerId="AD" clId="Web-{FCD9B2EB-D053-4490-A5D0-4F017BCA2FF3}" dt="2023-11-28T18:58:02.202" v="0" actId="1076"/>
          <ac:spMkLst>
            <pc:docMk/>
            <pc:sldMk cId="1600236739" sldId="433"/>
            <ac:spMk id="4" creationId="{00000000-0000-0000-0000-000000000000}"/>
          </ac:spMkLst>
        </pc:spChg>
      </pc:sldChg>
    </pc:docChg>
  </pc:docChgLst>
  <pc:docChgLst>
    <pc:chgData name="Ellingsen, Thor Andre" userId="63925441-3473-4800-afc1-e5743549fef7" providerId="ADAL" clId="{660C75A7-1982-4CB5-85C7-4202E672A8B0}"/>
    <pc:docChg chg="custSel modSld">
      <pc:chgData name="Ellingsen, Thor Andre" userId="63925441-3473-4800-afc1-e5743549fef7" providerId="ADAL" clId="{660C75A7-1982-4CB5-85C7-4202E672A8B0}" dt="2023-12-01T13:44:11.861" v="63" actId="20577"/>
      <pc:docMkLst>
        <pc:docMk/>
      </pc:docMkLst>
      <pc:sldChg chg="delSp modSp mod">
        <pc:chgData name="Ellingsen, Thor Andre" userId="63925441-3473-4800-afc1-e5743549fef7" providerId="ADAL" clId="{660C75A7-1982-4CB5-85C7-4202E672A8B0}" dt="2023-12-01T13:42:58.867" v="46" actId="14100"/>
        <pc:sldMkLst>
          <pc:docMk/>
          <pc:sldMk cId="3286153761" sldId="279"/>
        </pc:sldMkLst>
        <pc:spChg chg="del">
          <ac:chgData name="Ellingsen, Thor Andre" userId="63925441-3473-4800-afc1-e5743549fef7" providerId="ADAL" clId="{660C75A7-1982-4CB5-85C7-4202E672A8B0}" dt="2023-12-01T13:34:02.472" v="0" actId="478"/>
          <ac:spMkLst>
            <pc:docMk/>
            <pc:sldMk cId="3286153761" sldId="279"/>
            <ac:spMk id="2" creationId="{DE8A720A-8093-BEB4-9C2F-77264A1EF93E}"/>
          </ac:spMkLst>
        </pc:spChg>
        <pc:spChg chg="mod">
          <ac:chgData name="Ellingsen, Thor Andre" userId="63925441-3473-4800-afc1-e5743549fef7" providerId="ADAL" clId="{660C75A7-1982-4CB5-85C7-4202E672A8B0}" dt="2023-12-01T13:42:58.867" v="46" actId="14100"/>
          <ac:spMkLst>
            <pc:docMk/>
            <pc:sldMk cId="3286153761" sldId="279"/>
            <ac:spMk id="4" creationId="{BF92D357-3DEE-B5D6-F174-9BBA06BAB47A}"/>
          </ac:spMkLst>
        </pc:spChg>
      </pc:sldChg>
      <pc:sldChg chg="addSp delSp modSp mod">
        <pc:chgData name="Ellingsen, Thor Andre" userId="63925441-3473-4800-afc1-e5743549fef7" providerId="ADAL" clId="{660C75A7-1982-4CB5-85C7-4202E672A8B0}" dt="2023-12-01T13:44:11.861" v="63" actId="20577"/>
        <pc:sldMkLst>
          <pc:docMk/>
          <pc:sldMk cId="3438835575" sldId="336"/>
        </pc:sldMkLst>
        <pc:spChg chg="del mod">
          <ac:chgData name="Ellingsen, Thor Andre" userId="63925441-3473-4800-afc1-e5743549fef7" providerId="ADAL" clId="{660C75A7-1982-4CB5-85C7-4202E672A8B0}" dt="2023-12-01T13:43:45.070" v="57" actId="478"/>
          <ac:spMkLst>
            <pc:docMk/>
            <pc:sldMk cId="3438835575" sldId="336"/>
            <ac:spMk id="2" creationId="{3059B721-1991-4FC6-C02C-C26094C7272E}"/>
          </ac:spMkLst>
        </pc:spChg>
        <pc:spChg chg="add mod">
          <ac:chgData name="Ellingsen, Thor Andre" userId="63925441-3473-4800-afc1-e5743549fef7" providerId="ADAL" clId="{660C75A7-1982-4CB5-85C7-4202E672A8B0}" dt="2023-12-01T13:44:11.861" v="63" actId="20577"/>
          <ac:spMkLst>
            <pc:docMk/>
            <pc:sldMk cId="3438835575" sldId="336"/>
            <ac:spMk id="3" creationId="{0F47B536-FD62-A40A-0330-6EC9D84E3657}"/>
          </ac:spMkLst>
        </pc:spChg>
      </pc:sldChg>
      <pc:sldChg chg="modSp mod">
        <pc:chgData name="Ellingsen, Thor Andre" userId="63925441-3473-4800-afc1-e5743549fef7" providerId="ADAL" clId="{660C75A7-1982-4CB5-85C7-4202E672A8B0}" dt="2023-12-01T13:42:43.474" v="45" actId="1076"/>
        <pc:sldMkLst>
          <pc:docMk/>
          <pc:sldMk cId="1600236739" sldId="433"/>
        </pc:sldMkLst>
        <pc:spChg chg="mod">
          <ac:chgData name="Ellingsen, Thor Andre" userId="63925441-3473-4800-afc1-e5743549fef7" providerId="ADAL" clId="{660C75A7-1982-4CB5-85C7-4202E672A8B0}" dt="2023-12-01T13:42:43.474" v="45" actId="1076"/>
          <ac:spMkLst>
            <pc:docMk/>
            <pc:sldMk cId="1600236739" sldId="433"/>
            <ac:spMk id="2" creationId="{D4CE2A7A-D561-4723-F23B-6E697F8C3FB0}"/>
          </ac:spMkLst>
        </pc:spChg>
      </pc:sldChg>
    </pc:docChg>
  </pc:docChgLst>
  <pc:docChgLst>
    <pc:chgData name="Ellingsen, Thor Andre" userId="S::thae@ihelse.net::63925441-3473-4800-afc1-e5743549fef7" providerId="AD" clId="Web-{85341178-2975-42CF-8A0D-467ED4F4AF58}"/>
    <pc:docChg chg="modSld">
      <pc:chgData name="Ellingsen, Thor Andre" userId="S::thae@ihelse.net::63925441-3473-4800-afc1-e5743549fef7" providerId="AD" clId="Web-{85341178-2975-42CF-8A0D-467ED4F4AF58}" dt="2023-11-29T11:21:11.671" v="35" actId="20577"/>
      <pc:docMkLst>
        <pc:docMk/>
      </pc:docMkLst>
      <pc:sldChg chg="modSp">
        <pc:chgData name="Ellingsen, Thor Andre" userId="S::thae@ihelse.net::63925441-3473-4800-afc1-e5743549fef7" providerId="AD" clId="Web-{85341178-2975-42CF-8A0D-467ED4F4AF58}" dt="2023-11-29T11:15:17.729" v="18" actId="1076"/>
        <pc:sldMkLst>
          <pc:docMk/>
          <pc:sldMk cId="891574367" sldId="275"/>
        </pc:sldMkLst>
        <pc:spChg chg="mod">
          <ac:chgData name="Ellingsen, Thor Andre" userId="S::thae@ihelse.net::63925441-3473-4800-afc1-e5743549fef7" providerId="AD" clId="Web-{85341178-2975-42CF-8A0D-467ED4F4AF58}" dt="2023-11-29T11:15:17.729" v="18" actId="1076"/>
          <ac:spMkLst>
            <pc:docMk/>
            <pc:sldMk cId="891574367" sldId="275"/>
            <ac:spMk id="2" creationId="{ABA742C6-0732-CEA9-0721-C49957F9C25A}"/>
          </ac:spMkLst>
        </pc:spChg>
      </pc:sldChg>
      <pc:sldChg chg="addSp modSp">
        <pc:chgData name="Ellingsen, Thor Andre" userId="S::thae@ihelse.net::63925441-3473-4800-afc1-e5743549fef7" providerId="AD" clId="Web-{85341178-2975-42CF-8A0D-467ED4F4AF58}" dt="2023-11-29T11:21:11.671" v="35" actId="20577"/>
        <pc:sldMkLst>
          <pc:docMk/>
          <pc:sldMk cId="3286153761" sldId="279"/>
        </pc:sldMkLst>
        <pc:spChg chg="add mod">
          <ac:chgData name="Ellingsen, Thor Andre" userId="S::thae@ihelse.net::63925441-3473-4800-afc1-e5743549fef7" providerId="AD" clId="Web-{85341178-2975-42CF-8A0D-467ED4F4AF58}" dt="2023-11-29T11:21:11.671" v="35" actId="20577"/>
          <ac:spMkLst>
            <pc:docMk/>
            <pc:sldMk cId="3286153761" sldId="279"/>
            <ac:spMk id="2" creationId="{DE8A720A-8093-BEB4-9C2F-77264A1EF93E}"/>
          </ac:spMkLst>
        </pc:spChg>
      </pc:sldChg>
      <pc:sldChg chg="addSp modSp">
        <pc:chgData name="Ellingsen, Thor Andre" userId="S::thae@ihelse.net::63925441-3473-4800-afc1-e5743549fef7" providerId="AD" clId="Web-{85341178-2975-42CF-8A0D-467ED4F4AF58}" dt="2023-11-29T11:20:57.390" v="26" actId="20577"/>
        <pc:sldMkLst>
          <pc:docMk/>
          <pc:sldMk cId="1600236739" sldId="433"/>
        </pc:sldMkLst>
        <pc:spChg chg="add mod">
          <ac:chgData name="Ellingsen, Thor Andre" userId="S::thae@ihelse.net::63925441-3473-4800-afc1-e5743549fef7" providerId="AD" clId="Web-{85341178-2975-42CF-8A0D-467ED4F4AF58}" dt="2023-11-29T11:20:57.390" v="26" actId="20577"/>
          <ac:spMkLst>
            <pc:docMk/>
            <pc:sldMk cId="1600236739" sldId="433"/>
            <ac:spMk id="2" creationId="{D4CE2A7A-D561-4723-F23B-6E697F8C3FB0}"/>
          </ac:spMkLst>
        </pc:spChg>
      </pc:sldChg>
      <pc:sldChg chg="addSp delSp modSp">
        <pc:chgData name="Ellingsen, Thor Andre" userId="S::thae@ihelse.net::63925441-3473-4800-afc1-e5743549fef7" providerId="AD" clId="Web-{85341178-2975-42CF-8A0D-467ED4F4AF58}" dt="2023-11-29T11:10:22.537" v="15"/>
        <pc:sldMkLst>
          <pc:docMk/>
          <pc:sldMk cId="1250234105" sldId="495"/>
        </pc:sldMkLst>
        <pc:spChg chg="del mod">
          <ac:chgData name="Ellingsen, Thor Andre" userId="S::thae@ihelse.net::63925441-3473-4800-afc1-e5743549fef7" providerId="AD" clId="Web-{85341178-2975-42CF-8A0D-467ED4F4AF58}" dt="2023-11-29T11:08:40.755" v="1"/>
          <ac:spMkLst>
            <pc:docMk/>
            <pc:sldMk cId="1250234105" sldId="495"/>
            <ac:spMk id="2" creationId="{8DFEBE71-902F-8EF5-ECFF-F5808959BB94}"/>
          </ac:spMkLst>
        </pc:spChg>
        <pc:spChg chg="del">
          <ac:chgData name="Ellingsen, Thor Andre" userId="S::thae@ihelse.net::63925441-3473-4800-afc1-e5743549fef7" providerId="AD" clId="Web-{85341178-2975-42CF-8A0D-467ED4F4AF58}" dt="2023-11-29T11:08:58.521" v="4"/>
          <ac:spMkLst>
            <pc:docMk/>
            <pc:sldMk cId="1250234105" sldId="495"/>
            <ac:spMk id="3" creationId="{609C6CA5-330C-9330-40A2-53F75C8A6D18}"/>
          </ac:spMkLst>
        </pc:spChg>
        <pc:spChg chg="add mod ord">
          <ac:chgData name="Ellingsen, Thor Andre" userId="S::thae@ihelse.net::63925441-3473-4800-afc1-e5743549fef7" providerId="AD" clId="Web-{85341178-2975-42CF-8A0D-467ED4F4AF58}" dt="2023-11-29T11:10:22.537" v="15"/>
          <ac:spMkLst>
            <pc:docMk/>
            <pc:sldMk cId="1250234105" sldId="495"/>
            <ac:spMk id="4" creationId="{BBFA8661-6E1F-1BE2-02DC-DB886CC7F1FA}"/>
          </ac:spMkLst>
        </pc:spChg>
        <pc:picChg chg="mod modCrop">
          <ac:chgData name="Ellingsen, Thor Andre" userId="S::thae@ihelse.net::63925441-3473-4800-afc1-e5743549fef7" providerId="AD" clId="Web-{85341178-2975-42CF-8A0D-467ED4F4AF58}" dt="2023-11-29T11:09:32.756" v="8" actId="1076"/>
          <ac:picMkLst>
            <pc:docMk/>
            <pc:sldMk cId="1250234105" sldId="495"/>
            <ac:picMk id="5" creationId="{ABBA40F3-64A3-4E0B-5D08-7F7FAEB8D40B}"/>
          </ac:picMkLst>
        </pc:picChg>
        <pc:picChg chg="mod modCrop">
          <ac:chgData name="Ellingsen, Thor Andre" userId="S::thae@ihelse.net::63925441-3473-4800-afc1-e5743549fef7" providerId="AD" clId="Web-{85341178-2975-42CF-8A0D-467ED4F4AF58}" dt="2023-11-29T11:09:49.021" v="11"/>
          <ac:picMkLst>
            <pc:docMk/>
            <pc:sldMk cId="1250234105" sldId="495"/>
            <ac:picMk id="7" creationId="{E0250FB5-DCAD-502E-4D01-1000F7F2B52F}"/>
          </ac:picMkLst>
        </pc:picChg>
      </pc:sldChg>
      <pc:sldChg chg="modSp">
        <pc:chgData name="Ellingsen, Thor Andre" userId="S::thae@ihelse.net::63925441-3473-4800-afc1-e5743549fef7" providerId="AD" clId="Web-{85341178-2975-42CF-8A0D-467ED4F4AF58}" dt="2023-11-29T11:10:44.350" v="17" actId="1076"/>
        <pc:sldMkLst>
          <pc:docMk/>
          <pc:sldMk cId="794592188" sldId="507"/>
        </pc:sldMkLst>
        <pc:picChg chg="mod">
          <ac:chgData name="Ellingsen, Thor Andre" userId="S::thae@ihelse.net::63925441-3473-4800-afc1-e5743549fef7" providerId="AD" clId="Web-{85341178-2975-42CF-8A0D-467ED4F4AF58}" dt="2023-11-29T11:10:44.350" v="17" actId="1076"/>
          <ac:picMkLst>
            <pc:docMk/>
            <pc:sldMk cId="794592188" sldId="507"/>
            <ac:picMk id="2" creationId="{839C2091-53DC-3312-BECB-39021B50E784}"/>
          </ac:picMkLst>
        </pc:picChg>
        <pc:picChg chg="mod">
          <ac:chgData name="Ellingsen, Thor Andre" userId="S::thae@ihelse.net::63925441-3473-4800-afc1-e5743549fef7" providerId="AD" clId="Web-{85341178-2975-42CF-8A0D-467ED4F4AF58}" dt="2023-11-29T11:10:42.444" v="16" actId="1076"/>
          <ac:picMkLst>
            <pc:docMk/>
            <pc:sldMk cId="794592188" sldId="507"/>
            <ac:picMk id="5" creationId="{544585AB-D7E0-76A0-70BB-72E5EB5D66C6}"/>
          </ac:picMkLst>
        </pc:picChg>
      </pc:sldChg>
    </pc:docChg>
  </pc:docChgLst>
  <pc:docChgLst>
    <pc:chgData name="Thor Andre" userId="63925441-3473-4800-afc1-e5743549fef7" providerId="ADAL" clId="{01A4E192-B598-479B-8489-91A9C50376FA}"/>
    <pc:docChg chg="undo custSel modSld">
      <pc:chgData name="Thor Andre" userId="63925441-3473-4800-afc1-e5743549fef7" providerId="ADAL" clId="{01A4E192-B598-479B-8489-91A9C50376FA}" dt="2023-11-29T10:13:54.505" v="276" actId="1076"/>
      <pc:docMkLst>
        <pc:docMk/>
      </pc:docMkLst>
      <pc:sldChg chg="addSp modSp mod">
        <pc:chgData name="Thor Andre" userId="63925441-3473-4800-afc1-e5743549fef7" providerId="ADAL" clId="{01A4E192-B598-479B-8489-91A9C50376FA}" dt="2023-11-29T09:55:28.807" v="48" actId="1076"/>
        <pc:sldMkLst>
          <pc:docMk/>
          <pc:sldMk cId="2085806627" sldId="257"/>
        </pc:sldMkLst>
        <pc:spChg chg="add mod">
          <ac:chgData name="Thor Andre" userId="63925441-3473-4800-afc1-e5743549fef7" providerId="ADAL" clId="{01A4E192-B598-479B-8489-91A9C50376FA}" dt="2023-11-29T09:55:28.807" v="48" actId="1076"/>
          <ac:spMkLst>
            <pc:docMk/>
            <pc:sldMk cId="2085806627" sldId="257"/>
            <ac:spMk id="5" creationId="{DC66D3B2-172A-ECA2-9747-B2D45A83D585}"/>
          </ac:spMkLst>
        </pc:spChg>
      </pc:sldChg>
      <pc:sldChg chg="addSp modSp mod">
        <pc:chgData name="Thor Andre" userId="63925441-3473-4800-afc1-e5743549fef7" providerId="ADAL" clId="{01A4E192-B598-479B-8489-91A9C50376FA}" dt="2023-11-29T09:55:16.471" v="46" actId="20577"/>
        <pc:sldMkLst>
          <pc:docMk/>
          <pc:sldMk cId="2417883252" sldId="258"/>
        </pc:sldMkLst>
        <pc:spChg chg="add mod">
          <ac:chgData name="Thor Andre" userId="63925441-3473-4800-afc1-e5743549fef7" providerId="ADAL" clId="{01A4E192-B598-479B-8489-91A9C50376FA}" dt="2023-11-29T09:55:16.471" v="46" actId="20577"/>
          <ac:spMkLst>
            <pc:docMk/>
            <pc:sldMk cId="2417883252" sldId="258"/>
            <ac:spMk id="6" creationId="{DC66D3B2-172A-ECA2-9747-B2D45A83D585}"/>
          </ac:spMkLst>
        </pc:spChg>
      </pc:sldChg>
      <pc:sldChg chg="addSp modSp mod">
        <pc:chgData name="Thor Andre" userId="63925441-3473-4800-afc1-e5743549fef7" providerId="ADAL" clId="{01A4E192-B598-479B-8489-91A9C50376FA}" dt="2023-11-29T09:57:09.138" v="98" actId="20577"/>
        <pc:sldMkLst>
          <pc:docMk/>
          <pc:sldMk cId="891574367" sldId="275"/>
        </pc:sldMkLst>
        <pc:spChg chg="add mod">
          <ac:chgData name="Thor Andre" userId="63925441-3473-4800-afc1-e5743549fef7" providerId="ADAL" clId="{01A4E192-B598-479B-8489-91A9C50376FA}" dt="2023-11-29T09:57:09.138" v="98" actId="20577"/>
          <ac:spMkLst>
            <pc:docMk/>
            <pc:sldMk cId="891574367" sldId="275"/>
            <ac:spMk id="2" creationId="{ABA742C6-0732-CEA9-0721-C49957F9C25A}"/>
          </ac:spMkLst>
        </pc:spChg>
      </pc:sldChg>
      <pc:sldChg chg="addSp modSp mod">
        <pc:chgData name="Thor Andre" userId="63925441-3473-4800-afc1-e5743549fef7" providerId="ADAL" clId="{01A4E192-B598-479B-8489-91A9C50376FA}" dt="2023-11-29T10:02:02.310" v="226" actId="20577"/>
        <pc:sldMkLst>
          <pc:docMk/>
          <pc:sldMk cId="2906779418" sldId="277"/>
        </pc:sldMkLst>
        <pc:spChg chg="add mod">
          <ac:chgData name="Thor Andre" userId="63925441-3473-4800-afc1-e5743549fef7" providerId="ADAL" clId="{01A4E192-B598-479B-8489-91A9C50376FA}" dt="2023-11-29T10:02:02.310" v="226" actId="20577"/>
          <ac:spMkLst>
            <pc:docMk/>
            <pc:sldMk cId="2906779418" sldId="277"/>
            <ac:spMk id="2" creationId="{0832BBC5-056A-44A3-50CC-DEA603F31B6A}"/>
          </ac:spMkLst>
        </pc:spChg>
      </pc:sldChg>
      <pc:sldChg chg="addSp modSp mod">
        <pc:chgData name="Thor Andre" userId="63925441-3473-4800-afc1-e5743549fef7" providerId="ADAL" clId="{01A4E192-B598-479B-8489-91A9C50376FA}" dt="2023-11-29T10:13:54.505" v="276" actId="1076"/>
        <pc:sldMkLst>
          <pc:docMk/>
          <pc:sldMk cId="3286153761" sldId="279"/>
        </pc:sldMkLst>
        <pc:spChg chg="add mod">
          <ac:chgData name="Thor Andre" userId="63925441-3473-4800-afc1-e5743549fef7" providerId="ADAL" clId="{01A4E192-B598-479B-8489-91A9C50376FA}" dt="2023-11-29T10:13:54.505" v="276" actId="1076"/>
          <ac:spMkLst>
            <pc:docMk/>
            <pc:sldMk cId="3286153761" sldId="279"/>
            <ac:spMk id="4" creationId="{BF92D357-3DEE-B5D6-F174-9BBA06BAB47A}"/>
          </ac:spMkLst>
        </pc:spChg>
      </pc:sldChg>
      <pc:sldChg chg="addSp modSp mod">
        <pc:chgData name="Thor Andre" userId="63925441-3473-4800-afc1-e5743549fef7" providerId="ADAL" clId="{01A4E192-B598-479B-8489-91A9C50376FA}" dt="2023-11-29T10:04:57.893" v="263" actId="1076"/>
        <pc:sldMkLst>
          <pc:docMk/>
          <pc:sldMk cId="1819296563" sldId="283"/>
        </pc:sldMkLst>
        <pc:spChg chg="add mod">
          <ac:chgData name="Thor Andre" userId="63925441-3473-4800-afc1-e5743549fef7" providerId="ADAL" clId="{01A4E192-B598-479B-8489-91A9C50376FA}" dt="2023-11-29T10:04:57.893" v="263" actId="1076"/>
          <ac:spMkLst>
            <pc:docMk/>
            <pc:sldMk cId="1819296563" sldId="283"/>
            <ac:spMk id="7" creationId="{527C3ABF-3C55-954C-9A73-CC1D6A6F61D5}"/>
          </ac:spMkLst>
        </pc:spChg>
      </pc:sldChg>
      <pc:sldChg chg="addSp modSp">
        <pc:chgData name="Thor Andre" userId="63925441-3473-4800-afc1-e5743549fef7" providerId="ADAL" clId="{01A4E192-B598-479B-8489-91A9C50376FA}" dt="2023-11-29T10:00:40.623" v="159"/>
        <pc:sldMkLst>
          <pc:docMk/>
          <pc:sldMk cId="3122607905" sldId="291"/>
        </pc:sldMkLst>
        <pc:spChg chg="add mod">
          <ac:chgData name="Thor Andre" userId="63925441-3473-4800-afc1-e5743549fef7" providerId="ADAL" clId="{01A4E192-B598-479B-8489-91A9C50376FA}" dt="2023-11-29T10:00:40.623" v="159"/>
          <ac:spMkLst>
            <pc:docMk/>
            <pc:sldMk cId="3122607905" sldId="291"/>
            <ac:spMk id="8" creationId="{0870D06A-D3AD-38E9-C331-9D4FE5A3AC48}"/>
          </ac:spMkLst>
        </pc:spChg>
      </pc:sldChg>
      <pc:sldChg chg="addSp modSp">
        <pc:chgData name="Thor Andre" userId="63925441-3473-4800-afc1-e5743549fef7" providerId="ADAL" clId="{01A4E192-B598-479B-8489-91A9C50376FA}" dt="2023-11-29T10:01:05.183" v="172"/>
        <pc:sldMkLst>
          <pc:docMk/>
          <pc:sldMk cId="1104736769" sldId="293"/>
        </pc:sldMkLst>
        <pc:spChg chg="add mod">
          <ac:chgData name="Thor Andre" userId="63925441-3473-4800-afc1-e5743549fef7" providerId="ADAL" clId="{01A4E192-B598-479B-8489-91A9C50376FA}" dt="2023-11-29T10:01:05.183" v="172"/>
          <ac:spMkLst>
            <pc:docMk/>
            <pc:sldMk cId="1104736769" sldId="293"/>
            <ac:spMk id="3" creationId="{66F90929-2721-F53E-9584-86B77B1F342A}"/>
          </ac:spMkLst>
        </pc:spChg>
      </pc:sldChg>
      <pc:sldChg chg="addSp modSp">
        <pc:chgData name="Thor Andre" userId="63925441-3473-4800-afc1-e5743549fef7" providerId="ADAL" clId="{01A4E192-B598-479B-8489-91A9C50376FA}" dt="2023-11-29T10:01:44.089" v="206"/>
        <pc:sldMkLst>
          <pc:docMk/>
          <pc:sldMk cId="1076138164" sldId="295"/>
        </pc:sldMkLst>
        <pc:spChg chg="add mod">
          <ac:chgData name="Thor Andre" userId="63925441-3473-4800-afc1-e5743549fef7" providerId="ADAL" clId="{01A4E192-B598-479B-8489-91A9C50376FA}" dt="2023-11-29T10:01:44.089" v="206"/>
          <ac:spMkLst>
            <pc:docMk/>
            <pc:sldMk cId="1076138164" sldId="295"/>
            <ac:spMk id="6" creationId="{C5786053-A393-A951-8646-4EF3A3C3374F}"/>
          </ac:spMkLst>
        </pc:spChg>
      </pc:sldChg>
      <pc:sldChg chg="addSp modSp mod">
        <pc:chgData name="Thor Andre" userId="63925441-3473-4800-afc1-e5743549fef7" providerId="ADAL" clId="{01A4E192-B598-479B-8489-91A9C50376FA}" dt="2023-11-29T10:01:22.097" v="184" actId="20577"/>
        <pc:sldMkLst>
          <pc:docMk/>
          <pc:sldMk cId="854656081" sldId="306"/>
        </pc:sldMkLst>
        <pc:spChg chg="add mod">
          <ac:chgData name="Thor Andre" userId="63925441-3473-4800-afc1-e5743549fef7" providerId="ADAL" clId="{01A4E192-B598-479B-8489-91A9C50376FA}" dt="2023-11-29T10:01:22.097" v="184" actId="20577"/>
          <ac:spMkLst>
            <pc:docMk/>
            <pc:sldMk cId="854656081" sldId="306"/>
            <ac:spMk id="2" creationId="{15AD7DC1-B540-4760-A79F-BDA5170B4B50}"/>
          </ac:spMkLst>
        </pc:spChg>
      </pc:sldChg>
      <pc:sldChg chg="addSp modSp">
        <pc:chgData name="Thor Andre" userId="63925441-3473-4800-afc1-e5743549fef7" providerId="ADAL" clId="{01A4E192-B598-479B-8489-91A9C50376FA}" dt="2023-11-29T10:02:08.793" v="228"/>
        <pc:sldMkLst>
          <pc:docMk/>
          <pc:sldMk cId="3349953530" sldId="316"/>
        </pc:sldMkLst>
        <pc:spChg chg="add mod">
          <ac:chgData name="Thor Andre" userId="63925441-3473-4800-afc1-e5743549fef7" providerId="ADAL" clId="{01A4E192-B598-479B-8489-91A9C50376FA}" dt="2023-11-29T10:02:08.793" v="228"/>
          <ac:spMkLst>
            <pc:docMk/>
            <pc:sldMk cId="3349953530" sldId="316"/>
            <ac:spMk id="2" creationId="{F1D5F476-64D7-DAAB-93DE-A773650CA183}"/>
          </ac:spMkLst>
        </pc:spChg>
      </pc:sldChg>
      <pc:sldChg chg="addSp modSp">
        <pc:chgData name="Thor Andre" userId="63925441-3473-4800-afc1-e5743549fef7" providerId="ADAL" clId="{01A4E192-B598-479B-8489-91A9C50376FA}" dt="2023-11-29T09:59:36.347" v="152"/>
        <pc:sldMkLst>
          <pc:docMk/>
          <pc:sldMk cId="725161037" sldId="324"/>
        </pc:sldMkLst>
        <pc:spChg chg="add mod">
          <ac:chgData name="Thor Andre" userId="63925441-3473-4800-afc1-e5743549fef7" providerId="ADAL" clId="{01A4E192-B598-479B-8489-91A9C50376FA}" dt="2023-11-29T09:59:36.347" v="152"/>
          <ac:spMkLst>
            <pc:docMk/>
            <pc:sldMk cId="725161037" sldId="324"/>
            <ac:spMk id="2" creationId="{0BECD46E-92EF-35E1-E4E2-E03486A511E4}"/>
          </ac:spMkLst>
        </pc:spChg>
      </pc:sldChg>
      <pc:sldChg chg="addSp modSp mod">
        <pc:chgData name="Thor Andre" userId="63925441-3473-4800-afc1-e5743549fef7" providerId="ADAL" clId="{01A4E192-B598-479B-8489-91A9C50376FA}" dt="2023-11-29T10:01:40.301" v="205" actId="20577"/>
        <pc:sldMkLst>
          <pc:docMk/>
          <pc:sldMk cId="1297960702" sldId="325"/>
        </pc:sldMkLst>
        <pc:spChg chg="add mod">
          <ac:chgData name="Thor Andre" userId="63925441-3473-4800-afc1-e5743549fef7" providerId="ADAL" clId="{01A4E192-B598-479B-8489-91A9C50376FA}" dt="2023-11-29T10:01:40.301" v="205" actId="20577"/>
          <ac:spMkLst>
            <pc:docMk/>
            <pc:sldMk cId="1297960702" sldId="325"/>
            <ac:spMk id="3" creationId="{EAC08EE5-A680-D293-848B-BBFD5F375FF9}"/>
          </ac:spMkLst>
        </pc:spChg>
      </pc:sldChg>
      <pc:sldChg chg="addSp modSp">
        <pc:chgData name="Thor Andre" userId="63925441-3473-4800-afc1-e5743549fef7" providerId="ADAL" clId="{01A4E192-B598-479B-8489-91A9C50376FA}" dt="2023-11-29T10:02:06.158" v="227"/>
        <pc:sldMkLst>
          <pc:docMk/>
          <pc:sldMk cId="1006603372" sldId="329"/>
        </pc:sldMkLst>
        <pc:spChg chg="add mod">
          <ac:chgData name="Thor Andre" userId="63925441-3473-4800-afc1-e5743549fef7" providerId="ADAL" clId="{01A4E192-B598-479B-8489-91A9C50376FA}" dt="2023-11-29T10:02:06.158" v="227"/>
          <ac:spMkLst>
            <pc:docMk/>
            <pc:sldMk cId="1006603372" sldId="329"/>
            <ac:spMk id="2" creationId="{4097AB07-D1F7-4E28-8FD2-C3EAC64E6057}"/>
          </ac:spMkLst>
        </pc:spChg>
      </pc:sldChg>
      <pc:sldChg chg="addSp modSp mod">
        <pc:chgData name="Thor Andre" userId="63925441-3473-4800-afc1-e5743549fef7" providerId="ADAL" clId="{01A4E192-B598-479B-8489-91A9C50376FA}" dt="2023-11-29T09:59:22.608" v="151" actId="207"/>
        <pc:sldMkLst>
          <pc:docMk/>
          <pc:sldMk cId="1663862881" sldId="330"/>
        </pc:sldMkLst>
        <pc:spChg chg="add mod">
          <ac:chgData name="Thor Andre" userId="63925441-3473-4800-afc1-e5743549fef7" providerId="ADAL" clId="{01A4E192-B598-479B-8489-91A9C50376FA}" dt="2023-11-29T09:59:22.608" v="151" actId="207"/>
          <ac:spMkLst>
            <pc:docMk/>
            <pc:sldMk cId="1663862881" sldId="330"/>
            <ac:spMk id="2" creationId="{7C65DA02-EA45-2C65-B62F-A0DE481404FE}"/>
          </ac:spMkLst>
        </pc:spChg>
      </pc:sldChg>
      <pc:sldChg chg="addSp modSp mod">
        <pc:chgData name="Thor Andre" userId="63925441-3473-4800-afc1-e5743549fef7" providerId="ADAL" clId="{01A4E192-B598-479B-8489-91A9C50376FA}" dt="2023-11-29T10:00:56.227" v="171" actId="20577"/>
        <pc:sldMkLst>
          <pc:docMk/>
          <pc:sldMk cId="3843709290" sldId="331"/>
        </pc:sldMkLst>
        <pc:spChg chg="add mod">
          <ac:chgData name="Thor Andre" userId="63925441-3473-4800-afc1-e5743549fef7" providerId="ADAL" clId="{01A4E192-B598-479B-8489-91A9C50376FA}" dt="2023-11-29T10:00:56.227" v="171" actId="20577"/>
          <ac:spMkLst>
            <pc:docMk/>
            <pc:sldMk cId="3843709290" sldId="331"/>
            <ac:spMk id="2" creationId="{87E1D845-CF5F-AE44-7278-198277AB758D}"/>
          </ac:spMkLst>
        </pc:spChg>
      </pc:sldChg>
      <pc:sldChg chg="addSp modSp mod">
        <pc:chgData name="Thor Andre" userId="63925441-3473-4800-afc1-e5743549fef7" providerId="ADAL" clId="{01A4E192-B598-479B-8489-91A9C50376FA}" dt="2023-11-29T09:55:55.800" v="69" actId="20577"/>
        <pc:sldMkLst>
          <pc:docMk/>
          <pc:sldMk cId="3490477933" sldId="332"/>
        </pc:sldMkLst>
        <pc:spChg chg="add mod">
          <ac:chgData name="Thor Andre" userId="63925441-3473-4800-afc1-e5743549fef7" providerId="ADAL" clId="{01A4E192-B598-479B-8489-91A9C50376FA}" dt="2023-11-29T09:55:55.800" v="69" actId="20577"/>
          <ac:spMkLst>
            <pc:docMk/>
            <pc:sldMk cId="3490477933" sldId="332"/>
            <ac:spMk id="3" creationId="{D6BC97E7-3D95-31A4-7739-905822594E41}"/>
          </ac:spMkLst>
        </pc:spChg>
      </pc:sldChg>
      <pc:sldChg chg="addSp modSp mod">
        <pc:chgData name="Thor Andre" userId="63925441-3473-4800-afc1-e5743549fef7" providerId="ADAL" clId="{01A4E192-B598-479B-8489-91A9C50376FA}" dt="2023-11-29T10:03:15.258" v="230"/>
        <pc:sldMkLst>
          <pc:docMk/>
          <pc:sldMk cId="14123330" sldId="334"/>
        </pc:sldMkLst>
        <pc:spChg chg="add mod">
          <ac:chgData name="Thor Andre" userId="63925441-3473-4800-afc1-e5743549fef7" providerId="ADAL" clId="{01A4E192-B598-479B-8489-91A9C50376FA}" dt="2023-11-29T10:03:15.258" v="230"/>
          <ac:spMkLst>
            <pc:docMk/>
            <pc:sldMk cId="14123330" sldId="334"/>
            <ac:spMk id="3" creationId="{6D79D213-1F77-5FD8-69F9-2E4247F839E8}"/>
          </ac:spMkLst>
        </pc:spChg>
      </pc:sldChg>
      <pc:sldChg chg="addSp modSp mod">
        <pc:chgData name="Thor Andre" userId="63925441-3473-4800-afc1-e5743549fef7" providerId="ADAL" clId="{01A4E192-B598-479B-8489-91A9C50376FA}" dt="2023-11-29T09:59:46.690" v="158" actId="20577"/>
        <pc:sldMkLst>
          <pc:docMk/>
          <pc:sldMk cId="3922087056" sldId="338"/>
        </pc:sldMkLst>
        <pc:spChg chg="add mod">
          <ac:chgData name="Thor Andre" userId="63925441-3473-4800-afc1-e5743549fef7" providerId="ADAL" clId="{01A4E192-B598-479B-8489-91A9C50376FA}" dt="2023-11-29T09:59:46.690" v="158" actId="20577"/>
          <ac:spMkLst>
            <pc:docMk/>
            <pc:sldMk cId="3922087056" sldId="338"/>
            <ac:spMk id="4" creationId="{E6CBDD8F-7752-38D9-3C86-E51E9FD60337}"/>
          </ac:spMkLst>
        </pc:spChg>
      </pc:sldChg>
      <pc:sldChg chg="addSp modSp mod">
        <pc:chgData name="Thor Andre" userId="63925441-3473-4800-afc1-e5743549fef7" providerId="ADAL" clId="{01A4E192-B598-479B-8489-91A9C50376FA}" dt="2023-11-29T09:56:50.975" v="92" actId="1076"/>
        <pc:sldMkLst>
          <pc:docMk/>
          <pc:sldMk cId="3102908521" sldId="343"/>
        </pc:sldMkLst>
        <pc:spChg chg="add mod">
          <ac:chgData name="Thor Andre" userId="63925441-3473-4800-afc1-e5743549fef7" providerId="ADAL" clId="{01A4E192-B598-479B-8489-91A9C50376FA}" dt="2023-11-29T09:56:50.975" v="92" actId="1076"/>
          <ac:spMkLst>
            <pc:docMk/>
            <pc:sldMk cId="3102908521" sldId="343"/>
            <ac:spMk id="4" creationId="{6ACCD227-A85D-2642-9C1E-F6F5B4731050}"/>
          </ac:spMkLst>
        </pc:spChg>
      </pc:sldChg>
      <pc:sldChg chg="modSp mod">
        <pc:chgData name="Thor Andre" userId="63925441-3473-4800-afc1-e5743549fef7" providerId="ADAL" clId="{01A4E192-B598-479B-8489-91A9C50376FA}" dt="2023-11-29T09:59:07.661" v="149" actId="1076"/>
        <pc:sldMkLst>
          <pc:docMk/>
          <pc:sldMk cId="2965213929" sldId="344"/>
        </pc:sldMkLst>
        <pc:spChg chg="mod">
          <ac:chgData name="Thor Andre" userId="63925441-3473-4800-afc1-e5743549fef7" providerId="ADAL" clId="{01A4E192-B598-479B-8489-91A9C50376FA}" dt="2023-11-29T09:59:07.661" v="149" actId="1076"/>
          <ac:spMkLst>
            <pc:docMk/>
            <pc:sldMk cId="2965213929" sldId="344"/>
            <ac:spMk id="8" creationId="{6C6D5B56-F012-C0D3-C818-B29D7EEF003B}"/>
          </ac:spMkLst>
        </pc:spChg>
      </pc:sldChg>
      <pc:sldChg chg="addSp modSp mod">
        <pc:chgData name="Thor Andre" userId="63925441-3473-4800-afc1-e5743549fef7" providerId="ADAL" clId="{01A4E192-B598-479B-8489-91A9C50376FA}" dt="2023-11-29T09:54:54.001" v="33" actId="20577"/>
        <pc:sldMkLst>
          <pc:docMk/>
          <pc:sldMk cId="1535328158" sldId="352"/>
        </pc:sldMkLst>
        <pc:spChg chg="mod ord">
          <ac:chgData name="Thor Andre" userId="63925441-3473-4800-afc1-e5743549fef7" providerId="ADAL" clId="{01A4E192-B598-479B-8489-91A9C50376FA}" dt="2023-11-29T09:53:57.789" v="22" actId="167"/>
          <ac:spMkLst>
            <pc:docMk/>
            <pc:sldMk cId="1535328158" sldId="352"/>
            <ac:spMk id="5" creationId="{F4B44504-C6C8-333B-6F7C-6362E27CF974}"/>
          </ac:spMkLst>
        </pc:spChg>
        <pc:spChg chg="add mod">
          <ac:chgData name="Thor Andre" userId="63925441-3473-4800-afc1-e5743549fef7" providerId="ADAL" clId="{01A4E192-B598-479B-8489-91A9C50376FA}" dt="2023-11-29T09:54:54.001" v="33" actId="20577"/>
          <ac:spMkLst>
            <pc:docMk/>
            <pc:sldMk cId="1535328158" sldId="352"/>
            <ac:spMk id="14" creationId="{DC66D3B2-172A-ECA2-9747-B2D45A83D585}"/>
          </ac:spMkLst>
        </pc:spChg>
        <pc:picChg chg="mod">
          <ac:chgData name="Thor Andre" userId="63925441-3473-4800-afc1-e5743549fef7" providerId="ADAL" clId="{01A4E192-B598-479B-8489-91A9C50376FA}" dt="2023-11-29T09:54:05.576" v="25" actId="1076"/>
          <ac:picMkLst>
            <pc:docMk/>
            <pc:sldMk cId="1535328158" sldId="352"/>
            <ac:picMk id="7170" creationId="{00000000-0000-0000-0000-000000000000}"/>
          </ac:picMkLst>
        </pc:picChg>
      </pc:sldChg>
      <pc:sldChg chg="addSp modSp mod">
        <pc:chgData name="Thor Andre" userId="63925441-3473-4800-afc1-e5743549fef7" providerId="ADAL" clId="{01A4E192-B598-479B-8489-91A9C50376FA}" dt="2023-11-29T09:53:40.916" v="20" actId="1076"/>
        <pc:sldMkLst>
          <pc:docMk/>
          <pc:sldMk cId="1751393735" sldId="505"/>
        </pc:sldMkLst>
        <pc:spChg chg="add mod">
          <ac:chgData name="Thor Andre" userId="63925441-3473-4800-afc1-e5743549fef7" providerId="ADAL" clId="{01A4E192-B598-479B-8489-91A9C50376FA}" dt="2023-11-29T09:53:40.916" v="20" actId="1076"/>
          <ac:spMkLst>
            <pc:docMk/>
            <pc:sldMk cId="1751393735" sldId="505"/>
            <ac:spMk id="3" creationId="{954ECA3B-154F-2B4A-C00D-C73F7945692B}"/>
          </ac:spMkLst>
        </pc:spChg>
      </pc:sldChg>
    </pc:docChg>
  </pc:docChgLst>
  <pc:docChgLst>
    <pc:chgData name="Lund, Helene" userId="852b61c9-89eb-4090-b140-1c13e12c6056" providerId="ADAL" clId="{F459DD17-AA45-4101-9860-41A00D91D0D2}"/>
    <pc:docChg chg="delSld sldOrd">
      <pc:chgData name="Lund, Helene" userId="852b61c9-89eb-4090-b140-1c13e12c6056" providerId="ADAL" clId="{F459DD17-AA45-4101-9860-41A00D91D0D2}" dt="2023-10-22T14:32:13.702" v="1" actId="20578"/>
      <pc:docMkLst>
        <pc:docMk/>
      </pc:docMkLst>
      <pc:sldChg chg="del">
        <pc:chgData name="Lund, Helene" userId="852b61c9-89eb-4090-b140-1c13e12c6056" providerId="ADAL" clId="{F459DD17-AA45-4101-9860-41A00D91D0D2}" dt="2023-10-22T14:30:33.083" v="0" actId="2696"/>
        <pc:sldMkLst>
          <pc:docMk/>
          <pc:sldMk cId="673620759" sldId="313"/>
        </pc:sldMkLst>
      </pc:sldChg>
      <pc:sldChg chg="ord">
        <pc:chgData name="Lund, Helene" userId="852b61c9-89eb-4090-b140-1c13e12c6056" providerId="ADAL" clId="{F459DD17-AA45-4101-9860-41A00D91D0D2}" dt="2023-10-22T14:32:13.702" v="1" actId="20578"/>
        <pc:sldMkLst>
          <pc:docMk/>
          <pc:sldMk cId="3200904874" sldId="3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9E7E2-E653-47CE-97B6-6E99A707BF28}" type="datetimeFigureOut">
              <a:rPr lang="nb-NO" smtClean="0"/>
              <a:t>01.12.2023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67BC4-EBA8-4C97-A39C-C478344FBDD4}" type="slidenum">
              <a:rPr lang="nb-NO" smtClean="0"/>
              <a:t>‹#›</a:t>
            </a:fld>
            <a:endParaRPr lang="nb-NO"/>
          </a:p>
        </p:txBody>
      </p:sp>
    </p:spTree>
    <p:extLst>
      <p:ext uri="{BB962C8B-B14F-4D97-AF65-F5344CB8AC3E}">
        <p14:creationId xmlns:p14="http://schemas.microsoft.com/office/powerpoint/2010/main" val="257643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xhere.com/no/photo/114242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ZJL_8kNFmTI"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lvh.no/administrative_forhold/doedsfall_og_annen_rettsmedisin/doedsfall/naturlig_doedsfall#tiltak"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lovdata.no/NL/lov/1981-05-22-25/%c2%a7224" TargetMode="External"/><Relationship Id="rId5" Type="http://schemas.openxmlformats.org/officeDocument/2006/relationships/hyperlink" Target="http://lovdata.no/for/sf/ho/xo-20001221-1378.html" TargetMode="External"/><Relationship Id="rId4" Type="http://schemas.openxmlformats.org/officeDocument/2006/relationships/hyperlink" Target="https://www.helsedirektoratet.no/tema/helsepersonelloven/Helsepersonelloven%20%C2%A7%2036%20Syning%20av%20lik%20-%20mulighet%20for%20bruk%20av%20elektroniske%20hjelpemidler%202018.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kumimoji="0" lang="nb-NO" sz="1200" b="0" i="0" u="none" strike="noStrike" kern="0" cap="none" spc="0" normalizeH="0" baseline="0" noProof="0">
                <a:ln>
                  <a:noFill/>
                </a:ln>
                <a:solidFill>
                  <a:srgbClr val="000000"/>
                </a:solidFill>
                <a:effectLst/>
                <a:uLnTx/>
                <a:uFillTx/>
                <a:latin typeface="Calibri"/>
                <a:cs typeface="Calibri"/>
                <a:sym typeface="Calibri"/>
              </a:rPr>
              <a:t>Presentasjonen starter her – fyll inn aktuell dato.</a:t>
            </a:r>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1</a:t>
            </a:fld>
            <a:endParaRPr lang="nb-NO"/>
          </a:p>
        </p:txBody>
      </p:sp>
    </p:spTree>
    <p:extLst>
      <p:ext uri="{BB962C8B-B14F-4D97-AF65-F5344CB8AC3E}">
        <p14:creationId xmlns:p14="http://schemas.microsoft.com/office/powerpoint/2010/main" val="3442820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Er dette et beslutningsstøtte`? </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10</a:t>
            </a:fld>
            <a:endParaRPr lang="nb-NO"/>
          </a:p>
        </p:txBody>
      </p:sp>
    </p:spTree>
    <p:extLst>
      <p:ext uri="{BB962C8B-B14F-4D97-AF65-F5344CB8AC3E}">
        <p14:creationId xmlns:p14="http://schemas.microsoft.com/office/powerpoint/2010/main" val="371961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Beslutningsfelle:</a:t>
            </a:r>
            <a:r>
              <a:rPr lang="nb-NO" baseline="0"/>
              <a:t>  Når en pasient sier at han hyperventilerer så farges vi av ordene.  Samme ved påvirkning av tidligere journal og gjenganger. </a:t>
            </a:r>
          </a:p>
          <a:p>
            <a:pPr marL="171450" indent="-171450">
              <a:buFont typeface="Arial" panose="020B0604020202020204" pitchFamily="34" charset="0"/>
              <a:buChar char="•"/>
            </a:pPr>
            <a:r>
              <a:rPr lang="nb-NO" baseline="0"/>
              <a:t>Vurdering:  Medisinsk indeks skal sikre en mer objektiv vurdering på grunnlag av systematikk og ikke hva en operatør «får en følelse av» eller syns. Samt at en treffer lik hastegrad på samme pasient. </a:t>
            </a:r>
          </a:p>
          <a:p>
            <a:pPr marL="171450" indent="-171450">
              <a:buFont typeface="Arial" panose="020B0604020202020204" pitchFamily="34" charset="0"/>
              <a:buChar char="•"/>
            </a:pPr>
            <a:r>
              <a:rPr lang="nb-NO" baseline="0"/>
              <a:t>Jeg har stor makt:  Jeg snakker da om det at hvor ringer de for en </a:t>
            </a:r>
            <a:r>
              <a:rPr lang="nb-NO" baseline="0" err="1"/>
              <a:t>second</a:t>
            </a:r>
            <a:r>
              <a:rPr lang="nb-NO" baseline="0"/>
              <a:t> opinion……..Og folk har stor tillit til oss.  Vi er portvoktere. </a:t>
            </a:r>
          </a:p>
          <a:p>
            <a:pPr marL="171450" indent="-171450">
              <a:buFont typeface="Arial" panose="020B0604020202020204" pitchFamily="34" charset="0"/>
              <a:buChar char="•"/>
            </a:pPr>
            <a:r>
              <a:rPr lang="nb-NO" baseline="0"/>
              <a:t>Fortolkning:  går litt igjen med det som går på vurdering….. Men hvordan fortolker vi det som blir sagt.  Her vil jo video hjelpe.  For en gjenfortelling av en fortelling vil påvirkes av hvert ledd fortellingen går gjennom. Så få snakk til pasienten direkte. </a:t>
            </a:r>
          </a:p>
          <a:p>
            <a:pPr marL="171450" indent="-171450">
              <a:buFont typeface="Arial" panose="020B0604020202020204" pitchFamily="34" charset="0"/>
              <a:buChar char="•"/>
            </a:pPr>
            <a:r>
              <a:rPr lang="nb-NO" baseline="0" err="1"/>
              <a:t>Visulering</a:t>
            </a:r>
            <a:r>
              <a:rPr lang="nb-NO" baseline="0"/>
              <a:t>: Dette er noe vi alle gjør. Og er naturlig.  Her pleier jeg å bruke eksempelet: Har du noen ganger snakket med en person eller hørt om en person du aldri har sett.  Lager du da deg et bilde. Hvordan stemmer dette bildet når du først treffer personen. Det er aldri likt. Dette gjør vi når vi vurderer over telefonen og ikke ser det vi vurderer.  Vi antar litt hvordan ting ser ut. </a:t>
            </a:r>
          </a:p>
          <a:p>
            <a:pPr marL="171450" indent="-171450">
              <a:buFont typeface="Arial" panose="020B0604020202020204" pitchFamily="34" charset="0"/>
              <a:buChar char="•"/>
            </a:pPr>
            <a:r>
              <a:rPr lang="nb-NO" baseline="0"/>
              <a:t>Menneskelige faktorer. Her pleier jeg å bruke dette med arbeidshukommelse. Og begrensninger i hvor mye en skal huske.  Spesielt når en er stresset.  Og da bruker jeg for eksempel AHLR plansjer som hjelp og at medisinsk indeks er vår huskeliste. </a:t>
            </a:r>
          </a:p>
          <a:p>
            <a:pPr marL="171450" indent="-171450">
              <a:buFont typeface="Arial" panose="020B0604020202020204" pitchFamily="34" charset="0"/>
              <a:buChar char="•"/>
            </a:pPr>
            <a:r>
              <a:rPr lang="nb-NO" baseline="0"/>
              <a:t>Kommunikasjon:  Her bruker jeg eksempelet om hva betyr svimmelhet for det.  Og så har jeg diskusjonen rundt det å være svimmel i vårt språkbruk er når en reiser seg, når en har drukket når en ser blod </a:t>
            </a:r>
            <a:r>
              <a:rPr lang="nb-NO" baseline="0" err="1"/>
              <a:t>osv</a:t>
            </a:r>
            <a:r>
              <a:rPr lang="nb-NO" baseline="0"/>
              <a:t> osv. men hva er vi på jakt etter og snakker vi «samme språk»: men her er det jo mange eksempler. Type bruk av stemme og non verbal kommunikasjon via telefon. </a:t>
            </a:r>
          </a:p>
          <a:p>
            <a:pPr marL="171450" indent="-171450">
              <a:buFont typeface="Arial" panose="020B0604020202020204" pitchFamily="34" charset="0"/>
              <a:buChar char="•"/>
            </a:pPr>
            <a:r>
              <a:rPr lang="nb-NO" baseline="0"/>
              <a:t>Situasjonsforståelse : hvordan spørsmål trigger beskrivelser. Hvordan ser huden ut fremfor er han blek og klam? Sikre lik situasjonsforståelse ved bruk av </a:t>
            </a:r>
            <a:r>
              <a:rPr lang="nb-NO" baseline="0" err="1"/>
              <a:t>closed</a:t>
            </a:r>
            <a:r>
              <a:rPr lang="nb-NO" baseline="0"/>
              <a:t> loop. / gjenta hva innringer sier. </a:t>
            </a:r>
          </a:p>
          <a:p>
            <a:pPr marL="171450" indent="-171450">
              <a:buFont typeface="Arial" panose="020B0604020202020204" pitchFamily="34" charset="0"/>
              <a:buChar char="•"/>
            </a:pPr>
            <a:r>
              <a:rPr lang="nb-NO" baseline="0"/>
              <a:t>Persepsjon : her går jeg inn på at vi har begrensing i hva vi får med oss. Og at ved trening og det å trene øret med å lytte på lydlogger gjør at vi har bedre kapasitet til å få med oss nyanser i hva innringer sier. Så ved å bruke og kunne innholdet av medisinsk indeks, har en mer mental kapasitet til innringer.. </a:t>
            </a:r>
          </a:p>
          <a:p>
            <a:pPr marL="171450" indent="-171450">
              <a:buFont typeface="Arial" panose="020B0604020202020204" pitchFamily="34" charset="0"/>
              <a:buChar char="•"/>
            </a:pPr>
            <a:r>
              <a:rPr lang="nb-NO" baseline="0" err="1"/>
              <a:t>Stress:men</a:t>
            </a:r>
            <a:r>
              <a:rPr lang="nb-NO" baseline="0"/>
              <a:t> kunne også stå for eksempel empati </a:t>
            </a:r>
            <a:r>
              <a:rPr lang="nb-NO" baseline="0" err="1"/>
              <a:t>fatiuge</a:t>
            </a:r>
            <a:r>
              <a:rPr lang="nb-NO" baseline="0"/>
              <a:t> og at en blir vurderingstrøtt. </a:t>
            </a:r>
            <a:endParaRPr lang="nb-NO"/>
          </a:p>
        </p:txBody>
      </p:sp>
      <p:sp>
        <p:nvSpPr>
          <p:cNvPr id="4" name="Plassholder for lysbildenummer 3"/>
          <p:cNvSpPr>
            <a:spLocks noGrp="1"/>
          </p:cNvSpPr>
          <p:nvPr>
            <p:ph type="sldNum" sz="quarter" idx="10"/>
          </p:nvPr>
        </p:nvSpPr>
        <p:spPr/>
        <p:txBody>
          <a:bodyPr/>
          <a:lstStyle/>
          <a:p>
            <a:fld id="{DD628F77-795E-4630-9E86-19E4B8A25ED8}" type="slidenum">
              <a:rPr lang="nb-NO" smtClean="0"/>
              <a:t>11</a:t>
            </a:fld>
            <a:endParaRPr lang="nb-NO"/>
          </a:p>
        </p:txBody>
      </p:sp>
    </p:spTree>
    <p:extLst>
      <p:ext uri="{BB962C8B-B14F-4D97-AF65-F5344CB8AC3E}">
        <p14:creationId xmlns:p14="http://schemas.microsoft.com/office/powerpoint/2010/main" val="3238943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12</a:t>
            </a:fld>
            <a:endParaRPr lang="nb-NO"/>
          </a:p>
        </p:txBody>
      </p:sp>
    </p:spTree>
    <p:extLst>
      <p:ext uri="{BB962C8B-B14F-4D97-AF65-F5344CB8AC3E}">
        <p14:creationId xmlns:p14="http://schemas.microsoft.com/office/powerpoint/2010/main" val="123309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kumimoji="0" lang="nb-NO" sz="1200" b="0" i="0" u="none" strike="noStrike" kern="0" cap="none" spc="0" normalizeH="0" baseline="0" noProof="0">
                <a:ln>
                  <a:noFill/>
                </a:ln>
                <a:solidFill>
                  <a:srgbClr val="000000"/>
                </a:solidFill>
                <a:effectLst/>
                <a:uLnTx/>
                <a:uFillTx/>
                <a:latin typeface="Calibri"/>
                <a:cs typeface="Calibri"/>
                <a:sym typeface="Calibri"/>
              </a:rPr>
              <a:t>Presentasjonen starter her – fyll inn aktuell dato.</a:t>
            </a:r>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13</a:t>
            </a:fld>
            <a:endParaRPr lang="nb-NO"/>
          </a:p>
        </p:txBody>
      </p:sp>
    </p:spTree>
    <p:extLst>
      <p:ext uri="{BB962C8B-B14F-4D97-AF65-F5344CB8AC3E}">
        <p14:creationId xmlns:p14="http://schemas.microsoft.com/office/powerpoint/2010/main" val="3872845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14</a:t>
            </a:fld>
            <a:endParaRPr lang="nb-NO"/>
          </a:p>
        </p:txBody>
      </p:sp>
    </p:spTree>
    <p:extLst>
      <p:ext uri="{BB962C8B-B14F-4D97-AF65-F5344CB8AC3E}">
        <p14:creationId xmlns:p14="http://schemas.microsoft.com/office/powerpoint/2010/main" val="2790056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nb-NO" sz="1200" b="0" i="0" u="none" strike="noStrike" kern="0" cap="none" spc="0" normalizeH="0" baseline="0" noProof="0">
                <a:ln>
                  <a:noFill/>
                </a:ln>
                <a:solidFill>
                  <a:srgbClr val="000000"/>
                </a:solidFill>
                <a:effectLst/>
                <a:uLnTx/>
                <a:uFillTx/>
                <a:latin typeface="Calibri"/>
                <a:cs typeface="Calibri"/>
                <a:sym typeface="Calibri"/>
              </a:rPr>
              <a:t>Les fra lysbildet eller be kursdeltakerne lese igjennom.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nb-NO" sz="1200" b="0" i="1" u="none" strike="noStrike" kern="0" cap="none" spc="0" normalizeH="0" baseline="0" noProof="0">
                <a:ln>
                  <a:noFill/>
                </a:ln>
                <a:solidFill>
                  <a:srgbClr val="000000"/>
                </a:solidFill>
                <a:effectLst/>
                <a:uLnTx/>
                <a:uFillTx/>
                <a:latin typeface="Calibri"/>
                <a:cs typeface="Calibri"/>
                <a:sym typeface="Calibri"/>
              </a:rPr>
              <a:t>Vi skal gå igjennom disse målene igjen i slutten av timen.</a:t>
            </a:r>
          </a:p>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15</a:t>
            </a:fld>
            <a:endParaRPr lang="nb-NO"/>
          </a:p>
        </p:txBody>
      </p:sp>
    </p:spTree>
    <p:extLst>
      <p:ext uri="{BB962C8B-B14F-4D97-AF65-F5344CB8AC3E}">
        <p14:creationId xmlns:p14="http://schemas.microsoft.com/office/powerpoint/2010/main" val="1742130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Repetisjon fra forrige time.</a:t>
            </a:r>
          </a:p>
          <a:p>
            <a:r>
              <a:rPr lang="nb-NO"/>
              <a:t>Be deltakerne snakke med sidemann / grupper på 2 til 3 deltakere - gi dem 2 minutter til felles refleksjon.</a:t>
            </a:r>
            <a:endParaRPr lang="en-US"/>
          </a:p>
          <a:p>
            <a:r>
              <a:rPr lang="nb-NO">
                <a:cs typeface="Calibri"/>
              </a:rPr>
              <a:t>Be om innspill i plenum etterpå (prøv å engasjere alle). </a:t>
            </a:r>
          </a:p>
          <a:p>
            <a:endParaRPr lang="nb-N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Calibri" panose="020F0502020204030204"/>
                <a:ea typeface="+mn-ea"/>
                <a:cs typeface="+mn-cs"/>
              </a:rPr>
              <a:t>Svar: </a:t>
            </a:r>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Et komplett oppslagsverk som hjelper operatøren i å vurdere behovet for helsehjelp, iverksette riktig respons og rådgivning.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1" i="0" u="none" strike="noStrike" kern="1200" cap="none" spc="0" normalizeH="0" baseline="0" noProof="0">
                <a:ln>
                  <a:noFill/>
                </a:ln>
                <a:solidFill>
                  <a:prstClr val="black"/>
                </a:solidFill>
                <a:effectLst/>
                <a:uLnTx/>
                <a:uFillTx/>
                <a:latin typeface="Calibri" panose="020F0502020204030204"/>
                <a:ea typeface="+mn-ea"/>
                <a:cs typeface="+mn-cs"/>
              </a:rPr>
              <a:t>Inneholder: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1" i="0" u="none" strike="noStrike" kern="1200" cap="none" spc="0" normalizeH="0" baseline="0" noProof="0" err="1">
                <a:ln>
                  <a:noFill/>
                </a:ln>
                <a:solidFill>
                  <a:prstClr val="black"/>
                </a:solidFill>
                <a:effectLst/>
                <a:uLnTx/>
                <a:uFillTx/>
                <a:latin typeface="Calibri" panose="020F0502020204030204"/>
                <a:ea typeface="+mn-ea"/>
                <a:cs typeface="+mn-cs"/>
              </a:rPr>
              <a:t>Triagespørsmål</a:t>
            </a:r>
            <a:endParaRPr kumimoji="0" lang="nb-NO"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1" i="0" u="none" strike="noStrike" kern="1200" cap="none" spc="0" normalizeH="0" baseline="0" noProof="0">
                <a:ln>
                  <a:noFill/>
                </a:ln>
                <a:solidFill>
                  <a:prstClr val="black"/>
                </a:solidFill>
                <a:effectLst/>
                <a:uLnTx/>
                <a:uFillTx/>
                <a:latin typeface="Calibri" panose="020F0502020204030204"/>
                <a:ea typeface="+mn-ea"/>
                <a:cs typeface="+mn-cs"/>
              </a:rPr>
              <a:t>Anbefalt respons / tiltak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1" i="0" u="none" strike="noStrike" kern="1200" cap="none" spc="0" normalizeH="0" baseline="0" noProof="0">
                <a:ln>
                  <a:noFill/>
                </a:ln>
                <a:solidFill>
                  <a:prstClr val="black"/>
                </a:solidFill>
                <a:effectLst/>
                <a:uLnTx/>
                <a:uFillTx/>
                <a:latin typeface="Calibri" panose="020F0502020204030204"/>
                <a:ea typeface="+mn-ea"/>
                <a:cs typeface="+mn-cs"/>
              </a:rPr>
              <a:t>Råd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1" i="0" u="none" strike="noStrike" kern="1200" cap="none" spc="0" normalizeH="0" baseline="0" noProof="0">
                <a:ln>
                  <a:noFill/>
                </a:ln>
                <a:solidFill>
                  <a:prstClr val="black"/>
                </a:solidFill>
                <a:effectLst/>
                <a:uLnTx/>
                <a:uFillTx/>
                <a:latin typeface="Calibri" panose="020F0502020204030204"/>
                <a:ea typeface="+mn-ea"/>
                <a:cs typeface="+mn-cs"/>
              </a:rPr>
              <a:t>Tilleggsinformasjon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1" i="0" u="none" strike="noStrike" kern="1200" cap="none" spc="0" normalizeH="0" baseline="0" noProof="0">
                <a:ln>
                  <a:noFill/>
                </a:ln>
                <a:solidFill>
                  <a:prstClr val="black"/>
                </a:solidFill>
                <a:effectLst/>
                <a:uLnTx/>
                <a:uFillTx/>
                <a:latin typeface="Calibri" panose="020F0502020204030204"/>
                <a:ea typeface="+mn-ea"/>
                <a:cs typeface="+mn-cs"/>
              </a:rPr>
              <a:t>Tilleggsspørsmål</a:t>
            </a:r>
          </a:p>
          <a:p>
            <a:endParaRPr lang="nb-NO">
              <a:cs typeface="Calibri"/>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575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700" b="0" i="0" u="none" strike="noStrike" kern="0" cap="none" spc="0" normalizeH="0" baseline="0" noProof="0">
                <a:ln>
                  <a:noFill/>
                </a:ln>
                <a:solidFill>
                  <a:srgbClr val="006666"/>
                </a:solidFill>
                <a:effectLst/>
                <a:uLnTx/>
                <a:uFillTx/>
                <a:latin typeface="Arial"/>
                <a:ea typeface="+mn-ea"/>
                <a:cs typeface="+mn-cs"/>
              </a:rPr>
              <a:t>Det kan være komplekse henvendelser, og vanskelig å håndtere korrekt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700" b="0" i="0" u="none" strike="noStrike" kern="0" cap="none" spc="0" normalizeH="0" baseline="0" noProof="0">
              <a:ln>
                <a:noFill/>
              </a:ln>
              <a:solidFill>
                <a:srgbClr val="00666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hlinkClick r:id="rId3"/>
              </a:rPr>
              <a:t>Bildet : kvinne, gammel, synes at, menneskelig, bestemor, merke, ansikt, Kunst, frykt, illustrasjon, alder, brette, ånd, karakter, seniorer, velsigne deg, forsyning, sykdom, avhengig, eldreomsorg, konstant, Aldershjem, kostnader, statsborgere, gamlehjem, albumomslag, pigmentflekker, demens, Alzheimers, forkalkning, behov for omsorg 1600x1200 - - 1142422 - Bilder Gratis - </a:t>
            </a:r>
            <a:r>
              <a:rPr lang="nb-NO" sz="1800" err="1">
                <a:hlinkClick r:id="rId3"/>
              </a:rPr>
              <a:t>PxHere</a:t>
            </a:r>
            <a:endParaRPr kumimoji="0" lang="nb-NO" sz="1800" b="0" i="0" u="none" strike="noStrike" kern="0" cap="none" spc="0" normalizeH="0" baseline="0" noProof="0">
              <a:ln>
                <a:noFill/>
              </a:ln>
              <a:solidFill>
                <a:sysClr val="windowText" lastClr="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17</a:t>
            </a:fld>
            <a:endParaRPr lang="nb-NO"/>
          </a:p>
        </p:txBody>
      </p:sp>
    </p:spTree>
    <p:extLst>
      <p:ext uri="{BB962C8B-B14F-4D97-AF65-F5344CB8AC3E}">
        <p14:creationId xmlns:p14="http://schemas.microsoft.com/office/powerpoint/2010/main" val="5617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sng" strike="noStrike" kern="1200" cap="none" spc="0" normalizeH="0" baseline="0" noProof="0">
                <a:ln>
                  <a:noFill/>
                </a:ln>
                <a:solidFill>
                  <a:prstClr val="black"/>
                </a:solidFill>
                <a:effectLst/>
                <a:uLnTx/>
                <a:uFillTx/>
                <a:latin typeface="Arial" panose="020B0604020202020204" pitchFamily="34" charset="0"/>
                <a:ea typeface="+mn-ea"/>
                <a:cs typeface="+mn-cs"/>
              </a:rPr>
              <a:t>Forskjellen på </a:t>
            </a:r>
            <a:r>
              <a:rPr kumimoji="0" lang="nb-NO" sz="1200" b="0" i="0" u="sng" strike="noStrike" kern="1200" cap="none" spc="0" normalizeH="0" baseline="0" noProof="0" err="1">
                <a:ln>
                  <a:noFill/>
                </a:ln>
                <a:solidFill>
                  <a:prstClr val="black"/>
                </a:solidFill>
                <a:effectLst/>
                <a:uLnTx/>
                <a:uFillTx/>
                <a:latin typeface="Arial" panose="020B0604020202020204" pitchFamily="34" charset="0"/>
                <a:ea typeface="+mn-ea"/>
                <a:cs typeface="+mn-cs"/>
              </a:rPr>
              <a:t>triage</a:t>
            </a:r>
            <a:r>
              <a:rPr kumimoji="0" lang="nb-NO" sz="1200" b="0" i="0" u="sng" strike="noStrike" kern="1200" cap="none" spc="0" normalizeH="0" baseline="0" noProof="0">
                <a:ln>
                  <a:noFill/>
                </a:ln>
                <a:solidFill>
                  <a:prstClr val="black"/>
                </a:solidFill>
                <a:effectLst/>
                <a:uLnTx/>
                <a:uFillTx/>
                <a:latin typeface="Arial" panose="020B0604020202020204" pitchFamily="34" charset="0"/>
                <a:ea typeface="+mn-ea"/>
                <a:cs typeface="+mn-cs"/>
              </a:rPr>
              <a:t> og beslutningstøtte: </a:t>
            </a:r>
            <a:b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Kan virke som det samme, men </a:t>
            </a:r>
            <a:r>
              <a:rPr kumimoji="0" lang="nb-NO" sz="1200" b="1" i="0" u="none" strike="noStrike" kern="1200" cap="none" spc="0" normalizeH="0" baseline="0" noProof="0" err="1">
                <a:ln>
                  <a:noFill/>
                </a:ln>
                <a:solidFill>
                  <a:prstClr val="black"/>
                </a:solidFill>
                <a:effectLst/>
                <a:uLnTx/>
                <a:uFillTx/>
                <a:latin typeface="Arial" panose="020B0604020202020204" pitchFamily="34" charset="0"/>
                <a:ea typeface="+mn-ea"/>
                <a:cs typeface="+mn-cs"/>
              </a:rPr>
              <a:t>triage</a:t>
            </a:r>
            <a:r>
              <a:rPr kumimoji="0" lang="nb-NO"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er selve sorteringen i hastegrader</a:t>
            </a:r>
            <a: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b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mens </a:t>
            </a:r>
            <a:r>
              <a:rPr kumimoji="0" lang="nb-NO"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t>beslutningsstøtteverktøy er som tidligere nevnt «hele pakken» med responsmønster, tiltak, rådgivning m.m</a:t>
            </a:r>
            <a:r>
              <a:rPr kumimoji="0" lang="nb-NO" sz="1200" b="1" i="1"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Det er ulike beslutningsstøtteverktøy i Norge i dag, i ulike deler av den akuttmedisinske kjede. </a:t>
            </a:r>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Internasjonalt er det utarbeidet flere ulike beslutningsstøtteverktøy.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Foreløpig forskning kan ikke tydelig anbefale en av disse som bedre enn de andre. </a:t>
            </a:r>
            <a:b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b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Det er de tre til høyre vi skal ha fokus på, siden de brukes i AMK og LVS i Norge, TTA / LVI / NIMN.</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 </a:t>
            </a:r>
            <a:r>
              <a:rPr kumimoji="0" lang="nb-NO" sz="1200" b="1" i="0" u="none" strike="noStrike" kern="1200" cap="none" spc="0" normalizeH="0" baseline="0" noProof="0">
                <a:ln>
                  <a:noFill/>
                </a:ln>
                <a:solidFill>
                  <a:prstClr val="black"/>
                </a:solidFill>
                <a:effectLst/>
                <a:uLnTx/>
                <a:uFillTx/>
                <a:latin typeface="+mn-lt"/>
                <a:ea typeface="+mn-ea"/>
                <a:cs typeface="+mn-cs"/>
              </a:rPr>
              <a:t>NIMN</a:t>
            </a:r>
            <a:r>
              <a:rPr kumimoji="0" lang="nb-NO" sz="1200" b="0" i="0" u="none" strike="noStrike" kern="1200" cap="none" spc="0" normalizeH="0" baseline="0" noProof="0">
                <a:ln>
                  <a:noFill/>
                </a:ln>
                <a:solidFill>
                  <a:prstClr val="black"/>
                </a:solidFill>
                <a:effectLst/>
                <a:uLnTx/>
                <a:uFillTx/>
                <a:latin typeface="+mn-lt"/>
                <a:ea typeface="+mn-ea"/>
                <a:cs typeface="+mn-cs"/>
              </a:rPr>
              <a:t> (Norsk indeks for medisinsk nødhjelp) brukes i alle AMK sentralene og noen LVS, for å vurdere hvor raskt en pasient må tilsees av helsepersonell; amb./lege når en kun har </a:t>
            </a:r>
            <a:r>
              <a:rPr kumimoji="0" lang="nb-NO" sz="1200" b="1" i="0" u="none" strike="noStrike" kern="1200" cap="none" spc="0" normalizeH="0" baseline="0" noProof="0">
                <a:ln>
                  <a:noFill/>
                </a:ln>
                <a:solidFill>
                  <a:prstClr val="black"/>
                </a:solidFill>
                <a:effectLst/>
                <a:uLnTx/>
                <a:uFillTx/>
                <a:latin typeface="+mn-lt"/>
                <a:ea typeface="+mn-ea"/>
                <a:cs typeface="+mn-cs"/>
              </a:rPr>
              <a:t>vurdering over tlf.</a:t>
            </a:r>
            <a:br>
              <a:rPr kumimoji="0" lang="nb-NO" sz="1200" b="0" i="0" u="none" strike="noStrike" kern="1200" cap="none" spc="0" normalizeH="0" baseline="0" noProof="0">
                <a:ln>
                  <a:noFill/>
                </a:ln>
                <a:solidFill>
                  <a:prstClr val="black"/>
                </a:solidFill>
                <a:effectLst/>
                <a:uLnTx/>
                <a:uFillTx/>
                <a:latin typeface="+mn-lt"/>
                <a:ea typeface="+mn-ea"/>
                <a:cs typeface="+mn-cs"/>
              </a:rPr>
            </a:b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 MTS (Manchester </a:t>
            </a:r>
            <a:r>
              <a:rPr kumimoji="0" lang="nb-NO" sz="1200" b="0" i="0" u="none" strike="noStrike" kern="1200" cap="none" spc="0" normalizeH="0" baseline="0" noProof="0" err="1">
                <a:ln>
                  <a:noFill/>
                </a:ln>
                <a:solidFill>
                  <a:prstClr val="black"/>
                </a:solidFill>
                <a:effectLst/>
                <a:uLnTx/>
                <a:uFillTx/>
                <a:latin typeface="+mn-lt"/>
                <a:ea typeface="+mn-ea"/>
                <a:cs typeface="+mn-cs"/>
              </a:rPr>
              <a:t>Triage</a:t>
            </a:r>
            <a:r>
              <a:rPr kumimoji="0" lang="nb-NO" sz="1200" b="0" i="0" u="none" strike="noStrike" kern="1200" cap="none" spc="0" normalizeH="0" baseline="0" noProof="0">
                <a:ln>
                  <a:noFill/>
                </a:ln>
                <a:solidFill>
                  <a:prstClr val="black"/>
                </a:solidFill>
                <a:effectLst/>
                <a:uLnTx/>
                <a:uFillTx/>
                <a:latin typeface="+mn-lt"/>
                <a:ea typeface="+mn-ea"/>
                <a:cs typeface="+mn-cs"/>
              </a:rPr>
              <a:t> System), er et </a:t>
            </a:r>
            <a:r>
              <a:rPr kumimoji="0" lang="nb-NO" sz="1200" b="0" i="0" u="none" strike="noStrike" kern="1200" cap="none" spc="0" normalizeH="0" baseline="0" noProof="0" err="1">
                <a:ln>
                  <a:noFill/>
                </a:ln>
                <a:solidFill>
                  <a:prstClr val="black"/>
                </a:solidFill>
                <a:effectLst/>
                <a:uLnTx/>
                <a:uFillTx/>
                <a:latin typeface="+mn-lt"/>
                <a:ea typeface="+mn-ea"/>
                <a:cs typeface="+mn-cs"/>
              </a:rPr>
              <a:t>triagesystem</a:t>
            </a:r>
            <a:r>
              <a:rPr kumimoji="0" lang="nb-NO" sz="1200" b="0" i="0" u="none" strike="noStrike" kern="1200" cap="none" spc="0" normalizeH="0" baseline="0" noProof="0">
                <a:ln>
                  <a:noFill/>
                </a:ln>
                <a:solidFill>
                  <a:prstClr val="black"/>
                </a:solidFill>
                <a:effectLst/>
                <a:uLnTx/>
                <a:uFillTx/>
                <a:latin typeface="+mn-lt"/>
                <a:ea typeface="+mn-ea"/>
                <a:cs typeface="+mn-cs"/>
              </a:rPr>
              <a:t> fra England beregnet for oppmøte, hvor også </a:t>
            </a:r>
            <a:r>
              <a:rPr kumimoji="0" lang="nb-NO" sz="1200" b="0" i="0" u="none" strike="noStrike" kern="1200" cap="none" spc="0" normalizeH="0" baseline="0" noProof="0" err="1">
                <a:ln>
                  <a:noFill/>
                </a:ln>
                <a:solidFill>
                  <a:prstClr val="black"/>
                </a:solidFill>
                <a:effectLst/>
                <a:uLnTx/>
                <a:uFillTx/>
                <a:latin typeface="+mn-lt"/>
                <a:ea typeface="+mn-ea"/>
                <a:cs typeface="+mn-cs"/>
              </a:rPr>
              <a:t>vitalia</a:t>
            </a:r>
            <a:r>
              <a:rPr kumimoji="0" lang="nb-NO" sz="1200" b="0" i="0" u="none" strike="noStrike" kern="1200" cap="none" spc="0" normalizeH="0" baseline="0" noProof="0">
                <a:ln>
                  <a:noFill/>
                </a:ln>
                <a:solidFill>
                  <a:prstClr val="black"/>
                </a:solidFill>
                <a:effectLst/>
                <a:uLnTx/>
                <a:uFillTx/>
                <a:latin typeface="+mn-lt"/>
                <a:ea typeface="+mn-ea"/>
                <a:cs typeface="+mn-cs"/>
              </a:rPr>
              <a:t> er inkludert.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Det er utviklet en egen versjon for </a:t>
            </a:r>
            <a:r>
              <a:rPr kumimoji="0" lang="nb-NO" sz="1200" b="0" i="0" u="none" strike="noStrike" kern="1200" cap="none" spc="0" normalizeH="0" baseline="0" noProof="0" err="1">
                <a:ln>
                  <a:noFill/>
                </a:ln>
                <a:solidFill>
                  <a:prstClr val="black"/>
                </a:solidFill>
                <a:effectLst/>
                <a:uLnTx/>
                <a:uFillTx/>
                <a:latin typeface="+mn-lt"/>
                <a:ea typeface="+mn-ea"/>
                <a:cs typeface="+mn-cs"/>
              </a:rPr>
              <a:t>telefonvurderinge</a:t>
            </a:r>
            <a:r>
              <a:rPr kumimoji="0" lang="nb-NO" sz="1200" b="0" i="0" u="none" strike="noStrike" kern="1200" cap="none" spc="0" normalizeH="0" baseline="0" noProof="0">
                <a:ln>
                  <a:noFill/>
                </a:ln>
                <a:solidFill>
                  <a:prstClr val="black"/>
                </a:solidFill>
                <a:effectLst/>
                <a:uLnTx/>
                <a:uFillTx/>
                <a:latin typeface="+mn-lt"/>
                <a:ea typeface="+mn-ea"/>
                <a:cs typeface="+mn-cs"/>
              </a:rPr>
              <a:t>,</a:t>
            </a:r>
            <a:r>
              <a:rPr kumimoji="0" lang="nb-NO" sz="1200" b="1" i="0" u="none" strike="noStrike" kern="1200" cap="none" spc="0" normalizeH="0" baseline="0" noProof="0">
                <a:ln>
                  <a:noFill/>
                </a:ln>
                <a:solidFill>
                  <a:prstClr val="black"/>
                </a:solidFill>
                <a:effectLst/>
                <a:uLnTx/>
                <a:uFillTx/>
                <a:latin typeface="+mn-lt"/>
                <a:ea typeface="+mn-ea"/>
                <a:cs typeface="+mn-cs"/>
              </a:rPr>
              <a:t> TTA (Telephone </a:t>
            </a:r>
            <a:r>
              <a:rPr kumimoji="0" lang="nb-NO" sz="1200" b="1" i="0" u="none" strike="noStrike" kern="1200" cap="none" spc="0" normalizeH="0" baseline="0" noProof="0" err="1">
                <a:ln>
                  <a:noFill/>
                </a:ln>
                <a:solidFill>
                  <a:prstClr val="black"/>
                </a:solidFill>
                <a:effectLst/>
                <a:uLnTx/>
                <a:uFillTx/>
                <a:latin typeface="+mn-lt"/>
                <a:ea typeface="+mn-ea"/>
                <a:cs typeface="+mn-cs"/>
              </a:rPr>
              <a:t>Triage</a:t>
            </a:r>
            <a:r>
              <a:rPr kumimoji="0" lang="nb-NO" sz="1200" b="1" i="0" u="none" strike="noStrike" kern="1200" cap="none" spc="0" normalizeH="0" baseline="0" noProof="0">
                <a:ln>
                  <a:noFill/>
                </a:ln>
                <a:solidFill>
                  <a:prstClr val="black"/>
                </a:solidFill>
                <a:effectLst/>
                <a:uLnTx/>
                <a:uFillTx/>
                <a:latin typeface="+mn-lt"/>
                <a:ea typeface="+mn-ea"/>
                <a:cs typeface="+mn-cs"/>
              </a:rPr>
              <a:t> and </a:t>
            </a:r>
            <a:r>
              <a:rPr kumimoji="0" lang="nb-NO" sz="1200" b="1" i="0" u="none" strike="noStrike" kern="1200" cap="none" spc="0" normalizeH="0" baseline="0" noProof="0" err="1">
                <a:ln>
                  <a:noFill/>
                </a:ln>
                <a:solidFill>
                  <a:prstClr val="black"/>
                </a:solidFill>
                <a:effectLst/>
                <a:uLnTx/>
                <a:uFillTx/>
                <a:latin typeface="+mn-lt"/>
                <a:ea typeface="+mn-ea"/>
                <a:cs typeface="+mn-cs"/>
              </a:rPr>
              <a:t>Advice</a:t>
            </a:r>
            <a:r>
              <a:rPr kumimoji="0" lang="nb-NO" sz="1200" b="1" i="0" u="none" strike="noStrike" kern="1200" cap="none" spc="0" normalizeH="0" baseline="0" noProof="0">
                <a:ln>
                  <a:noFill/>
                </a:ln>
                <a:solidFill>
                  <a:prstClr val="black"/>
                </a:solidFill>
                <a:effectLst/>
                <a:uLnTx/>
                <a:uFillTx/>
                <a:latin typeface="+mn-lt"/>
                <a:ea typeface="+mn-ea"/>
                <a:cs typeface="+mn-cs"/>
              </a:rPr>
              <a:t>) </a:t>
            </a:r>
            <a:r>
              <a:rPr kumimoji="0" lang="nb-NO" sz="1200" b="0" i="0" u="none" strike="noStrike" kern="1200" cap="none" spc="0" normalizeH="0" baseline="0" noProof="0">
                <a:ln>
                  <a:noFill/>
                </a:ln>
                <a:solidFill>
                  <a:prstClr val="black"/>
                </a:solidFill>
                <a:effectLst/>
                <a:uLnTx/>
                <a:uFillTx/>
                <a:latin typeface="+mn-lt"/>
                <a:ea typeface="+mn-ea"/>
                <a:cs typeface="+mn-cs"/>
              </a:rPr>
              <a:t>som er oversatt til Norsk. </a:t>
            </a: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1" i="0" u="none" strike="noStrike" kern="1200" cap="none" spc="0" normalizeH="0" baseline="0" noProof="0">
                <a:ln>
                  <a:noFill/>
                </a:ln>
                <a:solidFill>
                  <a:prstClr val="black"/>
                </a:solidFill>
                <a:effectLst/>
                <a:uLnTx/>
                <a:uFillTx/>
                <a:latin typeface="+mn-lt"/>
                <a:ea typeface="+mn-ea"/>
                <a:cs typeface="+mn-cs"/>
              </a:rPr>
              <a:t>TTA </a:t>
            </a:r>
            <a:r>
              <a:rPr kumimoji="0" lang="nb-NO" sz="1200" b="0" i="0" u="none" strike="noStrike" kern="1200" cap="none" spc="0" normalizeH="0" baseline="0" noProof="0">
                <a:ln>
                  <a:noFill/>
                </a:ln>
                <a:solidFill>
                  <a:prstClr val="black"/>
                </a:solidFill>
                <a:effectLst/>
                <a:uLnTx/>
                <a:uFillTx/>
                <a:latin typeface="+mn-lt"/>
                <a:ea typeface="+mn-ea"/>
                <a:cs typeface="+mn-cs"/>
              </a:rPr>
              <a:t>angir hvor raskt pasienten bør ha tilsyn av helsepersonell, ev. kan avvente fastlege, eller bli hjemme og få råd.</a:t>
            </a:r>
            <a:br>
              <a:rPr kumimoji="0" lang="nb-NO" sz="1200" b="0" i="0" u="none" strike="noStrike" kern="1200" cap="none" spc="0" normalizeH="0" baseline="0" noProof="0">
                <a:ln>
                  <a:noFill/>
                </a:ln>
                <a:solidFill>
                  <a:prstClr val="black"/>
                </a:solidFill>
                <a:effectLst/>
                <a:uLnTx/>
                <a:uFillTx/>
                <a:latin typeface="+mn-lt"/>
                <a:ea typeface="+mn-ea"/>
                <a:cs typeface="+mn-cs"/>
              </a:rPr>
            </a:b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1" i="0" u="none" strike="noStrike" kern="1200" cap="none" spc="0" normalizeH="0" baseline="0" noProof="0">
                <a:ln>
                  <a:noFill/>
                </a:ln>
                <a:solidFill>
                  <a:prstClr val="black"/>
                </a:solidFill>
                <a:effectLst/>
                <a:uLnTx/>
                <a:uFillTx/>
                <a:latin typeface="+mn-lt"/>
                <a:ea typeface="+mn-ea"/>
                <a:cs typeface="+mn-cs"/>
              </a:rPr>
              <a:t>- LVI </a:t>
            </a:r>
            <a:r>
              <a:rPr kumimoji="0" lang="nb-NO" sz="1200" b="0" i="0" u="none" strike="noStrike" kern="1200" cap="none" spc="0" normalizeH="0" baseline="0" noProof="0">
                <a:ln>
                  <a:noFill/>
                </a:ln>
                <a:solidFill>
                  <a:prstClr val="black"/>
                </a:solidFill>
                <a:effectLst/>
                <a:uLnTx/>
                <a:uFillTx/>
                <a:latin typeface="+mn-lt"/>
                <a:ea typeface="+mn-ea"/>
                <a:cs typeface="+mn-cs"/>
              </a:rPr>
              <a:t>(Legevaktindeks - tidligere </a:t>
            </a:r>
            <a:r>
              <a:rPr kumimoji="0" lang="nb-NO" sz="1200" b="0" i="0" u="none" strike="noStrike" kern="1200" cap="none" spc="0" normalizeH="0" baseline="0" noProof="0" err="1">
                <a:ln>
                  <a:noFill/>
                </a:ln>
                <a:solidFill>
                  <a:prstClr val="black"/>
                </a:solidFill>
                <a:effectLst/>
                <a:uLnTx/>
                <a:uFillTx/>
                <a:latin typeface="+mn-lt"/>
                <a:ea typeface="+mn-ea"/>
                <a:cs typeface="+mn-cs"/>
              </a:rPr>
              <a:t>telefonråd</a:t>
            </a:r>
            <a:r>
              <a:rPr kumimoji="0" lang="nb-NO" sz="1200" b="0" i="0" u="none" strike="noStrike" kern="1200" cap="none" spc="0" normalizeH="0" baseline="0" noProof="0">
                <a:ln>
                  <a:noFill/>
                </a:ln>
                <a:solidFill>
                  <a:prstClr val="black"/>
                </a:solidFill>
                <a:effectLst/>
                <a:uLnTx/>
                <a:uFillTx/>
                <a:latin typeface="+mn-lt"/>
                <a:ea typeface="+mn-ea"/>
                <a:cs typeface="+mn-cs"/>
              </a:rPr>
              <a:t>/medarbeiderråd) kan brukes på både tlf., og på oppmøte pasienter ifølge NKLM.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LVI har en tett integrasjon opp mot hastegradene i NIMN. </a:t>
            </a: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LVI angir også akseptabel ventetid på helsepersonell etc. </a:t>
            </a:r>
            <a:br>
              <a:rPr kumimoji="0" lang="nb-NO" sz="1200" b="0" i="0" u="none" strike="noStrike" kern="1200" cap="none" spc="0" normalizeH="0" baseline="0" noProof="0">
                <a:ln>
                  <a:noFill/>
                </a:ln>
                <a:solidFill>
                  <a:prstClr val="black"/>
                </a:solidFill>
                <a:effectLst/>
                <a:uLnTx/>
                <a:uFillTx/>
                <a:latin typeface="+mn-lt"/>
                <a:ea typeface="+mn-ea"/>
                <a:cs typeface="+mn-cs"/>
              </a:rPr>
            </a:br>
            <a:br>
              <a:rPr kumimoji="0" lang="nb-NO" sz="1200" b="0" i="0" u="none" strike="noStrike" kern="1200" cap="none" spc="0" normalizeH="0" baseline="0" noProof="0">
                <a:ln>
                  <a:noFill/>
                </a:ln>
                <a:solidFill>
                  <a:prstClr val="black"/>
                </a:solidFill>
                <a:effectLst/>
                <a:uLnTx/>
                <a:uFillTx/>
                <a:latin typeface="+mn-lt"/>
                <a:ea typeface="+mn-ea"/>
                <a:cs typeface="+mn-cs"/>
              </a:rPr>
            </a:br>
            <a:br>
              <a:rPr lang="nb-NO" baseline="0"/>
            </a:br>
            <a:r>
              <a:rPr lang="nb-NO" b="1"/>
              <a:t>Noen kombinerer: </a:t>
            </a:r>
            <a:br>
              <a:rPr lang="nb-NO" b="1"/>
            </a:br>
            <a:r>
              <a:rPr lang="nb-NO"/>
              <a:t>bruker NIMN eller LVI</a:t>
            </a:r>
            <a:r>
              <a:rPr lang="nb-NO" baseline="0"/>
              <a:t> på tlf. og MTS på oppmøte, i tillegg kommer lokale tilpasninger / prosedyrer. </a:t>
            </a:r>
            <a:br>
              <a:rPr lang="nb-NO" baseline="0"/>
            </a:br>
            <a:endParaRPr lang="nb-NO" baseline="0"/>
          </a:p>
          <a:p>
            <a:r>
              <a:rPr lang="nb-NO" i="1" baseline="0"/>
              <a:t>Hva brukes hos deg? </a:t>
            </a:r>
          </a:p>
          <a:p>
            <a:r>
              <a:rPr lang="nb-NO" i="1" baseline="0"/>
              <a:t>Har det vært bevisste valg på et system i hele kjeden, eller har de valgt helt uavhengig av hverandre?</a:t>
            </a:r>
            <a:r>
              <a:rPr lang="nb-NO" baseline="0"/>
              <a:t>  </a:t>
            </a:r>
          </a:p>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729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a:solidFill>
                  <a:srgbClr val="000000"/>
                </a:solidFill>
                <a:effectLst/>
                <a:latin typeface="Calibri" panose="020F0502020204030204" pitchFamily="34" charset="0"/>
                <a:ea typeface="+mn-ea"/>
                <a:cs typeface="+mn-cs"/>
              </a:rPr>
              <a:t>Spør kursdeltakerne: </a:t>
            </a:r>
            <a:r>
              <a:rPr lang="nb-NO" sz="1200" i="1" kern="1200">
                <a:solidFill>
                  <a:srgbClr val="000000"/>
                </a:solidFill>
                <a:effectLst/>
                <a:latin typeface="Calibri" panose="020F0502020204030204" pitchFamily="34" charset="0"/>
                <a:ea typeface="+mn-ea"/>
                <a:cs typeface="+mn-cs"/>
              </a:rPr>
              <a:t>Tror dere vi snakker samme språk når vi bruker ulike beslutningsstøtteverktøy? </a:t>
            </a:r>
          </a:p>
          <a:p>
            <a:br>
              <a:rPr lang="nb-NO" sz="1200" kern="1200">
                <a:solidFill>
                  <a:srgbClr val="000000"/>
                </a:solidFill>
                <a:effectLst/>
                <a:latin typeface="Calibri" panose="020F0502020204030204" pitchFamily="34" charset="0"/>
                <a:ea typeface="+mn-ea"/>
                <a:cs typeface="+mn-cs"/>
              </a:rPr>
            </a:br>
            <a:r>
              <a:rPr lang="nb-NO" sz="1200" kern="1200">
                <a:solidFill>
                  <a:srgbClr val="000000"/>
                </a:solidFill>
                <a:effectLst/>
                <a:latin typeface="Calibri" panose="020F0502020204030204" pitchFamily="34" charset="0"/>
                <a:ea typeface="+mn-ea"/>
                <a:cs typeface="+mn-cs"/>
              </a:rPr>
              <a:t>På et grunnkurs og før dere har gjort dere noen erfaringer er det vanskelig å mene noe om.</a:t>
            </a:r>
            <a:br>
              <a:rPr lang="nb-NO" sz="1200" kern="1200">
                <a:solidFill>
                  <a:srgbClr val="000000"/>
                </a:solidFill>
                <a:effectLst/>
                <a:latin typeface="Calibri" panose="020F0502020204030204" pitchFamily="34" charset="0"/>
                <a:ea typeface="+mn-ea"/>
                <a:cs typeface="+mn-cs"/>
              </a:rPr>
            </a:br>
            <a:r>
              <a:rPr lang="nb-NO" sz="1200" kern="1200">
                <a:solidFill>
                  <a:srgbClr val="000000"/>
                </a:solidFill>
                <a:effectLst/>
                <a:latin typeface="Calibri" panose="020F0502020204030204" pitchFamily="34" charset="0"/>
                <a:ea typeface="+mn-ea"/>
                <a:cs typeface="+mn-cs"/>
              </a:rPr>
              <a:t>Så vi kan la spørsmålet henge som et åpent spørsmål, mens vi går videre. </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69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Hva er en beslutning?</a:t>
            </a:r>
          </a:p>
          <a:p>
            <a:endParaRPr lang="nb-NO"/>
          </a:p>
          <a:p>
            <a:r>
              <a:rPr lang="nb-NO"/>
              <a:t>Hva innebærer det å ta en beslutning? </a:t>
            </a:r>
          </a:p>
          <a:p>
            <a:r>
              <a:rPr lang="nb-NO"/>
              <a:t>Hva inneholder den? </a:t>
            </a:r>
          </a:p>
          <a:p>
            <a:endParaRPr lang="nb-NO"/>
          </a:p>
          <a:p>
            <a:r>
              <a:rPr lang="nb-NO"/>
              <a:t>Har du tatt en beslutning i dag? </a:t>
            </a:r>
          </a:p>
          <a:p>
            <a:endParaRPr lang="nb-NO"/>
          </a:p>
          <a:p>
            <a:r>
              <a:rPr lang="nb-NO"/>
              <a:t>En beslutning en har lang tid på og en beslutning en bruker kort tid på. </a:t>
            </a:r>
          </a:p>
          <a:p>
            <a:r>
              <a:rPr lang="nb-NO"/>
              <a:t>Store eller små konsekvenser. </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2</a:t>
            </a:fld>
            <a:endParaRPr lang="nb-NO"/>
          </a:p>
        </p:txBody>
      </p:sp>
    </p:spTree>
    <p:extLst>
      <p:ext uri="{BB962C8B-B14F-4D97-AF65-F5344CB8AC3E}">
        <p14:creationId xmlns:p14="http://schemas.microsoft.com/office/powerpoint/2010/main" val="2884254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altLang="nb-NO" sz="800" b="1" i="0" u="none" strike="noStrike" kern="0" cap="none" spc="0" normalizeH="0" baseline="0" noProof="0">
                <a:ln>
                  <a:noFill/>
                </a:ln>
                <a:solidFill>
                  <a:srgbClr val="254061"/>
                </a:solidFill>
                <a:effectLst/>
                <a:uLnTx/>
                <a:uFillTx/>
                <a:latin typeface="Times" panose="02020603050405020304" pitchFamily="18" charset="0"/>
                <a:ea typeface="+mn-ea"/>
                <a:cs typeface="+mn-cs"/>
              </a:rPr>
              <a:t>NB: Animasjon i dette lysbildet – trykk frem animasjonene før du går igjennom teksten nedenfor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800" b="0" i="0" u="sng"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sng" strike="noStrike" kern="1200" cap="none" spc="0" normalizeH="0" baseline="0" noProof="0">
                <a:ln>
                  <a:noFill/>
                </a:ln>
                <a:solidFill>
                  <a:srgbClr val="000000"/>
                </a:solidFill>
                <a:effectLst/>
                <a:uLnTx/>
                <a:uFillTx/>
                <a:latin typeface="Times" panose="02020603050405020304" pitchFamily="18" charset="0"/>
                <a:ea typeface="+mn-ea"/>
                <a:cs typeface="+mn-cs"/>
              </a:rPr>
              <a:t>5 nivå kontra 3 nivå hastegrader:</a:t>
            </a:r>
            <a:endPar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5 nivå prioriteringsskala bør gi høyere sensitivitet og spesifisitet enn ved bruk av 3 nivå skala. </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800" b="0" i="0" kern="1200">
                <a:solidFill>
                  <a:schemeClr val="tx1"/>
                </a:solidFill>
                <a:effectLst/>
                <a:latin typeface="+mn-lt"/>
                <a:ea typeface="+mn-ea"/>
                <a:cs typeface="+mn-cs"/>
              </a:rPr>
              <a:t>Uansett gradering, er de alle basert på begrensede opplysninger om en pasient, så lenge du har informasjonen via tlf.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t>Forskjellige </a:t>
            </a:r>
            <a:r>
              <a:rPr kumimoji="0" lang="nb-NO" altLang="nb-NO" sz="800" b="0" i="0" u="none" strike="noStrike" kern="0" cap="none" spc="0" normalizeH="0" baseline="0" noProof="0" err="1">
                <a:ln>
                  <a:noFill/>
                </a:ln>
                <a:solidFill>
                  <a:srgbClr val="254061"/>
                </a:solidFill>
                <a:effectLst/>
                <a:uLnTx/>
                <a:uFillTx/>
                <a:latin typeface="Times" panose="02020603050405020304" pitchFamily="18" charset="0"/>
                <a:ea typeface="+mn-ea"/>
                <a:cs typeface="+mn-cs"/>
              </a:rPr>
              <a:t>triage</a:t>
            </a:r>
            <a: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t>-systemer, fargekoder og akseptabel ventetid innen de ulike sentralene, kan skape misforståelser når en kommuniserer. </a:t>
            </a:r>
            <a:b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br>
            <a:endPar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t>Det er viktig å kjenne til at vi har ulike systemer; </a:t>
            </a:r>
            <a:b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br>
            <a: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t>               - vær spesifikk når du snakker med andre </a:t>
            </a:r>
            <a:b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br>
            <a: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t>               - hvilket </a:t>
            </a:r>
            <a:r>
              <a:rPr kumimoji="0" lang="nb-NO" altLang="nb-NO" sz="800" b="0" i="0" u="none" strike="noStrike" kern="0" cap="none" spc="0" normalizeH="0" baseline="0" noProof="0" err="1">
                <a:ln>
                  <a:noFill/>
                </a:ln>
                <a:solidFill>
                  <a:srgbClr val="254061"/>
                </a:solidFill>
                <a:effectLst/>
                <a:uLnTx/>
                <a:uFillTx/>
                <a:latin typeface="Times" panose="02020603050405020304" pitchFamily="18" charset="0"/>
                <a:ea typeface="+mn-ea"/>
                <a:cs typeface="+mn-cs"/>
              </a:rPr>
              <a:t>triagesystem</a:t>
            </a:r>
            <a: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t> er brukt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t>               - er det på tlf. eller oppmøtt pasient</a:t>
            </a:r>
            <a:b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br>
            <a:br>
              <a:rPr kumimoji="0" lang="nb-NO" altLang="nb-NO" sz="800" b="1" i="0" u="none" strike="noStrike" kern="0" cap="none" spc="0" normalizeH="0" baseline="0" noProof="0">
                <a:ln>
                  <a:noFill/>
                </a:ln>
                <a:solidFill>
                  <a:srgbClr val="254061"/>
                </a:solidFill>
                <a:effectLst/>
                <a:uLnTx/>
                <a:uFillTx/>
                <a:latin typeface="Times" panose="02020603050405020304" pitchFamily="18" charset="0"/>
                <a:ea typeface="+mn-ea"/>
                <a:cs typeface="+mn-cs"/>
              </a:rPr>
            </a:br>
            <a:endParaRPr kumimoji="0" lang="nb-NO" altLang="nb-NO" sz="800" b="1" i="0" u="none" strike="noStrike" kern="0" cap="none" spc="0" normalizeH="0" baseline="0" noProof="0">
              <a:ln>
                <a:noFill/>
              </a:ln>
              <a:solidFill>
                <a:srgbClr val="254061"/>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br>
            <a:br>
              <a:rPr kumimoji="0" lang="nb-NO" altLang="nb-NO" sz="800" b="0" i="0" u="none" strike="noStrike" kern="0" cap="none" spc="0" normalizeH="0" baseline="0" noProof="0">
                <a:ln>
                  <a:noFill/>
                </a:ln>
                <a:solidFill>
                  <a:srgbClr val="254061"/>
                </a:solidFill>
                <a:effectLst/>
                <a:uLnTx/>
                <a:uFillTx/>
                <a:latin typeface="Times" panose="02020603050405020304" pitchFamily="18" charset="0"/>
                <a:ea typeface="+mn-ea"/>
                <a:cs typeface="+mn-cs"/>
              </a:rPr>
            </a:br>
            <a:endParaRPr kumimoji="0" lang="nb-NO" sz="8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4" name="Plassholder for lysbildenummer 3"/>
          <p:cNvSpPr>
            <a:spLocks noGrp="1"/>
          </p:cNvSpPr>
          <p:nvPr>
            <p:ph type="sldNum" sz="quarter" idx="10"/>
          </p:nvPr>
        </p:nvSpPr>
        <p:spPr/>
        <p:txBody>
          <a:bodyPr/>
          <a:lstStyle/>
          <a:p>
            <a:fld id="{32967BC4-EBA8-4C97-A39C-C478344FBDD4}" type="slidenum">
              <a:rPr lang="nb-NO" smtClean="0"/>
              <a:t>20</a:t>
            </a:fld>
            <a:endParaRPr lang="nb-NO"/>
          </a:p>
        </p:txBody>
      </p:sp>
    </p:spTree>
    <p:extLst>
      <p:ext uri="{BB962C8B-B14F-4D97-AF65-F5344CB8AC3E}">
        <p14:creationId xmlns:p14="http://schemas.microsoft.com/office/powerpoint/2010/main" val="3907830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Kommentarer til punktene:</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nb-NO" alt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Kriterie- / diskriminatorbasert respons  </a:t>
            </a:r>
            <a: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alle tar utgangspunkt i objektive kliniske tegn, symptomer og hendelser. </a:t>
            </a:r>
            <a:b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nb-NO" alt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Sikrer systematikk</a:t>
            </a:r>
            <a:br>
              <a:rPr kumimoji="0" lang="nb-NO" alt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nb-NO" alt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nb-NO" alt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Tiltak og råd </a:t>
            </a:r>
            <a: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er en del av alle verktøyene.</a:t>
            </a:r>
            <a:b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71450" marR="0" lvl="0" indent="-171450" algn="l" defTabSz="914400" rtl="0" eaLnBrk="0" fontAlgn="base" latinLnBrk="0" hangingPunct="0">
              <a:lnSpc>
                <a:spcPct val="115000"/>
              </a:lnSpc>
              <a:spcBef>
                <a:spcPct val="30000"/>
              </a:spcBef>
              <a:spcAft>
                <a:spcPts val="0"/>
              </a:spcAft>
              <a:buClrTx/>
              <a:buSzTx/>
              <a:buFont typeface="Arial" panose="020B0604020202020204" pitchFamily="34" charset="0"/>
              <a:buChar char="•"/>
              <a:tabLst/>
              <a:defRPr/>
            </a:pPr>
            <a:r>
              <a:rPr kumimoji="0" lang="nb-NO" alt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Fagkyndighet</a:t>
            </a:r>
            <a: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 </a:t>
            </a:r>
            <a:r>
              <a:rPr kumimoji="0" lang="nb-NO" alt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beslutningstøttverktøy for </a:t>
            </a:r>
            <a:r>
              <a:rPr kumimoji="0" lang="nb-NO" altLang="nb-NO" sz="1200" b="1" i="0" u="sng" strike="noStrike" kern="1200" cap="none" spc="0" normalizeH="0" baseline="0" noProof="0">
                <a:ln>
                  <a:noFill/>
                </a:ln>
                <a:solidFill>
                  <a:srgbClr val="000000"/>
                </a:solidFill>
                <a:effectLst/>
                <a:uLnTx/>
                <a:uFillTx/>
                <a:latin typeface="Arial" panose="020B0604020202020204" pitchFamily="34" charset="0"/>
                <a:ea typeface="+mn-ea"/>
                <a:cs typeface="+mn-cs"/>
              </a:rPr>
              <a:t>kompetent </a:t>
            </a:r>
            <a:r>
              <a:rPr kumimoji="0" lang="nb-NO" alt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helsepersonell</a:t>
            </a:r>
            <a: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dvs. en bør ha litt erfaring som helsepersonell før man begynner å jobbe via telefon.</a:t>
            </a:r>
            <a:b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nb-NO" altLang="nb-NO" sz="1200" b="0" i="0" u="none" strike="noStrike" kern="1200" cap="none" spc="0" normalizeH="0" baseline="0" noProof="0">
                <a:ln>
                  <a:noFill/>
                </a:ln>
                <a:solidFill>
                  <a:srgbClr val="000000"/>
                </a:solidFill>
                <a:effectLst/>
                <a:uLnTx/>
                <a:uFillTx/>
                <a:latin typeface="Verdana" panose="020B0604030504040204" pitchFamily="34" charset="0"/>
                <a:ea typeface="+mn-ea"/>
                <a:cs typeface="Calibri" panose="020F0502020204030204" pitchFamily="34" charset="0"/>
              </a:rPr>
              <a:t>Alle s</a:t>
            </a:r>
            <a:r>
              <a:rPr kumimoji="0" lang="nb-NO" sz="12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Calibri" panose="020F0502020204030204" pitchFamily="34" charset="0"/>
              </a:rPr>
              <a:t>kal ha </a:t>
            </a:r>
            <a:r>
              <a:rPr kumimoji="0" lang="nb-NO" sz="1200" b="1"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Calibri" panose="020F0502020204030204" pitchFamily="34" charset="0"/>
              </a:rPr>
              <a:t>tilleggsopplæring</a:t>
            </a:r>
            <a:r>
              <a:rPr kumimoji="0" lang="nb-NO" sz="12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Calibri" panose="020F0502020204030204" pitchFamily="34" charset="0"/>
              </a:rPr>
              <a:t> i AMK- eller LVS- oppgaver. </a:t>
            </a:r>
            <a:b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b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Utfordringen er </a:t>
            </a:r>
            <a:r>
              <a:rPr kumimoji="0" lang="nb-NO" alt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optimal balanse mellom å bruke verktøyene og egen fagkompetanse. </a:t>
            </a:r>
            <a:r>
              <a:rPr kumimoji="0" lang="nb-NO" sz="12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Calibri" panose="020F0502020204030204" pitchFamily="34" charset="0"/>
              </a:rPr>
              <a:t> </a:t>
            </a:r>
            <a:br>
              <a:rPr kumimoji="0" lang="nb-NO" sz="12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Calibri" panose="020F0502020204030204" pitchFamily="34" charset="0"/>
              </a:rPr>
            </a:br>
            <a:br>
              <a:rPr kumimoji="0" lang="nb-NO" sz="12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Calibri" panose="020F0502020204030204" pitchFamily="34" charset="0"/>
              </a:rPr>
            </a:br>
            <a:r>
              <a:rPr kumimoji="0" lang="nb-NO" sz="12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Calibri" panose="020F0502020204030204" pitchFamily="34" charset="0"/>
              </a:rPr>
              <a:t>Verktøyene erstatter ikke operatørens egne vurderinger og selvstendige ansvar som helsepersonell, </a:t>
            </a:r>
            <a:br>
              <a:rPr kumimoji="0" lang="nb-NO" sz="12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Calibri" panose="020F0502020204030204" pitchFamily="34" charset="0"/>
              </a:rPr>
            </a:br>
            <a:r>
              <a:rPr kumimoji="0" lang="nb-NO" sz="12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Calibri" panose="020F0502020204030204" pitchFamily="34" charset="0"/>
              </a:rPr>
              <a:t>men skal brukes i kombinasjon.</a:t>
            </a:r>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nb-NO" alt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Kritikk og klagesaker:</a:t>
            </a:r>
            <a:b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Helsetilsynet/Statsforvalter etterspør om beslutningsstøtte har blitt brukt, når de gjør sine vurderinger.</a:t>
            </a:r>
            <a:br>
              <a:rPr kumimoji="0" 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br>
              <a:rPr kumimoji="0" 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21</a:t>
            </a:fld>
            <a:endParaRPr lang="nb-NO"/>
          </a:p>
        </p:txBody>
      </p:sp>
    </p:spTree>
    <p:extLst>
      <p:ext uri="{BB962C8B-B14F-4D97-AF65-F5344CB8AC3E}">
        <p14:creationId xmlns:p14="http://schemas.microsoft.com/office/powerpoint/2010/main" val="3993151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b-NO"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Spør kursdeltakerne: Hvordan vil du reagere om du kom til dette lyskrysset?</a:t>
            </a:r>
            <a:r>
              <a:rPr kumimoji="0" lang="nb-NO"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 er avhengige av å snakke samme språk for å forstå hverandre og unngå uønskede hendelser. </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b-NO"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b-NO"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Standardisering gir lik respons uavhengig av operatør – bra!</a:t>
            </a:r>
            <a:b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b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Innringerne får:</a:t>
            </a:r>
            <a:b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samme service / behandling fra alle operatørene</a:t>
            </a:r>
            <a:b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de samme og de riktige medisinske rådene</a:t>
            </a:r>
            <a:b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endPar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Samhandlingen </a:t>
            </a:r>
            <a:r>
              <a:rPr lang="nb-NO" sz="1800" dirty="0">
                <a:solidFill>
                  <a:prstClr val="black"/>
                </a:solidFill>
                <a:latin typeface="Verdana" panose="020B0604030504040204" pitchFamily="34" charset="0"/>
                <a:ea typeface="Verdana" panose="020B0604030504040204" pitchFamily="34" charset="0"/>
                <a:cs typeface="Calibri" panose="020F0502020204030204" pitchFamily="34" charset="0"/>
              </a:rPr>
              <a:t>mellom de forskjellige aktørene i den akuttmedisinske kjeden og nødmeldetjenesten blir mer forutsigbar.</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nb-NO" sz="1800" dirty="0">
              <a:solidFill>
                <a:prstClr val="black"/>
              </a:solidFill>
              <a:latin typeface="Verdana" panose="020B0604030504040204" pitchFamily="34" charset="0"/>
              <a:ea typeface="Verdana" panose="020B0604030504040204" pitchFamily="34"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nb-NO" sz="1800" dirty="0">
                <a:solidFill>
                  <a:prstClr val="black"/>
                </a:solidFill>
                <a:latin typeface="Verdana" panose="020B0604030504040204" pitchFamily="34" charset="0"/>
                <a:ea typeface="Verdana" panose="020B0604030504040204" pitchFamily="34" charset="0"/>
                <a:cs typeface="Calibri" panose="020F0502020204030204" pitchFamily="34" charset="0"/>
              </a:rPr>
              <a:t>Informasjon innhentet kan dokumenteres systematisk. </a:t>
            </a:r>
            <a:br>
              <a:rPr lang="nb-NO" sz="1800" dirty="0">
                <a:solidFill>
                  <a:srgbClr val="000000"/>
                </a:solidFill>
                <a:latin typeface="Verdana" panose="020B0604030504040204" pitchFamily="34" charset="0"/>
                <a:ea typeface="Verdana" panose="020B0604030504040204" pitchFamily="34" charset="0"/>
                <a:cs typeface="Calibri" panose="020F0502020204030204" pitchFamily="34" charset="0"/>
              </a:rPr>
            </a:br>
            <a:endPar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Sammenligning / rapporter / statistikk: </a:t>
            </a:r>
            <a:r>
              <a:rPr kumimoji="0" 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Når alle jobber med samme verktøy er det enklere å sammenligne data. </a:t>
            </a:r>
            <a:br>
              <a:rPr kumimoji="0" 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br>
              <a:rPr kumimoji="0" 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endParaRPr kumimoji="0" lang="nb-NO"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22</a:t>
            </a:fld>
            <a:endParaRPr lang="nb-NO"/>
          </a:p>
        </p:txBody>
      </p:sp>
    </p:spTree>
    <p:extLst>
      <p:ext uri="{BB962C8B-B14F-4D97-AF65-F5344CB8AC3E}">
        <p14:creationId xmlns:p14="http://schemas.microsoft.com/office/powerpoint/2010/main" val="3095029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Uansett valg av beslutningsstøttesystem:  </a:t>
            </a:r>
            <a:r>
              <a:rPr lang="nb-NO" i="1"/>
              <a:t>les fra PP</a:t>
            </a:r>
          </a:p>
          <a:p>
            <a:endParaRPr lang="nb-NO"/>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Målet for alle er pasientens beste, uansett!</a:t>
            </a:r>
            <a:br>
              <a:rPr kumimoji="0" 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b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Det skal ikke være tilfeldig hjelp etter hvem som er på vakt, eller hvem som ringer inn: </a:t>
            </a:r>
            <a:b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den «strenge» og den «snille» operatøren, </a:t>
            </a:r>
            <a:b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eller om innringer er «veltalende og står på krava» eller er mer </a:t>
            </a:r>
            <a:r>
              <a:rPr kumimoji="0" lang="nb-NO" sz="12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unskyldene</a:t>
            </a: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og ikke vil være til bry.</a:t>
            </a:r>
            <a:b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b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Vi er ulike personligheter som møtes for første gang i en </a:t>
            </a:r>
            <a:r>
              <a:rPr kumimoji="0" lang="nb-NO" sz="12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tlf.samtale</a:t>
            </a: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hvor også maktforholdet er skjevt.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Da er det godt å ha verktøy til hjelp i dette krevende arbeidet. </a:t>
            </a:r>
            <a:b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Det skal kjennes trygt å gå på arbeid og vite at du finner støtte til å vurdere de henvendelsene som måtte komme.</a:t>
            </a:r>
            <a:endParaRPr lang="nb-NO" b="0"/>
          </a:p>
        </p:txBody>
      </p:sp>
      <p:sp>
        <p:nvSpPr>
          <p:cNvPr id="4" name="Plassholder for lysbildenummer 3"/>
          <p:cNvSpPr>
            <a:spLocks noGrp="1"/>
          </p:cNvSpPr>
          <p:nvPr>
            <p:ph type="sldNum" sz="quarter" idx="10"/>
          </p:nvPr>
        </p:nvSpPr>
        <p:spPr/>
        <p:txBody>
          <a:bodyPr/>
          <a:lstStyle/>
          <a:p>
            <a:fld id="{32967BC4-EBA8-4C97-A39C-C478344FBDD4}" type="slidenum">
              <a:rPr lang="nb-NO" smtClean="0"/>
              <a:t>23</a:t>
            </a:fld>
            <a:endParaRPr lang="nb-NO"/>
          </a:p>
        </p:txBody>
      </p:sp>
    </p:spTree>
    <p:extLst>
      <p:ext uri="{BB962C8B-B14F-4D97-AF65-F5344CB8AC3E}">
        <p14:creationId xmlns:p14="http://schemas.microsoft.com/office/powerpoint/2010/main" val="738467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Muligheten for videooverføring har endret operatørens hverdag. </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Spør kursdeltakerne: </a:t>
            </a:r>
            <a:r>
              <a:rPr kumimoji="0" lang="nb-NO" sz="800" b="0" i="1" u="none" strike="noStrike" kern="1200" cap="none" spc="0" normalizeH="0" baseline="0" noProof="0">
                <a:ln>
                  <a:noFill/>
                </a:ln>
                <a:solidFill>
                  <a:srgbClr val="000000"/>
                </a:solidFill>
                <a:effectLst/>
                <a:uLnTx/>
                <a:uFillTx/>
                <a:latin typeface="Times" panose="02020603050405020304" pitchFamily="18" charset="0"/>
                <a:ea typeface="+mn-ea"/>
                <a:cs typeface="+mn-cs"/>
              </a:rPr>
              <a:t>Når tror du video skal kobles opp? </a:t>
            </a: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(spm. på lysbildet)</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1" i="0" u="none" strike="noStrike" kern="1200" cap="none" spc="0" normalizeH="0" baseline="0" noProof="0">
                <a:ln>
                  <a:noFill/>
                </a:ln>
                <a:solidFill>
                  <a:srgbClr val="000000"/>
                </a:solidFill>
                <a:effectLst/>
                <a:uLnTx/>
                <a:uFillTx/>
                <a:latin typeface="Times" panose="02020603050405020304" pitchFamily="18" charset="0"/>
                <a:ea typeface="+mn-ea"/>
                <a:cs typeface="+mn-cs"/>
              </a:rPr>
              <a:t>Svaret: </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Beslutningsstøtteverktøyene skal brukes først og fremst, </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video er et </a:t>
            </a:r>
            <a:r>
              <a:rPr kumimoji="0" lang="nb-NO" sz="800" b="0" i="0" u="sng" strike="noStrike" kern="1200" cap="none" spc="0" normalizeH="0" baseline="0" noProof="0">
                <a:ln>
                  <a:noFill/>
                </a:ln>
                <a:solidFill>
                  <a:srgbClr val="000000"/>
                </a:solidFill>
                <a:effectLst/>
                <a:uLnTx/>
                <a:uFillTx/>
                <a:latin typeface="Times" panose="02020603050405020304" pitchFamily="18" charset="0"/>
                <a:ea typeface="+mn-ea"/>
                <a:cs typeface="+mn-cs"/>
              </a:rPr>
              <a:t>supplement</a:t>
            </a: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for å gi et bedre beslutningstøttegrunnlag / bedre forståelse ved for eksempel: </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vurdering av barn / utslett / sår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uavklart problem</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fremmedspråklige</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usikker på hastegrad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Video som beslutningstøtte omhandles også i timen om IKT, så vi går ikke videre inn på det her.</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 name="Plassholder for lysbildenummer 3"/>
          <p:cNvSpPr>
            <a:spLocks noGrp="1"/>
          </p:cNvSpPr>
          <p:nvPr>
            <p:ph type="sldNum" sz="quarter" idx="10"/>
          </p:nvPr>
        </p:nvSpPr>
        <p:spPr/>
        <p:txBody>
          <a:bodyPr/>
          <a:lstStyle/>
          <a:p>
            <a:fld id="{32967BC4-EBA8-4C97-A39C-C478344FBDD4}" type="slidenum">
              <a:rPr lang="nb-NO" smtClean="0"/>
              <a:t>24</a:t>
            </a:fld>
            <a:endParaRPr lang="nb-NO"/>
          </a:p>
        </p:txBody>
      </p:sp>
    </p:spTree>
    <p:extLst>
      <p:ext uri="{BB962C8B-B14F-4D97-AF65-F5344CB8AC3E}">
        <p14:creationId xmlns:p14="http://schemas.microsoft.com/office/powerpoint/2010/main" val="1747857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Så, hva brukes egentlig video til?</a:t>
            </a:r>
            <a:br>
              <a:rPr lang="nb-NO"/>
            </a:br>
            <a:r>
              <a:rPr lang="nb-NO"/>
              <a:t>Video blir mest brukt til problemstillinger som omhandler hud, som utslett/hevelse/rødme og kutt/sår/blødning, </a:t>
            </a:r>
            <a:r>
              <a:rPr lang="nb-NO" b="1"/>
              <a:t>KLIKK</a:t>
            </a:r>
            <a:br>
              <a:rPr lang="nb-NO"/>
            </a:br>
            <a:r>
              <a:rPr lang="nb-NO"/>
              <a:t>dette utgjør </a:t>
            </a:r>
            <a:r>
              <a:rPr lang="nb-NO" b="1"/>
              <a:t>over halvparten </a:t>
            </a:r>
            <a:r>
              <a:rPr lang="nb-NO"/>
              <a:t>av henvendelsene hvor video har blitt brukt. </a:t>
            </a:r>
          </a:p>
          <a:p>
            <a:r>
              <a:rPr lang="nb-NO"/>
              <a:t>Video blir også brukt svært mye til syke barn for å vurdere blant annet hud, allmenntilstand og respirasjon. </a:t>
            </a:r>
          </a:p>
          <a:p>
            <a:pPr marL="0" indent="0">
              <a:buFont typeface="Arial" panose="020B0604020202020204" pitchFamily="34" charset="0"/>
              <a:buNone/>
            </a:pPr>
            <a:endParaRPr lang="nb-NO"/>
          </a:p>
          <a:p>
            <a:pPr marL="0" indent="0">
              <a:buFont typeface="Arial" panose="020B0604020202020204" pitchFamily="34" charset="0"/>
              <a:buNone/>
            </a:pPr>
            <a:r>
              <a:rPr lang="nb-NO"/>
              <a:t>Kan vi bruke video til mer? </a:t>
            </a:r>
            <a:r>
              <a:rPr lang="nb-NO" b="1"/>
              <a:t>Bør</a:t>
            </a:r>
            <a:r>
              <a:rPr lang="nb-NO"/>
              <a:t> vi bruke video til mer? Det er vanskelig å svare på, </a:t>
            </a:r>
            <a:r>
              <a:rPr lang="nb-NO" b="1"/>
              <a:t>men</a:t>
            </a:r>
            <a:r>
              <a:rPr lang="nb-NO"/>
              <a:t> – </a:t>
            </a:r>
            <a:r>
              <a:rPr lang="nb-NO" b="1"/>
              <a:t>KLIKK</a:t>
            </a:r>
            <a:r>
              <a:rPr lang="nb-NO"/>
              <a:t> (neste side)</a:t>
            </a:r>
          </a:p>
        </p:txBody>
      </p:sp>
      <p:sp>
        <p:nvSpPr>
          <p:cNvPr id="4" name="Plassholder for lysbildenummer 3"/>
          <p:cNvSpPr>
            <a:spLocks noGrp="1"/>
          </p:cNvSpPr>
          <p:nvPr>
            <p:ph type="sldNum" sz="quarter" idx="5"/>
          </p:nvPr>
        </p:nvSpPr>
        <p:spPr/>
        <p:txBody>
          <a:bodyPr/>
          <a:lstStyle/>
          <a:p>
            <a:pPr marL="0" marR="0" lvl="0" indent="0" algn="r" defTabSz="228566" rtl="0" eaLnBrk="1" fontAlgn="auto" latinLnBrk="0" hangingPunct="1">
              <a:lnSpc>
                <a:spcPct val="100000"/>
              </a:lnSpc>
              <a:spcBef>
                <a:spcPts val="0"/>
              </a:spcBef>
              <a:spcAft>
                <a:spcPts val="0"/>
              </a:spcAft>
              <a:buClrTx/>
              <a:buSzTx/>
              <a:buFontTx/>
              <a:buNone/>
              <a:tabLst/>
              <a:defRPr/>
            </a:pPr>
            <a:fld id="{A8C075F2-2622-4E86-8C25-29A6D05C35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66"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30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Denne figuren husker dere kanskje igjen fra kommunikasjonstimene?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Uavhengig av hvilket verktøy man bruker, så er det </a:t>
            </a:r>
            <a:r>
              <a:rPr kumimoji="0" lang="nb-NO" sz="1200" b="0" i="0" u="sng" strike="noStrike" kern="1200" cap="none" spc="0" normalizeH="0" baseline="0" noProof="0">
                <a:ln>
                  <a:noFill/>
                </a:ln>
                <a:solidFill>
                  <a:prstClr val="black"/>
                </a:solidFill>
                <a:effectLst/>
                <a:uLnTx/>
                <a:uFillTx/>
                <a:latin typeface="Calibri" panose="020F0502020204030204"/>
                <a:ea typeface="+mn-ea"/>
                <a:cs typeface="+mn-cs"/>
              </a:rPr>
              <a:t>denne</a:t>
            </a: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 rekkefølgen samtalen skal følge / du skal jobbe etter, når problem skal avklares, hastegrad settes og råd gis.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Det kan være nødvendig å hoppe noe mellom trinnene, avhengig av informasjonen som fremkommer og responsen som velges. </a:t>
            </a:r>
          </a:p>
          <a:p>
            <a:endParaRPr lang="nb-NO"/>
          </a:p>
        </p:txBody>
      </p:sp>
      <p:sp>
        <p:nvSpPr>
          <p:cNvPr id="4" name="Plassholder for lysbildenummer 3"/>
          <p:cNvSpPr>
            <a:spLocks noGrp="1"/>
          </p:cNvSpPr>
          <p:nvPr>
            <p:ph type="sldNum" sz="quarter" idx="5"/>
          </p:nvPr>
        </p:nvSpPr>
        <p:spPr/>
        <p:txBody>
          <a:bodyPr/>
          <a:lstStyle/>
          <a:p>
            <a:fld id="{32967BC4-EBA8-4C97-A39C-C478344FBDD4}" type="slidenum">
              <a:rPr lang="nb-NO" smtClean="0"/>
              <a:t>26</a:t>
            </a:fld>
            <a:endParaRPr lang="nb-NO"/>
          </a:p>
        </p:txBody>
      </p:sp>
    </p:spTree>
    <p:extLst>
      <p:ext uri="{BB962C8B-B14F-4D97-AF65-F5344CB8AC3E}">
        <p14:creationId xmlns:p14="http://schemas.microsoft.com/office/powerpoint/2010/main" val="626226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b="0" i="0" err="1">
                <a:solidFill>
                  <a:srgbClr val="000000"/>
                </a:solidFill>
                <a:effectLst/>
                <a:latin typeface="Arial" panose="020B0604020202020204" pitchFamily="34" charset="0"/>
              </a:rPr>
              <a:t>Startkortet</a:t>
            </a:r>
            <a:r>
              <a:rPr lang="nb-NO" b="0" i="0">
                <a:solidFill>
                  <a:srgbClr val="000000"/>
                </a:solidFill>
                <a:effectLst/>
                <a:latin typeface="Arial" panose="020B0604020202020204" pitchFamily="34" charset="0"/>
              </a:rPr>
              <a:t> skal sikre innhenting av nøkkelinformasjon og føre operatøren raskt til riktig oppslag. </a:t>
            </a:r>
            <a:br>
              <a:rPr kumimoji="0" lang="nb-NO" sz="1200" b="0" i="0" u="none" strike="noStrike" kern="120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mn-cs"/>
              </a:rPr>
            </a:b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Calibri" panose="020F0502020204030204" pitchFamily="34" charset="0"/>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Calibri" panose="020F0502020204030204" pitchFamily="34" charset="0"/>
                <a:cs typeface="Calibri" panose="020F0502020204030204" pitchFamily="34" charset="0"/>
              </a:rPr>
              <a:t>Operatøren får også sikret at henvendelsen er kommet fram til rett sentral tidlig i samtalen,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Calibri" panose="020F0502020204030204" pitchFamily="34" charset="0"/>
                <a:cs typeface="Calibri" panose="020F0502020204030204" pitchFamily="34" charset="0"/>
              </a:rPr>
              <a:t>og kartlagt om det er et tidskritisk ABC problem. </a:t>
            </a:r>
            <a:br>
              <a:rPr kumimoji="0" lang="nb-NO" sz="1200" b="0" i="0" u="none" strike="noStrike" kern="120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mn-cs"/>
              </a:rPr>
            </a:br>
            <a:br>
              <a:rPr kumimoji="0" lang="nb-NO" sz="1200" b="0" i="0" u="none" strike="noStrike" kern="120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mn-cs"/>
              </a:rPr>
            </a:br>
            <a:r>
              <a:rPr kumimoji="0" lang="nb-NO" sz="1200" b="0" i="0" u="none" strike="noStrike" kern="120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mn-cs"/>
              </a:rPr>
              <a:t>Dette tema tas også opp i emnet kommunikasjon, vi går derfor ikke i detaljer her.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mn-cs"/>
              </a:rPr>
              <a:t>Hovedpoenget er at du får hjelp til å stille de rette spørsmål i starten for å gjøre nødvendige avklaringer i riktig rekkefølge.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mn-cs"/>
              </a:rPr>
              <a:t>Eksempelet i midten er fra NIMN (Norsk indeks for medisinsk nødhjelp) og skal benyttes ved alle henvendelser til AMK. </a:t>
            </a:r>
            <a:endParaRPr kumimoji="0" lang="nb-NO"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kern="1200" cap="none" spc="0" normalizeH="0" baseline="0" noProof="0" err="1">
                <a:ln>
                  <a:noFill/>
                </a:ln>
                <a:solidFill>
                  <a:srgbClr val="000000"/>
                </a:solidFill>
                <a:effectLst/>
                <a:uLnTx/>
                <a:uFillTx/>
                <a:latin typeface="Times" panose="02020603050405020304" pitchFamily="18" charset="0"/>
                <a:ea typeface="+mn-ea"/>
                <a:cs typeface="+mn-cs"/>
              </a:rPr>
              <a:t>Startkortet</a:t>
            </a: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til venstre er fra LVI (legevaktindeks), og til høyre TTA (Manchester Telephone </a:t>
            </a:r>
            <a:r>
              <a:rPr kumimoji="0" lang="nb-NO" sz="1200" b="0" i="0" u="none" strike="noStrike" kern="1200" cap="none" spc="0" normalizeH="0" baseline="0" noProof="0" err="1">
                <a:ln>
                  <a:noFill/>
                </a:ln>
                <a:solidFill>
                  <a:srgbClr val="000000"/>
                </a:solidFill>
                <a:effectLst/>
                <a:uLnTx/>
                <a:uFillTx/>
                <a:latin typeface="Times" panose="02020603050405020304" pitchFamily="18" charset="0"/>
                <a:ea typeface="+mn-ea"/>
                <a:cs typeface="+mn-cs"/>
              </a:rPr>
              <a:t>Triage</a:t>
            </a: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&amp; </a:t>
            </a:r>
            <a:r>
              <a:rPr kumimoji="0" lang="nb-NO" sz="1200" b="0" i="0" u="none" strike="noStrike" kern="1200" cap="none" spc="0" normalizeH="0" baseline="0" noProof="0" err="1">
                <a:ln>
                  <a:noFill/>
                </a:ln>
                <a:solidFill>
                  <a:srgbClr val="000000"/>
                </a:solidFill>
                <a:effectLst/>
                <a:uLnTx/>
                <a:uFillTx/>
                <a:latin typeface="Times" panose="02020603050405020304" pitchFamily="18" charset="0"/>
                <a:ea typeface="+mn-ea"/>
                <a:cs typeface="+mn-cs"/>
              </a:rPr>
              <a:t>Advice</a:t>
            </a: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nb-NO" sz="1200" b="0" i="1"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LVI ser dere åpner litt mer for innringers fremstilling først, og er ikke så rask på innhenting av adressen pasienten er på, som i NIMN (AMK).</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Det skal komme ulike henvendelser til 113 og 116117, men realiteten er ikke alltid slik.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Operatøren på LVS må derfor også raskt forsikre seg om at pas. er våken og puster normalt.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TTA har en enklere versjon, men også med det samme formålet, å raskt avklare det helt tidskritiske. </a:t>
            </a:r>
            <a:endParaRPr lang="nb-NO" b="0" i="0">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lang="nb-NO" b="0" i="1">
                <a:solidFill>
                  <a:srgbClr val="000000"/>
                </a:solidFill>
                <a:effectLst/>
                <a:latin typeface="Arial" panose="020B0604020202020204" pitchFamily="34" charset="0"/>
              </a:rPr>
            </a:br>
            <a:br>
              <a:rPr kumimoji="0" lang="nb-NO" sz="1200" b="0" i="1"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lang="nb-NO" b="0" i="1">
              <a:solidFill>
                <a:srgbClr val="000000"/>
              </a:solidFill>
              <a:effectLst/>
              <a:latin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2967BC4-EBA8-4C97-A39C-C478344FBDD4}" type="slidenum">
              <a:rPr lang="nb-NO" smtClean="0"/>
              <a:t>27</a:t>
            </a:fld>
            <a:endParaRPr lang="nb-NO"/>
          </a:p>
        </p:txBody>
      </p:sp>
    </p:spTree>
    <p:extLst>
      <p:ext uri="{BB962C8B-B14F-4D97-AF65-F5344CB8AC3E}">
        <p14:creationId xmlns:p14="http://schemas.microsoft.com/office/powerpoint/2010/main" val="384082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800" b="0" i="0" kern="1200">
                <a:solidFill>
                  <a:schemeClr val="tx1"/>
                </a:solidFill>
                <a:effectLst/>
                <a:latin typeface="+mn-lt"/>
                <a:ea typeface="+mn-ea"/>
                <a:cs typeface="+mn-cs"/>
              </a:rPr>
              <a:t>Etter at </a:t>
            </a:r>
            <a:r>
              <a:rPr lang="nb-NO" sz="800" b="0" i="0" kern="1200" err="1">
                <a:solidFill>
                  <a:schemeClr val="tx1"/>
                </a:solidFill>
                <a:effectLst/>
                <a:latin typeface="+mn-lt"/>
                <a:ea typeface="+mn-ea"/>
                <a:cs typeface="+mn-cs"/>
              </a:rPr>
              <a:t>startkortet</a:t>
            </a:r>
            <a:r>
              <a:rPr lang="nb-NO" sz="800" b="0" i="0" kern="1200">
                <a:solidFill>
                  <a:schemeClr val="tx1"/>
                </a:solidFill>
                <a:effectLst/>
                <a:latin typeface="+mn-lt"/>
                <a:ea typeface="+mn-ea"/>
                <a:cs typeface="+mn-cs"/>
              </a:rPr>
              <a:t> er avklart; våken og puster normalt, adresse etc., går man videre til å velge et av </a:t>
            </a:r>
            <a:r>
              <a:rPr lang="nb-NO" sz="800" b="1" i="0" kern="1200">
                <a:solidFill>
                  <a:schemeClr val="tx1"/>
                </a:solidFill>
                <a:effectLst/>
                <a:latin typeface="+mn-lt"/>
                <a:ea typeface="+mn-ea"/>
                <a:cs typeface="+mn-cs"/>
              </a:rPr>
              <a:t>oppslagskortene / flytskjema</a:t>
            </a:r>
            <a:r>
              <a:rPr lang="nb-NO" sz="800" b="0" i="0" kern="1200">
                <a:solidFill>
                  <a:schemeClr val="tx1"/>
                </a:solidFill>
                <a:effectLst/>
                <a:latin typeface="+mn-lt"/>
                <a:ea typeface="+mn-ea"/>
                <a:cs typeface="+mn-cs"/>
              </a:rPr>
              <a:t>. </a:t>
            </a:r>
            <a:br>
              <a:rPr lang="nb-NO" sz="800" b="0" i="0" kern="1200">
                <a:solidFill>
                  <a:schemeClr val="tx1"/>
                </a:solidFill>
                <a:effectLst/>
                <a:latin typeface="+mn-lt"/>
                <a:ea typeface="+mn-ea"/>
                <a:cs typeface="+mn-cs"/>
              </a:rPr>
            </a:br>
            <a:br>
              <a:rPr lang="nb-NO" sz="800" b="0" i="0" kern="1200">
                <a:solidFill>
                  <a:schemeClr val="tx1"/>
                </a:solidFill>
                <a:effectLst/>
                <a:latin typeface="+mn-lt"/>
                <a:ea typeface="+mn-ea"/>
                <a:cs typeface="+mn-cs"/>
              </a:rPr>
            </a:br>
            <a:r>
              <a:rPr lang="nb-NO" sz="800" b="0" i="0" kern="1200">
                <a:solidFill>
                  <a:schemeClr val="tx1"/>
                </a:solidFill>
                <a:effectLst/>
                <a:latin typeface="+mn-lt"/>
                <a:ea typeface="+mn-ea"/>
                <a:cs typeface="+mn-cs"/>
              </a:rPr>
              <a:t>Her ser dere </a:t>
            </a: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oversikt over de ulike oppslagskort i de ulike verktøyene (fra venstre </a:t>
            </a:r>
            <a:r>
              <a:rPr lang="nb-NO" sz="800" b="0" i="0" kern="1200">
                <a:solidFill>
                  <a:schemeClr val="tx1"/>
                </a:solidFill>
                <a:effectLst/>
                <a:latin typeface="+mn-lt"/>
                <a:ea typeface="+mn-ea"/>
                <a:cs typeface="+mn-cs"/>
              </a:rPr>
              <a:t>TTA, LVI og NIMN).</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Dette tar det litt tid å lære, hva finner du hvor?</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800" b="1" i="1" u="none" strike="noStrike" kern="1200" cap="none" spc="0" normalizeH="0" baseline="0" noProof="0">
                <a:ln>
                  <a:noFill/>
                </a:ln>
                <a:solidFill>
                  <a:srgbClr val="000000"/>
                </a:solidFill>
                <a:effectLst/>
                <a:uLnTx/>
                <a:uFillTx/>
                <a:latin typeface="Times" panose="02020603050405020304" pitchFamily="18" charset="0"/>
                <a:ea typeface="+mn-ea"/>
                <a:cs typeface="+mn-cs"/>
              </a:rPr>
              <a:t>Hodeskade for eksempel – hvor finner du det? (</a:t>
            </a:r>
            <a:r>
              <a:rPr kumimoji="0" lang="nb-NO" sz="800" b="1" i="0" u="none" strike="noStrike" kern="1200" cap="none" spc="0" normalizeH="0" baseline="0" noProof="0">
                <a:ln>
                  <a:noFill/>
                </a:ln>
                <a:solidFill>
                  <a:srgbClr val="000000"/>
                </a:solidFill>
                <a:effectLst/>
                <a:uLnTx/>
                <a:uFillTx/>
                <a:latin typeface="Times" panose="02020603050405020304" pitchFamily="18" charset="0"/>
                <a:ea typeface="+mn-ea"/>
                <a:cs typeface="+mn-cs"/>
              </a:rPr>
              <a:t>- Be kursdeltakerne lete i flytskjemaene) </a:t>
            </a: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(aktivisering).</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Kommentar: TTA og LVI har eget oppslag på hodeskade, men i NIMN er det tatt inn sammen med skader generelt.</a:t>
            </a:r>
          </a:p>
          <a:p>
            <a:endPar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Du må sette deg godt inn hvordan beslutningsstøtteverktøyet du skal benytte er bygget opp og hva som finnes hvor. </a:t>
            </a:r>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Da jobber du raskere og friere, og får med deg mer av hva innringer sier, enn om du blir sittende å lete etter rett oppslag.</a:t>
            </a:r>
            <a:endParaRPr lang="nb-NO" sz="8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nb-NO" sz="800" b="0" i="0" kern="1200">
                <a:solidFill>
                  <a:schemeClr val="tx1"/>
                </a:solidFill>
                <a:effectLst/>
                <a:latin typeface="+mn-lt"/>
                <a:ea typeface="+mn-ea"/>
                <a:cs typeface="+mn-cs"/>
              </a:rPr>
            </a:br>
            <a:r>
              <a:rPr lang="nb-NO" sz="800" b="1" i="0" kern="1200">
                <a:solidFill>
                  <a:schemeClr val="tx1"/>
                </a:solidFill>
                <a:effectLst/>
                <a:latin typeface="+mn-lt"/>
                <a:ea typeface="+mn-ea"/>
                <a:cs typeface="+mn-cs"/>
              </a:rPr>
              <a:t>Ofte er primære symptomer som presenteres det som kan kalles nøkkelord. </a:t>
            </a:r>
            <a:br>
              <a:rPr lang="nb-NO" sz="800" b="1" i="0" kern="1200">
                <a:solidFill>
                  <a:schemeClr val="tx1"/>
                </a:solidFill>
                <a:effectLst/>
                <a:latin typeface="+mn-lt"/>
                <a:ea typeface="+mn-ea"/>
                <a:cs typeface="+mn-cs"/>
              </a:rPr>
            </a:br>
            <a:r>
              <a:rPr lang="nb-NO" sz="800" b="0" i="0" kern="1200">
                <a:solidFill>
                  <a:schemeClr val="tx1"/>
                </a:solidFill>
                <a:effectLst/>
                <a:latin typeface="+mn-lt"/>
                <a:ea typeface="+mn-ea"/>
                <a:cs typeface="+mn-cs"/>
              </a:rPr>
              <a:t>Disse kommer ofte tidlig i samtalen og leder deg til et gitt oppslag. </a:t>
            </a:r>
            <a:endParaRPr lang="nb-NO" sz="800" b="1" i="0" kern="1200">
              <a:solidFill>
                <a:schemeClr val="tx1"/>
              </a:solidFill>
              <a:effectLst/>
              <a:latin typeface="+mn-lt"/>
              <a:ea typeface="+mn-ea"/>
              <a:cs typeface="+mn-cs"/>
            </a:endParaRPr>
          </a:p>
          <a:p>
            <a:endParaRPr lang="nb-NO" sz="800" b="0" i="0" kern="1200" baseline="0">
              <a:solidFill>
                <a:schemeClr val="tx1"/>
              </a:solidFill>
              <a:effectLst/>
              <a:latin typeface="+mn-lt"/>
              <a:ea typeface="+mn-ea"/>
              <a:cs typeface="+mn-cs"/>
            </a:endParaRPr>
          </a:p>
          <a:p>
            <a:b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8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28</a:t>
            </a:fld>
            <a:endParaRPr lang="nb-NO"/>
          </a:p>
        </p:txBody>
      </p:sp>
    </p:spTree>
    <p:extLst>
      <p:ext uri="{BB962C8B-B14F-4D97-AF65-F5344CB8AC3E}">
        <p14:creationId xmlns:p14="http://schemas.microsoft.com/office/powerpoint/2010/main" val="4130669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mn-lt"/>
                <a:ea typeface="+mn-ea"/>
                <a:cs typeface="+mn-cs"/>
              </a:rPr>
              <a:t>NB: Animasjon i dette lysbildet.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mn-lt"/>
                <a:ea typeface="+mn-ea"/>
                <a:cs typeface="+mn-cs"/>
              </a:rPr>
              <a:t>Kartlegging</a:t>
            </a: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Her ser vi eksempler fra TTA til venstre og NIMN til høyre.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Operatøren begynner på toppen og spør</a:t>
            </a:r>
            <a:r>
              <a:rPr lang="nb-NO" baseline="0"/>
              <a:t> / sjekker ut kriteriene / diskriminatorene nedover (</a:t>
            </a:r>
            <a:r>
              <a:rPr lang="nb-NO" b="1" baseline="0"/>
              <a:t>trykk frem animasjon 1</a:t>
            </a:r>
            <a:r>
              <a:rPr lang="nb-NO" baseline="0"/>
              <a:t>).</a:t>
            </a:r>
            <a:br>
              <a:rPr lang="nb-NO" baseline="0"/>
            </a:b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Denne metodikken er lik for alle beslutningsstøttesystemer.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000000"/>
                </a:solidFill>
                <a:effectLst/>
                <a:latin typeface="Arial" panose="020B0604020202020204" pitchFamily="34" charset="0"/>
              </a:rPr>
              <a:t>Kriteriene / diskriminatorene er i starten som</a:t>
            </a:r>
            <a:r>
              <a:rPr lang="nb-NO" b="0" i="0" baseline="0">
                <a:solidFill>
                  <a:srgbClr val="000000"/>
                </a:solidFill>
                <a:effectLst/>
                <a:latin typeface="Arial" panose="020B0604020202020204" pitchFamily="34" charset="0"/>
              </a:rPr>
              <a:t> </a:t>
            </a:r>
            <a:r>
              <a:rPr lang="nb-NO" b="0" i="0">
                <a:solidFill>
                  <a:srgbClr val="000000"/>
                </a:solidFill>
                <a:effectLst/>
                <a:latin typeface="Arial" panose="020B0604020202020204" pitchFamily="34" charset="0"/>
              </a:rPr>
              <a:t>en sjekkliste av vitale funksjoner, basert på en systematisk gjennomgang av:</a:t>
            </a:r>
            <a:r>
              <a:rPr lang="nb-NO" b="0" i="0" baseline="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baseline="0">
                <a:solidFill>
                  <a:srgbClr val="000000"/>
                </a:solidFill>
                <a:effectLst/>
                <a:latin typeface="Arial" panose="020B0604020202020204" pitchFamily="34" charset="0"/>
              </a:rPr>
              <a:t>A, B og C </a:t>
            </a:r>
            <a:r>
              <a:rPr lang="nb-NO" b="0" i="1" baseline="0">
                <a:solidFill>
                  <a:srgbClr val="000000"/>
                </a:solidFill>
                <a:effectLst/>
                <a:latin typeface="Arial" panose="020B0604020202020204" pitchFamily="34" charset="0"/>
              </a:rPr>
              <a:t>- </a:t>
            </a:r>
            <a:r>
              <a:rPr lang="nb-NO" b="1" i="1" baseline="0">
                <a:solidFill>
                  <a:srgbClr val="000000"/>
                </a:solidFill>
                <a:effectLst/>
                <a:latin typeface="Arial" panose="020B0604020202020204" pitchFamily="34" charset="0"/>
              </a:rPr>
              <a:t>som dere vet hva er? </a:t>
            </a:r>
            <a:r>
              <a:rPr lang="nb-NO" b="0" i="0" baseline="0">
                <a:solidFill>
                  <a:srgbClr val="000000"/>
                </a:solidFill>
                <a:effectLst/>
                <a:latin typeface="Arial" panose="020B0604020202020204" pitchFamily="34" charset="0"/>
              </a:rPr>
              <a:t>(luftveier, pust og sirkulasjon).</a:t>
            </a:r>
            <a:br>
              <a:rPr lang="nb-NO" b="0" i="0">
                <a:solidFill>
                  <a:srgbClr val="000000"/>
                </a:solidFill>
                <a:effectLst/>
                <a:latin typeface="Arial" panose="020B0604020202020204" pitchFamily="34" charset="0"/>
              </a:rPr>
            </a:br>
            <a:br>
              <a:rPr lang="nb-NO" b="0" i="0">
                <a:solidFill>
                  <a:srgbClr val="000000"/>
                </a:solidFill>
                <a:effectLst/>
                <a:latin typeface="Arial" panose="020B0604020202020204" pitchFamily="34" charset="0"/>
              </a:rPr>
            </a:br>
            <a:r>
              <a:rPr lang="nb-NO" b="0" i="0">
                <a:solidFill>
                  <a:srgbClr val="000000"/>
                </a:solidFill>
                <a:effectLst/>
                <a:latin typeface="Arial" panose="020B0604020202020204" pitchFamily="34" charset="0"/>
              </a:rPr>
              <a:t>Deretter</a:t>
            </a:r>
            <a:r>
              <a:rPr lang="nb-NO" b="0" i="0" baseline="0">
                <a:solidFill>
                  <a:srgbClr val="000000"/>
                </a:solidFill>
                <a:effectLst/>
                <a:latin typeface="Arial" panose="020B0604020202020204" pitchFamily="34" charset="0"/>
              </a:rPr>
              <a:t> følger en rekke påstander som er </a:t>
            </a:r>
            <a:r>
              <a:rPr lang="nb-NO" b="0" i="0">
                <a:solidFill>
                  <a:srgbClr val="000000"/>
                </a:solidFill>
                <a:effectLst/>
                <a:latin typeface="Arial" panose="020B0604020202020204" pitchFamily="34" charset="0"/>
              </a:rPr>
              <a:t>utformet slik at</a:t>
            </a:r>
            <a:r>
              <a:rPr lang="nb-NO" b="0" i="0" baseline="0">
                <a:solidFill>
                  <a:srgbClr val="000000"/>
                </a:solidFill>
                <a:effectLst/>
                <a:latin typeface="Arial" panose="020B0604020202020204" pitchFamily="34" charset="0"/>
              </a:rPr>
              <a:t> de </a:t>
            </a:r>
            <a:r>
              <a:rPr lang="nb-NO" b="0" i="0">
                <a:solidFill>
                  <a:srgbClr val="000000"/>
                </a:solidFill>
                <a:effectLst/>
                <a:latin typeface="Arial" panose="020B0604020202020204" pitchFamily="34" charset="0"/>
              </a:rPr>
              <a:t>lett kan gjøres</a:t>
            </a:r>
            <a:r>
              <a:rPr lang="nb-NO" b="0" i="0" baseline="0">
                <a:solidFill>
                  <a:srgbClr val="000000"/>
                </a:solidFill>
                <a:effectLst/>
                <a:latin typeface="Arial" panose="020B0604020202020204" pitchFamily="34" charset="0"/>
              </a:rPr>
              <a:t> om til</a:t>
            </a:r>
            <a:r>
              <a:rPr lang="nb-NO" b="0" i="0">
                <a:solidFill>
                  <a:srgbClr val="000000"/>
                </a:solidFill>
                <a:effectLst/>
                <a:latin typeface="Arial" panose="020B0604020202020204" pitchFamily="34" charset="0"/>
              </a:rPr>
              <a:t> spørsmål til innringer. </a:t>
            </a:r>
            <a:br>
              <a:rPr lang="nb-NO" b="0" i="0">
                <a:solidFill>
                  <a:srgbClr val="000000"/>
                </a:solidFill>
                <a:effectLst/>
                <a:latin typeface="Arial" panose="020B0604020202020204" pitchFamily="34" charset="0"/>
              </a:rPr>
            </a:br>
            <a:endParaRPr lang="nb-NO" b="0" i="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Ved første positive </a:t>
            </a:r>
            <a:r>
              <a:rPr lang="nb-NO" i="1" baseline="0"/>
              <a:t>ja / stemmer</a:t>
            </a:r>
            <a:r>
              <a:rPr lang="nb-NO" baseline="0"/>
              <a:t>, har du treff i kriterienummer / diskriminator (</a:t>
            </a:r>
            <a:r>
              <a:rPr lang="nb-NO" b="1" baseline="0"/>
              <a:t>animasjon 2</a:t>
            </a:r>
            <a:r>
              <a:rPr lang="nb-NO" baseline="0"/>
              <a:t>). </a:t>
            </a:r>
            <a:br>
              <a:rPr lang="nb-NO" baseline="0"/>
            </a:br>
            <a:endParaRPr lang="nb-NO" b="0" i="0">
              <a:solidFill>
                <a:srgbClr val="000000"/>
              </a:solidFill>
              <a:effectLst/>
              <a:latin typeface="Arial" panose="020B0604020202020204" pitchFamily="34" charset="0"/>
            </a:endParaRPr>
          </a:p>
          <a:p>
            <a:r>
              <a:rPr kumimoji="0" lang="nb-NO" sz="1200" b="0" i="0" u="none" strike="noStrike" kern="1200" cap="none" spc="0" normalizeH="0" baseline="0" noProof="0">
                <a:ln>
                  <a:noFill/>
                </a:ln>
                <a:solidFill>
                  <a:prstClr val="black"/>
                </a:solidFill>
                <a:effectLst/>
                <a:uLnTx/>
                <a:uFillTx/>
                <a:latin typeface="+mn-lt"/>
                <a:ea typeface="+mn-ea"/>
                <a:cs typeface="+mn-cs"/>
              </a:rPr>
              <a:t>Hastegraden utløser da en anbefalt respons, med tilhørende anbefaling for hvilke ressurser som bør varsles. </a:t>
            </a:r>
          </a:p>
          <a:p>
            <a:endParaRPr kumimoji="0" lang="nb-NO" sz="1200" b="0" i="0" u="none" strike="noStrike" kern="1200" cap="none" spc="0" normalizeH="0" baseline="0" noProof="0">
              <a:ln>
                <a:noFill/>
              </a:ln>
              <a:solidFill>
                <a:prstClr val="black"/>
              </a:solidFill>
              <a:effectLst/>
              <a:uLnTx/>
              <a:uFillTx/>
              <a:latin typeface="+mn-lt"/>
              <a:ea typeface="+mn-ea"/>
              <a:cs typeface="+mn-cs"/>
            </a:endParaRPr>
          </a:p>
          <a:p>
            <a:endParaRPr lang="nb-NO"/>
          </a:p>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29</a:t>
            </a:fld>
            <a:endParaRPr lang="nb-NO"/>
          </a:p>
        </p:txBody>
      </p:sp>
    </p:spTree>
    <p:extLst>
      <p:ext uri="{BB962C8B-B14F-4D97-AF65-F5344CB8AC3E}">
        <p14:creationId xmlns:p14="http://schemas.microsoft.com/office/powerpoint/2010/main" val="2597824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3</a:t>
            </a:fld>
            <a:endParaRPr lang="nb-NO"/>
          </a:p>
        </p:txBody>
      </p:sp>
    </p:spTree>
    <p:extLst>
      <p:ext uri="{BB962C8B-B14F-4D97-AF65-F5344CB8AC3E}">
        <p14:creationId xmlns:p14="http://schemas.microsoft.com/office/powerpoint/2010/main" val="2625933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15000"/>
              </a:lnSpc>
              <a:spcBef>
                <a:spcPct val="0"/>
              </a:spcBef>
              <a:spcAft>
                <a:spcPts val="0"/>
              </a:spcAft>
              <a:buClrTx/>
              <a:buSzTx/>
              <a:buFontTx/>
              <a:buNone/>
              <a:tabLst/>
              <a:defRPr/>
            </a:pPr>
            <a:r>
              <a:rPr lang="nb-NO" u="sng"/>
              <a:t>Uansett</a:t>
            </a:r>
            <a:r>
              <a:rPr lang="nb-NO" u="sng" baseline="0"/>
              <a:t> valg beslutningsstøtteverktøy</a:t>
            </a:r>
            <a:r>
              <a:rPr lang="nb-NO" baseline="0"/>
              <a:t>:</a:t>
            </a:r>
            <a:r>
              <a:rPr kumimoji="0" lang="nb-NO" sz="1800" b="0" i="0" u="none" strike="noStrike" kern="1200" cap="none" spc="0" normalizeH="0" baseline="0" noProof="0">
                <a:ln>
                  <a:noFill/>
                </a:ln>
                <a:solidFill>
                  <a:prstClr val="black"/>
                </a:solidFill>
                <a:effectLst/>
                <a:uLnTx/>
                <a:uFillTx/>
                <a:latin typeface="+mn-lt"/>
                <a:cs typeface="+mn-cs"/>
              </a:rPr>
              <a:t> </a:t>
            </a:r>
            <a:r>
              <a:rPr kumimoji="0" lang="nb-NO" sz="1800" b="0" i="0" u="none" strike="noStrike" kern="1200" cap="none" spc="0" normalizeH="0" baseline="0" noProof="0">
                <a:ln>
                  <a:noFill/>
                </a:ln>
                <a:solidFill>
                  <a:prstClr val="black"/>
                </a:solidFill>
                <a:effectLst/>
                <a:uLnTx/>
                <a:uFillTx/>
                <a:latin typeface="+mn-lt"/>
                <a:ea typeface="Calibri" panose="020F0502020204030204" pitchFamily="34" charset="0"/>
                <a:cs typeface="+mn-cs"/>
              </a:rPr>
              <a:t>ulike faktorer påvirker valget av responsen.</a:t>
            </a:r>
            <a:br>
              <a:rPr kumimoji="0" lang="nb-NO" sz="1800" b="0" i="0" u="none" strike="noStrike" kern="1200" cap="none" spc="0" normalizeH="0" baseline="0" noProof="0">
                <a:ln>
                  <a:noFill/>
                </a:ln>
                <a:solidFill>
                  <a:prstClr val="black"/>
                </a:solidFill>
                <a:effectLst/>
                <a:uLnTx/>
                <a:uFillTx/>
                <a:latin typeface="+mn-lt"/>
                <a:ea typeface="Calibri" panose="020F0502020204030204" pitchFamily="34" charset="0"/>
                <a:cs typeface="+mn-cs"/>
              </a:rPr>
            </a:br>
            <a:br>
              <a:rPr kumimoji="0" lang="nb-NO" sz="1800" b="0" i="0" u="none" strike="noStrike" kern="1200" cap="none" spc="0" normalizeH="0" baseline="0" noProof="0">
                <a:ln>
                  <a:noFill/>
                </a:ln>
                <a:solidFill>
                  <a:prstClr val="black"/>
                </a:solidFill>
                <a:effectLst/>
                <a:uLnTx/>
                <a:uFillTx/>
                <a:latin typeface="+mn-lt"/>
                <a:ea typeface="Calibri" panose="020F0502020204030204" pitchFamily="34" charset="0"/>
                <a:cs typeface="+mn-cs"/>
              </a:rPr>
            </a:br>
            <a:r>
              <a:rPr kumimoji="0" lang="nb-NO" sz="1800" b="0" i="0" u="none" strike="noStrike" kern="1200" cap="none" spc="0" normalizeH="0" baseline="0" noProof="0">
                <a:ln>
                  <a:noFill/>
                </a:ln>
                <a:solidFill>
                  <a:prstClr val="black"/>
                </a:solidFill>
                <a:effectLst/>
                <a:uLnTx/>
                <a:uFillTx/>
                <a:latin typeface="+mn-lt"/>
                <a:ea typeface="Calibri" panose="020F0502020204030204" pitchFamily="34" charset="0"/>
                <a:cs typeface="+mn-cs"/>
              </a:rPr>
              <a:t>Merk: råd og veiledning skal gis mens ressurser varsles. </a:t>
            </a:r>
            <a:br>
              <a:rPr kumimoji="0" lang="nb-NO" sz="1800" b="0" i="0" u="none" strike="noStrike" kern="1200" cap="none" spc="0" normalizeH="0" baseline="0" noProof="0">
                <a:ln>
                  <a:noFill/>
                </a:ln>
                <a:solidFill>
                  <a:prstClr val="black"/>
                </a:solidFill>
                <a:effectLst/>
                <a:uLnTx/>
                <a:uFillTx/>
                <a:latin typeface="+mn-lt"/>
                <a:ea typeface="Calibri" panose="020F0502020204030204" pitchFamily="34" charset="0"/>
                <a:cs typeface="+mn-cs"/>
              </a:rPr>
            </a:br>
            <a:br>
              <a:rPr kumimoji="0" lang="nb-NO" sz="1800" b="0" i="0" u="none" strike="noStrike" kern="1200" cap="none" spc="0" normalizeH="0" baseline="0" noProof="0">
                <a:ln>
                  <a:noFill/>
                </a:ln>
                <a:solidFill>
                  <a:prstClr val="black"/>
                </a:solidFill>
                <a:effectLst/>
                <a:uLnTx/>
                <a:uFillTx/>
                <a:latin typeface="+mn-lt"/>
                <a:ea typeface="Calibri" panose="020F0502020204030204" pitchFamily="34" charset="0"/>
                <a:cs typeface="+mn-cs"/>
              </a:rPr>
            </a:br>
            <a:r>
              <a:rPr kumimoji="0" lang="nb-NO" sz="1800" b="0" i="0" u="sng" strike="noStrike" kern="1200" cap="none" spc="0" normalizeH="0" baseline="0" noProof="0">
                <a:ln>
                  <a:noFill/>
                </a:ln>
                <a:solidFill>
                  <a:prstClr val="black"/>
                </a:solidFill>
                <a:effectLst/>
                <a:uLnTx/>
                <a:uFillTx/>
                <a:latin typeface="+mn-lt"/>
                <a:ea typeface="Calibri" panose="020F0502020204030204" pitchFamily="34" charset="0"/>
                <a:cs typeface="+mn-cs"/>
              </a:rPr>
              <a:t>Husk å tidlig si: </a:t>
            </a:r>
            <a:br>
              <a:rPr kumimoji="0" lang="nb-NO" sz="1800" b="0" i="0" u="none" strike="noStrike" kern="1200" cap="none" spc="0" normalizeH="0" baseline="0" noProof="0">
                <a:ln>
                  <a:noFill/>
                </a:ln>
                <a:solidFill>
                  <a:prstClr val="black"/>
                </a:solidFill>
                <a:effectLst/>
                <a:uLnTx/>
                <a:uFillTx/>
                <a:latin typeface="+mn-lt"/>
                <a:ea typeface="Calibri" panose="020F0502020204030204" pitchFamily="34" charset="0"/>
                <a:cs typeface="+mn-cs"/>
              </a:rPr>
            </a:br>
            <a:r>
              <a:rPr kumimoji="0" lang="nb-NO" sz="1800" b="0" i="1" u="none" strike="noStrike" kern="1200" cap="none" spc="0" normalizeH="0" baseline="0" noProof="0">
                <a:ln>
                  <a:noFill/>
                </a:ln>
                <a:solidFill>
                  <a:prstClr val="black"/>
                </a:solidFill>
                <a:effectLst/>
                <a:uLnTx/>
                <a:uFillTx/>
                <a:latin typeface="+mn-lt"/>
                <a:ea typeface="Calibri" panose="020F0502020204030204" pitchFamily="34" charset="0"/>
                <a:cs typeface="+mn-cs"/>
              </a:rPr>
              <a:t>«Jeg skal hjelpe deg..»</a:t>
            </a:r>
            <a:br>
              <a:rPr kumimoji="0" lang="nb-NO" sz="1800" b="0" i="1" u="none" strike="noStrike" kern="1200" cap="none" spc="0" normalizeH="0" baseline="0" noProof="0">
                <a:ln>
                  <a:noFill/>
                </a:ln>
                <a:solidFill>
                  <a:prstClr val="black"/>
                </a:solidFill>
                <a:effectLst/>
                <a:uLnTx/>
                <a:uFillTx/>
                <a:latin typeface="+mn-lt"/>
                <a:ea typeface="Calibri" panose="020F0502020204030204" pitchFamily="34" charset="0"/>
                <a:cs typeface="+mn-cs"/>
              </a:rPr>
            </a:br>
            <a:r>
              <a:rPr kumimoji="0" lang="nb-NO" sz="1800" b="0" i="1" u="none" strike="noStrike" kern="1200" cap="none" spc="0" normalizeH="0" baseline="0" noProof="0">
                <a:ln>
                  <a:noFill/>
                </a:ln>
                <a:solidFill>
                  <a:prstClr val="black"/>
                </a:solidFill>
                <a:effectLst/>
                <a:uLnTx/>
                <a:uFillTx/>
                <a:latin typeface="+mn-lt"/>
                <a:ea typeface="Calibri" panose="020F0502020204030204" pitchFamily="34" charset="0"/>
                <a:cs typeface="+mn-cs"/>
              </a:rPr>
              <a:t>«En kollega sender ut ambulanse samtidig som vi to snakker sammen»</a:t>
            </a:r>
            <a:br>
              <a:rPr kumimoji="0" lang="nb-NO" sz="1800" b="0" i="0" u="none" strike="noStrike" kern="1200" cap="none" spc="0" normalizeH="0" baseline="0" noProof="0">
                <a:ln>
                  <a:noFill/>
                </a:ln>
                <a:solidFill>
                  <a:prstClr val="black"/>
                </a:solidFill>
                <a:effectLst/>
                <a:uLnTx/>
                <a:uFillTx/>
                <a:latin typeface="+mn-lt"/>
                <a:ea typeface="Calibri" panose="020F0502020204030204" pitchFamily="34" charset="0"/>
                <a:cs typeface="+mn-cs"/>
              </a:rPr>
            </a:br>
            <a:endParaRPr kumimoji="0" lang="nb-NO" sz="1800" b="0" i="0" u="none" strike="noStrike" kern="1200" cap="none" spc="0" normalizeH="0" baseline="0" noProof="0">
              <a:ln>
                <a:noFill/>
              </a:ln>
              <a:solidFill>
                <a:prstClr val="black"/>
              </a:solidFill>
              <a:effectLst/>
              <a:uLnTx/>
              <a:uFillTx/>
              <a:latin typeface="+mn-lt"/>
              <a:ea typeface="Calibri" panose="020F0502020204030204" pitchFamily="34" charset="0"/>
              <a:cs typeface="+mn-cs"/>
            </a:endParaRPr>
          </a:p>
          <a:p>
            <a:pPr marL="0" marR="0" lvl="0" indent="0" algn="l" defTabSz="914400" rtl="0" eaLnBrk="0" fontAlgn="base" latinLnBrk="0" hangingPunct="0">
              <a:lnSpc>
                <a:spcPct val="115000"/>
              </a:lnSpc>
              <a:spcBef>
                <a:spcPct val="0"/>
              </a:spcBef>
              <a:spcAft>
                <a:spcPts val="0"/>
              </a:spcAft>
              <a:buClrTx/>
              <a:buSzTx/>
              <a:buFontTx/>
              <a:buNone/>
              <a:tabLst/>
              <a:defRPr/>
            </a:pPr>
            <a:br>
              <a:rPr kumimoji="0" lang="nb-NO" sz="1200" b="0" i="0" u="none" strike="noStrike" kern="1200" cap="none" spc="0" normalizeH="0" baseline="0" noProof="0">
                <a:ln>
                  <a:noFill/>
                </a:ln>
                <a:solidFill>
                  <a:srgbClr val="000000"/>
                </a:solidFill>
                <a:effectLst/>
                <a:uLnTx/>
                <a:uFillTx/>
                <a:latin typeface="Verdana" panose="020B0604030504040204" pitchFamily="34" charset="0"/>
                <a:ea typeface="Calibri" panose="020F0502020204030204" pitchFamily="34" charset="0"/>
                <a:cs typeface="Calibri" panose="020F0502020204030204" pitchFamily="34" charset="0"/>
              </a:rPr>
            </a:br>
            <a:br>
              <a:rPr lang="nb-NO" b="0" i="0" baseline="0">
                <a:solidFill>
                  <a:srgbClr val="000000"/>
                </a:solidFill>
                <a:effectLst/>
                <a:latin typeface="Arial" panose="020B0604020202020204" pitchFamily="34" charset="0"/>
              </a:rPr>
            </a:br>
            <a:endParaRPr kumimoji="0" lang="nb-NO"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0" fontAlgn="base" latinLnBrk="0" hangingPunct="0">
              <a:lnSpc>
                <a:spcPct val="115000"/>
              </a:lnSpc>
              <a:spcBef>
                <a:spcPct val="0"/>
              </a:spcBef>
              <a:spcAft>
                <a:spcPts val="0"/>
              </a:spcAft>
              <a:buClrTx/>
              <a:buSzTx/>
              <a:buFont typeface="Symbol" panose="05050102010706020507" pitchFamily="18" charset="2"/>
              <a:buNone/>
              <a:tabLst/>
              <a:defRPr/>
            </a:pPr>
            <a:endParaRPr kumimoji="0" lang="nb-NO"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30</a:t>
            </a:fld>
            <a:endParaRPr lang="nb-NO"/>
          </a:p>
        </p:txBody>
      </p:sp>
    </p:spTree>
    <p:extLst>
      <p:ext uri="{BB962C8B-B14F-4D97-AF65-F5344CB8AC3E}">
        <p14:creationId xmlns:p14="http://schemas.microsoft.com/office/powerpoint/2010/main" val="494418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sng" strike="noStrike" kern="1200" cap="none" spc="0" normalizeH="0" baseline="0" noProof="0">
                <a:ln>
                  <a:noFill/>
                </a:ln>
                <a:solidFill>
                  <a:prstClr val="black"/>
                </a:solidFill>
                <a:effectLst/>
                <a:uLnTx/>
                <a:uFillTx/>
                <a:latin typeface="+mn-lt"/>
                <a:ea typeface="+mn-ea"/>
                <a:cs typeface="+mn-cs"/>
              </a:rPr>
              <a:t>Relevante råd som gis innringer må være: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 medisinskfaglig basert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 tydelige og forståelige </a:t>
            </a: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 symptomer som skal observeres videre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 henvise til ny kontakt ved forverring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 uttalt hva forverringen kan bestå av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Eksempel i lysbildet er fra TTA.</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31</a:t>
            </a:fld>
            <a:endParaRPr lang="nb-NO"/>
          </a:p>
        </p:txBody>
      </p:sp>
    </p:spTree>
    <p:extLst>
      <p:ext uri="{BB962C8B-B14F-4D97-AF65-F5344CB8AC3E}">
        <p14:creationId xmlns:p14="http://schemas.microsoft.com/office/powerpoint/2010/main" val="4245756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Bildet viser eksempel på råd som ikke er forankret i beslutningsstøtteverktøy (hentet fra en legevaktsentral).</a:t>
            </a: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Ikke stol på eller bruk slike private initiativ/råd.</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Eksemplet er reelt, og lappen er laget av en </a:t>
            </a:r>
            <a:r>
              <a:rPr kumimoji="0" lang="nb-NO" sz="1200" b="0" i="0" u="none" strike="noStrike" kern="1200" cap="none" spc="0" normalizeH="0" baseline="0" noProof="0" err="1">
                <a:ln>
                  <a:noFill/>
                </a:ln>
                <a:solidFill>
                  <a:prstClr val="black"/>
                </a:solidFill>
                <a:effectLst/>
                <a:uLnTx/>
                <a:uFillTx/>
                <a:latin typeface="+mn-lt"/>
                <a:ea typeface="+mn-ea"/>
                <a:cs typeface="+mn-cs"/>
              </a:rPr>
              <a:t>spl</a:t>
            </a:r>
            <a:r>
              <a:rPr kumimoji="0" lang="nb-NO" sz="1200" b="0" i="0" u="none" strike="noStrike" kern="1200" cap="none" spc="0" normalizeH="0" baseline="0" noProof="0">
                <a:ln>
                  <a:noFill/>
                </a:ln>
                <a:solidFill>
                  <a:prstClr val="black"/>
                </a:solidFill>
                <a:effectLst/>
                <a:uLnTx/>
                <a:uFillTx/>
                <a:latin typeface="+mn-lt"/>
                <a:ea typeface="+mn-ea"/>
                <a:cs typeface="+mn-cs"/>
              </a:rPr>
              <a:t>. som har vært ansatt lengst på en LV. </a:t>
            </a: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I bestefall kan det kalles kjerringråd.</a:t>
            </a:r>
            <a:br>
              <a:rPr kumimoji="0" lang="nb-NO" sz="1200" b="0" i="0" u="none" strike="noStrike" kern="1200" cap="none" spc="0" normalizeH="0" baseline="0" noProof="0">
                <a:ln>
                  <a:noFill/>
                </a:ln>
                <a:solidFill>
                  <a:prstClr val="black"/>
                </a:solidFill>
                <a:effectLst/>
                <a:uLnTx/>
                <a:uFillTx/>
                <a:latin typeface="+mn-lt"/>
                <a:ea typeface="+mn-ea"/>
                <a:cs typeface="+mn-cs"/>
              </a:rPr>
            </a:br>
            <a:endParaRPr kumimoji="0" lang="nb-NO"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Hold deg til beslutningsstøtteverktøyene, og/eller anerkjente oppslagsverk som helsebiblioteket, legevakthåndboken, NEL etc.  </a:t>
            </a:r>
            <a:br>
              <a:rPr kumimoji="0" lang="nb-NO" sz="1200" b="0" i="0" u="none" strike="noStrike" kern="1200" cap="none" spc="0" normalizeH="0" baseline="0" noProof="0">
                <a:ln>
                  <a:noFill/>
                </a:ln>
                <a:solidFill>
                  <a:prstClr val="black"/>
                </a:solidFill>
                <a:effectLst/>
                <a:uLnTx/>
                <a:uFillTx/>
                <a:latin typeface="+mn-lt"/>
                <a:ea typeface="+mn-ea"/>
                <a:cs typeface="+mn-cs"/>
              </a:rPr>
            </a:b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Bruk din faglige kompetanse også når det gjelder hvilke kollegaer du tar i mot velmenende råd og veiledning fra. </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32</a:t>
            </a:fld>
            <a:endParaRPr lang="nb-NO"/>
          </a:p>
        </p:txBody>
      </p:sp>
    </p:spTree>
    <p:extLst>
      <p:ext uri="{BB962C8B-B14F-4D97-AF65-F5344CB8AC3E}">
        <p14:creationId xmlns:p14="http://schemas.microsoft.com/office/powerpoint/2010/main" val="2909020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Her ser dere hvordan råd er bygget opp i TTA og LVI, </a:t>
            </a: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og hvordan medisinskfaglige råd skal se ut. </a:t>
            </a:r>
            <a:br>
              <a:rPr kumimoji="0" lang="nb-NO" sz="1200" b="0" i="0" u="none" strike="noStrike" kern="1200" cap="none" spc="0" normalizeH="0" baseline="0" noProof="0">
                <a:ln>
                  <a:noFill/>
                </a:ln>
                <a:solidFill>
                  <a:prstClr val="black"/>
                </a:solidFill>
                <a:effectLst/>
                <a:uLnTx/>
                <a:uFillTx/>
                <a:latin typeface="+mn-lt"/>
                <a:ea typeface="+mn-ea"/>
                <a:cs typeface="+mn-cs"/>
              </a:rPr>
            </a:br>
            <a:br>
              <a:rPr kumimoji="0" lang="nb-NO" sz="1200" b="0" i="0" u="none" strike="noStrike" kern="1200" cap="none" spc="0" normalizeH="0" baseline="0" noProof="0">
                <a:ln>
                  <a:noFill/>
                </a:ln>
                <a:solidFill>
                  <a:prstClr val="black"/>
                </a:solidFill>
                <a:effectLst/>
                <a:uLnTx/>
                <a:uFillTx/>
                <a:latin typeface="+mn-lt"/>
                <a:ea typeface="+mn-ea"/>
                <a:cs typeface="+mn-cs"/>
              </a:rPr>
            </a:br>
            <a:endParaRPr kumimoji="0" lang="nb-NO" sz="1200" b="0" i="1" u="none" strike="noStrike" kern="1200" cap="none" spc="0" normalizeH="0" baseline="0" noProof="0">
              <a:ln>
                <a:noFill/>
              </a:ln>
              <a:solidFill>
                <a:prstClr val="black"/>
              </a:solidFill>
              <a:effectLst/>
              <a:uLnTx/>
              <a:uFillTx/>
              <a:latin typeface="+mn-lt"/>
              <a:ea typeface="+mn-ea"/>
              <a:cs typeface="+mn-cs"/>
            </a:endParaRPr>
          </a:p>
        </p:txBody>
      </p:sp>
      <p:sp>
        <p:nvSpPr>
          <p:cNvPr id="4" name="Plassholder for lysbildenummer 3"/>
          <p:cNvSpPr>
            <a:spLocks noGrp="1"/>
          </p:cNvSpPr>
          <p:nvPr>
            <p:ph type="sldNum" sz="quarter" idx="10"/>
          </p:nvPr>
        </p:nvSpPr>
        <p:spPr/>
        <p:txBody>
          <a:bodyPr/>
          <a:lstStyle/>
          <a:p>
            <a:fld id="{32967BC4-EBA8-4C97-A39C-C478344FBDD4}" type="slidenum">
              <a:rPr lang="nb-NO" smtClean="0"/>
              <a:t>33</a:t>
            </a:fld>
            <a:endParaRPr lang="nb-NO"/>
          </a:p>
        </p:txBody>
      </p:sp>
    </p:spTree>
    <p:extLst>
      <p:ext uri="{BB962C8B-B14F-4D97-AF65-F5344CB8AC3E}">
        <p14:creationId xmlns:p14="http://schemas.microsoft.com/office/powerpoint/2010/main" val="1804755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a:t>Svar: </a:t>
            </a:r>
          </a:p>
          <a:p>
            <a:pPr marL="171450" indent="-171450" eaLnBrk="0" fontAlgn="base" hangingPunct="0">
              <a:lnSpc>
                <a:spcPct val="115000"/>
              </a:lnSpc>
              <a:spcBef>
                <a:spcPct val="0"/>
              </a:spcBef>
              <a:buFontTx/>
              <a:buChar char="-"/>
            </a:pPr>
            <a:r>
              <a:rPr lang="nb-NO" sz="1200">
                <a:solidFill>
                  <a:srgbClr val="000000"/>
                </a:solidFill>
                <a:latin typeface="Verdana" panose="020B0604030504040204" pitchFamily="34" charset="0"/>
                <a:ea typeface="Verdana" panose="020B0604030504040204" pitchFamily="34" charset="0"/>
                <a:cs typeface="Calibri" panose="020F0502020204030204" pitchFamily="34" charset="0"/>
              </a:rPr>
              <a:t>Kort oppsummering for å sikre felles situasjonsforståelse.</a:t>
            </a:r>
          </a:p>
          <a:p>
            <a:pPr marL="0" indent="0" eaLnBrk="0" fontAlgn="base" hangingPunct="0">
              <a:lnSpc>
                <a:spcPct val="115000"/>
              </a:lnSpc>
              <a:spcBef>
                <a:spcPct val="0"/>
              </a:spcBef>
              <a:buFontTx/>
              <a:buNone/>
            </a:pPr>
            <a:endParaRPr lang="nb-NO" sz="12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171450" indent="-171450" eaLnBrk="0" fontAlgn="base" hangingPunct="0">
              <a:lnSpc>
                <a:spcPct val="115000"/>
              </a:lnSpc>
              <a:spcBef>
                <a:spcPct val="0"/>
              </a:spcBef>
              <a:buFontTx/>
              <a:buChar char="-"/>
            </a:pPr>
            <a:r>
              <a:rPr lang="nb-NO" sz="1200">
                <a:solidFill>
                  <a:srgbClr val="000000"/>
                </a:solidFill>
                <a:latin typeface="Verdana" panose="020B0604030504040204" pitchFamily="34" charset="0"/>
                <a:ea typeface="Verdana" panose="020B0604030504040204" pitchFamily="34" charset="0"/>
                <a:cs typeface="Calibri" panose="020F0502020204030204" pitchFamily="34" charset="0"/>
              </a:rPr>
              <a:t>Be innringer gjengi rådene som er blitt gitt? </a:t>
            </a:r>
            <a:br>
              <a:rPr lang="nb-NO" sz="1200">
                <a:solidFill>
                  <a:srgbClr val="000000"/>
                </a:solidFill>
                <a:latin typeface="Verdana" panose="020B0604030504040204" pitchFamily="34" charset="0"/>
                <a:ea typeface="Verdana" panose="020B0604030504040204" pitchFamily="34" charset="0"/>
                <a:cs typeface="Calibri" panose="020F0502020204030204" pitchFamily="34" charset="0"/>
              </a:rPr>
            </a:br>
            <a:endParaRPr lang="nb-NO" sz="12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171450" indent="-171450" eaLnBrk="0" fontAlgn="base" hangingPunct="0">
              <a:lnSpc>
                <a:spcPct val="115000"/>
              </a:lnSpc>
              <a:spcBef>
                <a:spcPct val="0"/>
              </a:spcBef>
              <a:buFontTx/>
              <a:buChar char="-"/>
            </a:pPr>
            <a:r>
              <a:rPr lang="nb-NO" sz="1200">
                <a:solidFill>
                  <a:srgbClr val="000000"/>
                </a:solidFill>
                <a:latin typeface="Verdana" panose="020B0604030504040204" pitchFamily="34" charset="0"/>
                <a:ea typeface="Verdana" panose="020B0604030504040204" pitchFamily="34" charset="0"/>
                <a:cs typeface="Calibri" panose="020F0502020204030204" pitchFamily="34" charset="0"/>
              </a:rPr>
              <a:t>Opplys om re-kontakt ved hvilke symptomer, endringer eller bekymring.</a:t>
            </a:r>
          </a:p>
          <a:p>
            <a:pPr marL="0" indent="0" eaLnBrk="0" fontAlgn="base" hangingPunct="0">
              <a:lnSpc>
                <a:spcPct val="115000"/>
              </a:lnSpc>
              <a:spcBef>
                <a:spcPct val="0"/>
              </a:spcBef>
              <a:buFontTx/>
              <a:buNone/>
            </a:pPr>
            <a:endParaRPr lang="nb-NO" sz="12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171450" indent="-171450" eaLnBrk="0" fontAlgn="base" hangingPunct="0">
              <a:lnSpc>
                <a:spcPct val="115000"/>
              </a:lnSpc>
              <a:spcBef>
                <a:spcPct val="0"/>
              </a:spcBef>
              <a:buFontTx/>
              <a:buChar char="-"/>
            </a:pPr>
            <a:r>
              <a:rPr lang="nb-NO" sz="1200">
                <a:solidFill>
                  <a:srgbClr val="000000"/>
                </a:solidFill>
                <a:latin typeface="Verdana" panose="020B0604030504040204" pitchFamily="34" charset="0"/>
                <a:ea typeface="Verdana" panose="020B0604030504040204" pitchFamily="34" charset="0"/>
                <a:cs typeface="Calibri" panose="020F0502020204030204" pitchFamily="34" charset="0"/>
              </a:rPr>
              <a:t>Husk at du legger grunnlaget for en god avslutning allerede i det du tar telefonen og etablerer en relasjon/tillit.</a:t>
            </a:r>
            <a:br>
              <a:rPr lang="nb-NO" sz="1200">
                <a:solidFill>
                  <a:srgbClr val="000000"/>
                </a:solidFill>
                <a:latin typeface="Verdana" panose="020B0604030504040204" pitchFamily="34" charset="0"/>
                <a:ea typeface="Verdana" panose="020B0604030504040204" pitchFamily="34" charset="0"/>
                <a:cs typeface="Calibri" panose="020F0502020204030204" pitchFamily="34" charset="0"/>
              </a:rPr>
            </a:br>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34</a:t>
            </a:fld>
            <a:endParaRPr lang="nb-NO"/>
          </a:p>
        </p:txBody>
      </p:sp>
    </p:spTree>
    <p:extLst>
      <p:ext uri="{BB962C8B-B14F-4D97-AF65-F5344CB8AC3E}">
        <p14:creationId xmlns:p14="http://schemas.microsoft.com/office/powerpoint/2010/main" val="3324130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Be deltakerne snakke med sidemann / grupper på 2 til 3 deltakere - gi dem 2 minutter til felles refleksjon.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Calibri"/>
              </a:rPr>
              <a:t>Be om innspill i plenum etterpå (prøv å engasjere alle).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Calibri"/>
              </a:rPr>
              <a:t>Svar: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Calibri"/>
              </a:rPr>
              <a:t>NEI – vi skal aldri stille diagnoser – det er en legeoppgave.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nb-NO" sz="1200" b="0" i="0" u="none" strike="noStrike" kern="1200" cap="none" spc="0" normalizeH="0" baseline="0" noProof="0">
                <a:ln>
                  <a:noFill/>
                </a:ln>
                <a:solidFill>
                  <a:prstClr val="black"/>
                </a:solidFill>
                <a:effectLst/>
                <a:uLnTx/>
                <a:uFillTx/>
                <a:latin typeface="+mn-lt"/>
                <a:ea typeface="+mn-ea"/>
                <a:cs typeface="+mn-cs"/>
              </a:rPr>
              <a:t>Diagnose er ikke viktig i vårt arbeide, men vurderinger som: </a:t>
            </a: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           - haster det? </a:t>
            </a: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           - observeres hjemme? </a:t>
            </a: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           - ringe tilbake? </a:t>
            </a:r>
            <a:br>
              <a:rPr kumimoji="0" lang="nb-NO" sz="1200" b="0" i="0" u="none" strike="noStrike" kern="1200" cap="none" spc="0" normalizeH="0" baseline="0" noProof="0">
                <a:ln>
                  <a:noFill/>
                </a:ln>
                <a:solidFill>
                  <a:prstClr val="black"/>
                </a:solidFill>
                <a:effectLst/>
                <a:uLnTx/>
                <a:uFillTx/>
                <a:latin typeface="+mn-lt"/>
                <a:ea typeface="+mn-ea"/>
                <a:cs typeface="+mn-cs"/>
              </a:rPr>
            </a:br>
            <a:r>
              <a:rPr kumimoji="0" lang="nb-NO" sz="1200" b="0" i="0" u="none" strike="noStrike" kern="1200" cap="none" spc="0" normalizeH="0" baseline="0" noProof="0">
                <a:ln>
                  <a:noFill/>
                </a:ln>
                <a:solidFill>
                  <a:prstClr val="black"/>
                </a:solidFill>
                <a:effectLst/>
                <a:uLnTx/>
                <a:uFillTx/>
                <a:latin typeface="+mn-lt"/>
                <a:ea typeface="+mn-ea"/>
                <a:cs typeface="+mn-cs"/>
              </a:rPr>
              <a:t>           - kan det vente til fastlegen?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Vi sammenfatter symptomer og relevant, objektiv informasjon, og fastsetter hastegrad og respons etter det. </a:t>
            </a:r>
          </a:p>
          <a:p>
            <a:endParaRPr lang="nb-NO">
              <a:cs typeface="Calibri"/>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269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nb-NO" sz="1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NB: Animasjon på dette lysbildet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Ev. gjennomgang av tidligere henvendelse må være basert på dokumenterte opplysninger i EPJ.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20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15000"/>
              </a:lnSpc>
              <a:spcBef>
                <a:spcPct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mn-lt"/>
                <a:ea typeface="Calibri" panose="020F0502020204030204" pitchFamily="34" charset="0"/>
                <a:cs typeface="+mn-cs"/>
              </a:rPr>
              <a:t>Dersom det ikke er samme operatør som håndterer samtalen må all utspørring tas på nytt.</a:t>
            </a:r>
          </a:p>
          <a:p>
            <a:pPr marL="0" marR="0" lvl="0" indent="0" algn="l" defTabSz="914400" rtl="0" eaLnBrk="0" fontAlgn="base" latinLnBrk="0" hangingPunct="0">
              <a:lnSpc>
                <a:spcPct val="115000"/>
              </a:lnSpc>
              <a:spcBef>
                <a:spcPct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mn-lt"/>
                <a:ea typeface="Calibri" panose="020F0502020204030204" pitchFamily="34" charset="0"/>
                <a:cs typeface="+mn-cs"/>
              </a:rPr>
              <a:t> </a:t>
            </a:r>
          </a:p>
          <a:p>
            <a:pPr marL="0" marR="0" lvl="0" indent="0" algn="l" defTabSz="914400" rtl="0" eaLnBrk="0" fontAlgn="base" latinLnBrk="0" hangingPunct="0">
              <a:lnSpc>
                <a:spcPct val="115000"/>
              </a:lnSpc>
              <a:spcBef>
                <a:spcPct val="0"/>
              </a:spcBef>
              <a:spcAft>
                <a:spcPts val="0"/>
              </a:spcAft>
              <a:buClrTx/>
              <a:buSzTx/>
              <a:buFontTx/>
              <a:buNone/>
              <a:tabLst/>
              <a:defRPr/>
            </a:pPr>
            <a:r>
              <a:rPr kumimoji="0" lang="nb-NO" sz="2000" b="1" i="0" u="none" strike="noStrike" kern="1200" cap="none" spc="0" normalizeH="0" baseline="0" noProof="0">
                <a:ln>
                  <a:noFill/>
                </a:ln>
                <a:solidFill>
                  <a:prstClr val="black"/>
                </a:solidFill>
                <a:effectLst/>
                <a:uLnTx/>
                <a:uFillTx/>
                <a:latin typeface="+mn-lt"/>
                <a:ea typeface="Calibri" panose="020F0502020204030204" pitchFamily="34" charset="0"/>
                <a:cs typeface="+mn-cs"/>
              </a:rPr>
              <a:t>Vær oppmerksom på eventuell forverring av tilstand.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36</a:t>
            </a:fld>
            <a:endParaRPr lang="nb-NO"/>
          </a:p>
        </p:txBody>
      </p:sp>
    </p:spTree>
    <p:extLst>
      <p:ext uri="{BB962C8B-B14F-4D97-AF65-F5344CB8AC3E}">
        <p14:creationId xmlns:p14="http://schemas.microsoft.com/office/powerpoint/2010/main" val="3662824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Tause anrop</a:t>
            </a:r>
            <a:endParaRPr kumimoji="0" lang="nb-NO" sz="20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a:p>
            <a:pPr eaLnBrk="0" fontAlgn="base" hangingPunct="0">
              <a:lnSpc>
                <a:spcPct val="115000"/>
              </a:lnSpc>
              <a:spcBef>
                <a:spcPct val="0"/>
              </a:spcBef>
            </a:pPr>
            <a:r>
              <a:rPr lang="nb-NO" sz="2000">
                <a:solidFill>
                  <a:srgbClr val="000000"/>
                </a:solidFill>
                <a:ea typeface="Calibri" panose="020F0502020204030204" pitchFamily="34" charset="0"/>
                <a:cs typeface="Calibri" panose="020F0502020204030204" pitchFamily="34" charset="0"/>
              </a:rPr>
              <a:t>Det kan være svært vanskelig å vite om det er noen med behov for hjelp som er ute av stand til å formidle dette, </a:t>
            </a:r>
          </a:p>
          <a:p>
            <a:pPr eaLnBrk="0" fontAlgn="base" hangingPunct="0">
              <a:lnSpc>
                <a:spcPct val="115000"/>
              </a:lnSpc>
              <a:spcBef>
                <a:spcPct val="0"/>
              </a:spcBef>
            </a:pPr>
            <a:r>
              <a:rPr lang="nb-NO" sz="2000">
                <a:solidFill>
                  <a:srgbClr val="000000"/>
                </a:solidFill>
                <a:ea typeface="Calibri" panose="020F0502020204030204" pitchFamily="34" charset="0"/>
                <a:cs typeface="Calibri" panose="020F0502020204030204" pitchFamily="34" charset="0"/>
              </a:rPr>
              <a:t>eller om det er feilringing.  </a:t>
            </a:r>
          </a:p>
          <a:p>
            <a:pPr eaLnBrk="0" fontAlgn="base" hangingPunct="0">
              <a:lnSpc>
                <a:spcPct val="115000"/>
              </a:lnSpc>
              <a:spcBef>
                <a:spcPct val="0"/>
              </a:spcBef>
            </a:pPr>
            <a:endParaRPr lang="nb-NO" sz="2000">
              <a:solidFill>
                <a:srgbClr val="000000"/>
              </a:solidFill>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Det kan være pasienter med pågående alvorlig sykdom, </a:t>
            </a:r>
            <a:r>
              <a:rPr kumimoji="0" lang="nb-NO" sz="2000" b="0" i="0" u="none" strike="noStrike" kern="1200" cap="none" spc="0" normalizeH="0" baseline="0" noProof="0" err="1">
                <a:ln>
                  <a:noFill/>
                </a:ln>
                <a:solidFill>
                  <a:srgbClr val="000000"/>
                </a:solidFill>
                <a:effectLst/>
                <a:uLnTx/>
                <a:uFillTx/>
                <a:latin typeface="+mn-lt"/>
                <a:ea typeface="Calibri" panose="020F0502020204030204" pitchFamily="34" charset="0"/>
                <a:cs typeface="Calibri" panose="020F0502020204030204" pitchFamily="34" charset="0"/>
              </a:rPr>
              <a:t>f.eks</a:t>
            </a:r>
            <a: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 synkope, hjerneslag, suicidale pasienter. </a:t>
            </a:r>
            <a:endParaRPr kumimoji="0" lang="nb-NO" sz="20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20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Lommeringing: </a:t>
            </a:r>
            <a:b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br>
            <a:r>
              <a:rPr kumimoji="0" lang="nb-NO" sz="2000" b="0" i="0" u="none" strike="noStrike" kern="1200" cap="none" spc="0" normalizeH="0" baseline="0" noProof="0" err="1">
                <a:ln>
                  <a:noFill/>
                </a:ln>
                <a:solidFill>
                  <a:srgbClr val="000000"/>
                </a:solidFill>
                <a:effectLst/>
                <a:uLnTx/>
                <a:uFillTx/>
                <a:latin typeface="+mn-lt"/>
                <a:ea typeface="Calibri" panose="020F0502020204030204" pitchFamily="34" charset="0"/>
                <a:cs typeface="Calibri" panose="020F0502020204030204" pitchFamily="34" charset="0"/>
              </a:rPr>
              <a:t>Bakgrunnslyder</a:t>
            </a:r>
            <a: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 kan være prating, latter, lyd fra gange / bevegelse, eller annet.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2000" b="0" i="0" u="none" strike="noStrike" kern="1200" cap="none" spc="0" normalizeH="0" baseline="0" noProof="0">
              <a:ln>
                <a:noFill/>
              </a:ln>
              <a:solidFill>
                <a:srgbClr val="000000"/>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15000"/>
              </a:lnSpc>
              <a:spcBef>
                <a:spcPct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Truende situasjon?: </a:t>
            </a:r>
            <a:b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br>
            <a: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 </a:t>
            </a:r>
            <a:r>
              <a:rPr lang="nb-NO" sz="2000">
                <a:solidFill>
                  <a:srgbClr val="000000"/>
                </a:solidFill>
                <a:ea typeface="Calibri" panose="020F0502020204030204" pitchFamily="34" charset="0"/>
                <a:cs typeface="Calibri" panose="020F0502020204030204" pitchFamily="34" charset="0"/>
              </a:rPr>
              <a:t>hvor de ikke kan snakke selv, men søker hjelp?</a:t>
            </a:r>
          </a:p>
          <a:p>
            <a:pPr marL="0" marR="0" lvl="0" indent="0" algn="l" defTabSz="914400" rtl="0" eaLnBrk="0" fontAlgn="base" latinLnBrk="0" hangingPunct="0">
              <a:lnSpc>
                <a:spcPct val="115000"/>
              </a:lnSpc>
              <a:spcBef>
                <a:spcPct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Operatøren må lytte godt etter hva som egentlig foregår og prøve å fange opp sted og situasjon, </a:t>
            </a:r>
          </a:p>
          <a:p>
            <a:pPr marL="0" marR="0" lvl="0" indent="0" algn="l" defTabSz="914400" rtl="0" eaLnBrk="0" fontAlgn="base" latinLnBrk="0" hangingPunct="0">
              <a:lnSpc>
                <a:spcPct val="115000"/>
              </a:lnSpc>
              <a:spcBef>
                <a:spcPct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 få flere til å høre med deg / lytt på lydloggen!</a:t>
            </a:r>
            <a:endParaRPr kumimoji="0" lang="nb-NO" sz="2000" b="0" i="0" u="none" strike="noStrike" kern="1200" cap="none" spc="0" normalizeH="0" baseline="0" noProof="0">
              <a:ln>
                <a:noFill/>
              </a:ln>
              <a:solidFill>
                <a:prstClr val="black"/>
              </a:solidFill>
              <a:effectLst/>
              <a:uLnTx/>
              <a:uFillTx/>
              <a:latin typeface="+mn-lt"/>
              <a:ea typeface="Calibri" panose="020F0502020204030204" pitchFamily="34" charset="0"/>
              <a:cs typeface="+mn-cs"/>
            </a:endParaRPr>
          </a:p>
          <a:p>
            <a:pPr marL="0" marR="0" lvl="0" indent="0" algn="l" defTabSz="914400" rtl="0" eaLnBrk="0" fontAlgn="base" latinLnBrk="0" hangingPunct="0">
              <a:lnSpc>
                <a:spcPct val="115000"/>
              </a:lnSpc>
              <a:spcBef>
                <a:spcPct val="0"/>
              </a:spcBef>
              <a:spcAft>
                <a:spcPts val="0"/>
              </a:spcAft>
              <a:buClrTx/>
              <a:buSzTx/>
              <a:buFontTx/>
              <a:buNone/>
              <a:tabLst/>
              <a:defRPr/>
            </a:pPr>
            <a:b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br>
            <a:r>
              <a:rPr kumimoji="0" lang="nb-NO" sz="2000" b="0" i="0" u="none" strike="noStrike" kern="1200" cap="none" spc="0" normalizeH="0" baseline="0" noProof="0" err="1">
                <a:ln>
                  <a:noFill/>
                </a:ln>
                <a:solidFill>
                  <a:srgbClr val="000000"/>
                </a:solidFill>
                <a:effectLst/>
                <a:uLnTx/>
                <a:uFillTx/>
                <a:latin typeface="+mn-lt"/>
                <a:ea typeface="Calibri" panose="020F0502020204030204" pitchFamily="34" charset="0"/>
                <a:cs typeface="Calibri" panose="020F0502020204030204" pitchFamily="34" charset="0"/>
              </a:rPr>
              <a:t>Konferansekoble</a:t>
            </a:r>
            <a:r>
              <a:rPr kumimoji="0" lang="nb-NO" sz="2000" b="0" i="0" u="none" strike="noStrike" kern="1200" cap="none" spc="0" normalizeH="0" baseline="0" noProof="0">
                <a:ln>
                  <a:noFill/>
                </a:ln>
                <a:solidFill>
                  <a:srgbClr val="000000"/>
                </a:solidFill>
                <a:effectLst/>
                <a:uLnTx/>
                <a:uFillTx/>
                <a:latin typeface="+mn-lt"/>
                <a:ea typeface="Calibri" panose="020F0502020204030204" pitchFamily="34" charset="0"/>
                <a:cs typeface="Calibri" panose="020F0502020204030204" pitchFamily="34" charset="0"/>
              </a:rPr>
              <a:t> til AMK/ politi ved behov.</a:t>
            </a:r>
          </a:p>
          <a:p>
            <a:pPr marL="0" marR="0" lvl="0" indent="0" algn="l" defTabSz="914400" rtl="0" eaLnBrk="0" fontAlgn="base" latinLnBrk="0" hangingPunct="0">
              <a:lnSpc>
                <a:spcPct val="115000"/>
              </a:lnSpc>
              <a:spcBef>
                <a:spcPct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a:t>Instruktør: vurder å spille av </a:t>
            </a:r>
            <a:r>
              <a:rPr lang="nb-NO" b="1" err="1"/>
              <a:t>You</a:t>
            </a:r>
            <a:r>
              <a:rPr lang="nb-NO" b="1"/>
              <a:t> tube klipp: </a:t>
            </a:r>
            <a:r>
              <a:rPr lang="nb-NO"/>
              <a:t>3 min. film fra 911: </a:t>
            </a:r>
            <a:r>
              <a:rPr lang="nb-NO">
                <a:solidFill>
                  <a:srgbClr val="FF0000"/>
                </a:solidFill>
                <a:hlinkClick r:id="rId3"/>
              </a:rPr>
              <a:t>https://www.youtube.com/watch?v=ZJL_8kNFmTI</a:t>
            </a:r>
            <a:endParaRPr lang="nb-NO">
              <a:solidFill>
                <a:srgbClr val="FF0000"/>
              </a:solidFill>
            </a:endParaRPr>
          </a:p>
          <a:p>
            <a:endParaRPr lang="nb-NO">
              <a:solidFill>
                <a:srgbClr val="FF0000"/>
              </a:solidFill>
            </a:endParaRPr>
          </a:p>
          <a:p>
            <a:endParaRPr lang="nb-NO" b="1"/>
          </a:p>
        </p:txBody>
      </p:sp>
      <p:sp>
        <p:nvSpPr>
          <p:cNvPr id="4" name="Plassholder for lysbildenummer 3"/>
          <p:cNvSpPr>
            <a:spLocks noGrp="1"/>
          </p:cNvSpPr>
          <p:nvPr>
            <p:ph type="sldNum" sz="quarter" idx="10"/>
          </p:nvPr>
        </p:nvSpPr>
        <p:spPr/>
        <p:txBody>
          <a:bodyPr/>
          <a:lstStyle/>
          <a:p>
            <a:fld id="{32967BC4-EBA8-4C97-A39C-C478344FBDD4}" type="slidenum">
              <a:rPr lang="nb-NO" smtClean="0"/>
              <a:t>37</a:t>
            </a:fld>
            <a:endParaRPr lang="nb-NO"/>
          </a:p>
        </p:txBody>
      </p:sp>
    </p:spTree>
    <p:extLst>
      <p:ext uri="{BB962C8B-B14F-4D97-AF65-F5344CB8AC3E}">
        <p14:creationId xmlns:p14="http://schemas.microsoft.com/office/powerpoint/2010/main" val="1887904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 svært vanskelig tema, hvor også etiske dilemmaer dukker opp.</a:t>
            </a:r>
            <a:br>
              <a:rPr lang="nb-NO"/>
            </a:br>
            <a:br>
              <a:rPr lang="nb-NO"/>
            </a:br>
            <a:r>
              <a:rPr lang="nb-NO"/>
              <a:t>Når setter LVS over til AMK? </a:t>
            </a:r>
            <a:br>
              <a:rPr lang="nb-NO"/>
            </a:br>
            <a:br>
              <a:rPr lang="nb-NO"/>
            </a:br>
            <a:r>
              <a:rPr lang="nb-NO"/>
              <a:t>Hva med manglende HLR-status på institusjon? </a:t>
            </a:r>
            <a:br>
              <a:rPr lang="nb-NO"/>
            </a:br>
            <a:endParaRPr lang="nb-NO"/>
          </a:p>
          <a:p>
            <a:pPr marL="0" indent="0">
              <a:buFontTx/>
              <a:buNone/>
            </a:pPr>
            <a:r>
              <a:rPr lang="nb-NO"/>
              <a:t>Er det forskjell på om noen dør hjemme privat eller på institusjon? </a:t>
            </a:r>
            <a:br>
              <a:rPr lang="nb-NO"/>
            </a:br>
            <a:r>
              <a:rPr lang="nb-NO"/>
              <a:t>Hva med ute på gaten? </a:t>
            </a:r>
            <a:br>
              <a:rPr lang="nb-NO"/>
            </a:br>
            <a:br>
              <a:rPr lang="nb-NO"/>
            </a:br>
            <a:br>
              <a:rPr lang="nb-NO"/>
            </a:br>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38</a:t>
            </a:fld>
            <a:endParaRPr lang="nb-NO"/>
          </a:p>
        </p:txBody>
      </p:sp>
    </p:spTree>
    <p:extLst>
      <p:ext uri="{BB962C8B-B14F-4D97-AF65-F5344CB8AC3E}">
        <p14:creationId xmlns:p14="http://schemas.microsoft.com/office/powerpoint/2010/main" val="1526859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a:solidFill>
                  <a:srgbClr val="212121"/>
                </a:solidFill>
                <a:effectLst/>
                <a:latin typeface="Work Sans" panose="020B0604020202020204" pitchFamily="2" charset="0"/>
              </a:rPr>
              <a:t>Fra NIMN: </a:t>
            </a:r>
            <a:br>
              <a:rPr lang="nb-NO" b="0" i="0">
                <a:solidFill>
                  <a:srgbClr val="212121"/>
                </a:solidFill>
                <a:effectLst/>
                <a:latin typeface="Work Sans" panose="020B0604020202020204" pitchFamily="2" charset="0"/>
              </a:rPr>
            </a:br>
            <a:r>
              <a:rPr lang="nb-NO" b="0" i="0">
                <a:solidFill>
                  <a:srgbClr val="000000"/>
                </a:solidFill>
                <a:effectLst/>
                <a:latin typeface="Arial" panose="020B0604020202020204" pitchFamily="34" charset="0"/>
              </a:rPr>
              <a:t>Legfolk kan ikke forventes å kunne gi informasjon om sikre dødstegn (f.eks. dødsflekker og / eller sikker dødsstivhet). </a:t>
            </a:r>
            <a:br>
              <a:rPr lang="nb-NO" b="0" i="0">
                <a:solidFill>
                  <a:srgbClr val="000000"/>
                </a:solidFill>
                <a:effectLst/>
                <a:latin typeface="Arial" panose="020B0604020202020204" pitchFamily="34" charset="0"/>
              </a:rPr>
            </a:br>
            <a:r>
              <a:rPr lang="nb-NO" b="0" i="0">
                <a:solidFill>
                  <a:srgbClr val="000000"/>
                </a:solidFill>
                <a:effectLst/>
                <a:latin typeface="Arial" panose="020B0604020202020204" pitchFamily="34" charset="0"/>
              </a:rPr>
              <a:t>Derfor vil spørsmål fra AMK / LVS om dette ofte ikke kunne gi pålitelig informasjon om «sikker død». </a:t>
            </a:r>
            <a:br>
              <a:rPr lang="nb-NO" b="0" i="0">
                <a:solidFill>
                  <a:srgbClr val="000000"/>
                </a:solidFill>
                <a:effectLst/>
                <a:latin typeface="Arial" panose="020B0604020202020204" pitchFamily="34" charset="0"/>
              </a:rPr>
            </a:br>
            <a:r>
              <a:rPr lang="nb-NO" b="0" i="0">
                <a:solidFill>
                  <a:srgbClr val="000000"/>
                </a:solidFill>
                <a:effectLst/>
                <a:latin typeface="Arial" panose="020B0604020202020204" pitchFamily="34" charset="0"/>
              </a:rPr>
              <a:t>Opplysninger om temperatur kan heller ikke gi informasjon om «sikker død».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a:solidFill>
                  <a:srgbClr val="000000"/>
                </a:solidFill>
                <a:effectLst/>
                <a:latin typeface="Arial" panose="020B0604020202020204" pitchFamily="34" charset="0"/>
              </a:rPr>
              <a:t>AMK</a:t>
            </a:r>
            <a:r>
              <a:rPr lang="nb-NO" b="0" i="0">
                <a:solidFill>
                  <a:srgbClr val="000000"/>
                </a:solidFill>
                <a:effectLst/>
                <a:latin typeface="Arial" panose="020B0604020202020204" pitchFamily="34" charset="0"/>
              </a:rPr>
              <a:t> kan derfor bare konkludere med </a:t>
            </a:r>
            <a:r>
              <a:rPr lang="nb-NO" b="1" i="0">
                <a:solidFill>
                  <a:srgbClr val="000000"/>
                </a:solidFill>
                <a:effectLst/>
                <a:latin typeface="Arial" panose="020B0604020202020204" pitchFamily="34" charset="0"/>
              </a:rPr>
              <a:t>«sikker død» </a:t>
            </a:r>
            <a:r>
              <a:rPr lang="nb-NO" b="0" i="0">
                <a:solidFill>
                  <a:srgbClr val="000000"/>
                </a:solidFill>
                <a:effectLst/>
                <a:latin typeface="Arial" panose="020B0604020202020204" pitchFamily="34" charset="0"/>
              </a:rPr>
              <a:t>hvis innringer gir en beskrivelse av en person med </a:t>
            </a:r>
            <a:r>
              <a:rPr lang="nb-NO" b="1" i="0">
                <a:solidFill>
                  <a:srgbClr val="000000"/>
                </a:solidFill>
                <a:effectLst/>
                <a:latin typeface="Arial" panose="020B0604020202020204" pitchFamily="34" charset="0"/>
              </a:rPr>
              <a:t>forandringer / skader som er uforenlig med liv.</a:t>
            </a:r>
            <a:endParaRPr lang="nb-NO" b="1"/>
          </a:p>
          <a:p>
            <a:endParaRPr lang="nb-NO" b="0" i="0">
              <a:solidFill>
                <a:srgbClr val="212121"/>
              </a:solidFill>
              <a:effectLst/>
              <a:latin typeface="Work Sans"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Omstendighetene rundt hendelsen er avgjørende </a:t>
            </a: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for å vurdere om det foreligger et sikkert ugjenkallelig dødsfall. </a:t>
            </a:r>
            <a:b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b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Hvor lang tid det har gått siden vedkommende sist ble sett i live? </a:t>
            </a:r>
            <a:b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Hvis lenge, kreves en beskrivelse fra innringer som gir grunnlag for å kunne anta at det foreligger et «sikkert ugjenkallelig dødsfall».</a:t>
            </a:r>
            <a:b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Følgende opplysninger tilsier at det er aktuelt med telefon HLR: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Noen har sett at vedkommende falt om (bevitnet hjertestans)?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Omstendigheter som gir mistanke om hypotermi som årsak til livløsheten?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Mistanke om overdose? </a:t>
            </a:r>
            <a:endParaRPr lang="nb-NO"/>
          </a:p>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39</a:t>
            </a:fld>
            <a:endParaRPr lang="nb-NO"/>
          </a:p>
        </p:txBody>
      </p:sp>
    </p:spTree>
    <p:extLst>
      <p:ext uri="{BB962C8B-B14F-4D97-AF65-F5344CB8AC3E}">
        <p14:creationId xmlns:p14="http://schemas.microsoft.com/office/powerpoint/2010/main" val="295217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4</a:t>
            </a:fld>
            <a:endParaRPr lang="nb-NO"/>
          </a:p>
        </p:txBody>
      </p:sp>
    </p:spTree>
    <p:extLst>
      <p:ext uri="{BB962C8B-B14F-4D97-AF65-F5344CB8AC3E}">
        <p14:creationId xmlns:p14="http://schemas.microsoft.com/office/powerpoint/2010/main" val="2979050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sng" strike="noStrike" kern="1200" cap="none" spc="0" normalizeH="0" baseline="0" noProof="0">
                <a:ln>
                  <a:noFill/>
                </a:ln>
                <a:solidFill>
                  <a:prstClr val="black"/>
                </a:solidFill>
                <a:effectLst/>
                <a:uLnTx/>
                <a:uFillTx/>
                <a:latin typeface="Calibri" panose="020F0502020204030204"/>
                <a:ea typeface="+mn-ea"/>
                <a:cs typeface="+mn-cs"/>
              </a:rPr>
              <a:t>Case til diskusjon: </a:t>
            </a:r>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Be deltakerne snakke med sidemann / grupper på 2 til 3 deltakere - gi dem 2 minutter til felles refleksjon. </a:t>
            </a:r>
            <a:r>
              <a:rPr kumimoji="0" lang="nb-NO" sz="1200" b="0" i="0" u="none" strike="noStrike" kern="1200" cap="none" spc="0" normalizeH="0" baseline="0" noProof="0">
                <a:ln>
                  <a:noFill/>
                </a:ln>
                <a:solidFill>
                  <a:prstClr val="black"/>
                </a:solidFill>
                <a:effectLst/>
                <a:uLnTx/>
                <a:uFillTx/>
                <a:latin typeface="Calibri" panose="020F0502020204030204"/>
                <a:ea typeface="+mn-ea"/>
                <a:cs typeface="Calibri"/>
              </a:rPr>
              <a:t>Be om innspill i plenum etterpå (prøv å engasjere alle).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t>Hvem har lov å konstatere sikker død?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t>Kan det gjøres over tlf.?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sng" strike="noStrike" kern="1200" cap="none" spc="0" normalizeH="0" baseline="0" noProof="0">
                <a:ln>
                  <a:noFill/>
                </a:ln>
                <a:solidFill>
                  <a:prstClr val="black"/>
                </a:solidFill>
                <a:effectLst/>
                <a:uLnTx/>
                <a:uFillTx/>
                <a:latin typeface="Calibri" panose="020F0502020204030204"/>
                <a:ea typeface="+mn-ea"/>
                <a:cs typeface="+mn-cs"/>
              </a:rPr>
              <a:t>Noen svar: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a:solidFill>
                  <a:srgbClr val="404041"/>
                </a:solidFill>
                <a:effectLst/>
                <a:latin typeface="Arial" panose="020B0604020202020204" pitchFamily="34" charset="0"/>
              </a:rPr>
              <a:t>Legevakthåndboken: </a:t>
            </a:r>
            <a:r>
              <a:rPr lang="nb-NO" sz="1200">
                <a:hlinkClick r:id="rId3"/>
              </a:rPr>
              <a:t>Naturlig dødsfall - Dødsfall - Dødsfall og annen rettsmedisin - Legevakthåndboken (lvh.no)</a:t>
            </a:r>
            <a:br>
              <a:rPr lang="nb-NO" b="0" i="0">
                <a:solidFill>
                  <a:srgbClr val="404041"/>
                </a:solidFill>
                <a:effectLst/>
                <a:latin typeface="Arial" panose="020B0604020202020204" pitchFamily="34" charset="0"/>
              </a:rPr>
            </a:br>
            <a:r>
              <a:rPr lang="nb-NO" b="0" i="0">
                <a:solidFill>
                  <a:srgbClr val="404041"/>
                </a:solidFill>
                <a:effectLst/>
                <a:latin typeface="Arial" panose="020B0604020202020204" pitchFamily="34" charset="0"/>
              </a:rPr>
              <a:t>Ifølge likbehandlingsloven av 1898 kunne dødsfall bevitnes av to personer over 18 år.</a:t>
            </a:r>
            <a:br>
              <a:rPr lang="nb-NO" b="0" i="0">
                <a:solidFill>
                  <a:srgbClr val="404041"/>
                </a:solidFill>
                <a:effectLst/>
                <a:latin typeface="Arial" panose="020B0604020202020204" pitchFamily="34" charset="0"/>
              </a:rPr>
            </a:br>
            <a:r>
              <a:rPr lang="nb-NO" b="0" i="0">
                <a:solidFill>
                  <a:srgbClr val="404041"/>
                </a:solidFill>
                <a:effectLst/>
                <a:latin typeface="Arial" panose="020B0604020202020204" pitchFamily="34" charset="0"/>
              </a:rPr>
              <a:t>Loven ble opphevet i 2010, og det er ikke kommet en ny lov om hvem som kan bevitne dødsfall. </a:t>
            </a:r>
            <a:br>
              <a:rPr lang="nb-NO" b="0" i="0">
                <a:solidFill>
                  <a:srgbClr val="404041"/>
                </a:solidFill>
                <a:effectLst/>
                <a:latin typeface="Arial" panose="020B0604020202020204" pitchFamily="34" charset="0"/>
              </a:rPr>
            </a:br>
            <a:r>
              <a:rPr lang="nb-NO" b="0" i="0">
                <a:solidFill>
                  <a:srgbClr val="404041"/>
                </a:solidFill>
                <a:effectLst/>
                <a:latin typeface="Arial" panose="020B0604020202020204" pitchFamily="34" charset="0"/>
              </a:rPr>
              <a:t>Det er imidlertid forskriftsfestet at leger har plikt til å gi erklæring om dødsfall som de blir kjent med i sin virksomhet. </a:t>
            </a:r>
            <a:br>
              <a:rPr lang="nb-NO" b="0" i="0">
                <a:solidFill>
                  <a:srgbClr val="404041"/>
                </a:solidFill>
                <a:effectLst/>
                <a:latin typeface="Arial" panose="020B0604020202020204" pitchFamily="34" charset="0"/>
              </a:rPr>
            </a:br>
            <a:r>
              <a:rPr lang="nb-NO" b="0" i="0">
                <a:solidFill>
                  <a:srgbClr val="404041"/>
                </a:solidFill>
                <a:effectLst/>
                <a:latin typeface="Arial" panose="020B0604020202020204" pitchFamily="34" charset="0"/>
              </a:rPr>
              <a:t>Dette innebærer en plikt til å skrive dødsmelding, men ikke nødvendigvis å syne liket.</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Calibri" panose="020F0502020204030204"/>
                <a:ea typeface="+mn-ea"/>
                <a:cs typeface="+mn-cs"/>
              </a:rPr>
              <a:t>Helsepersonelloven: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212121"/>
                </a:solidFill>
                <a:effectLst/>
                <a:latin typeface="Work Sans" pitchFamily="2" charset="0"/>
              </a:rPr>
              <a:t>Det er bare leger som kan stadfeste døden. </a:t>
            </a:r>
            <a:br>
              <a:rPr lang="nb-NO" b="0" i="0">
                <a:solidFill>
                  <a:srgbClr val="212121"/>
                </a:solidFill>
                <a:effectLst/>
                <a:latin typeface="Work Sans" pitchFamily="2" charset="0"/>
              </a:rPr>
            </a:br>
            <a:r>
              <a:rPr lang="nb-NO" b="0" i="0">
                <a:solidFill>
                  <a:srgbClr val="212121"/>
                </a:solidFill>
                <a:effectLst/>
                <a:latin typeface="Work Sans" pitchFamily="2" charset="0"/>
              </a:rPr>
              <a:t>For å kunne fylle ut dødsmeldingen på forskriftmessig måte (blant annet krav om at dødsårsaken skal oppgis), må legen selv syne liket. I </a:t>
            </a:r>
            <a:r>
              <a:rPr lang="nb-NO" b="0" i="0" u="none" strike="noStrike">
                <a:solidFill>
                  <a:srgbClr val="212121"/>
                </a:solidFill>
                <a:effectLst/>
                <a:latin typeface="Work Sans" pitchFamily="2" charset="0"/>
                <a:hlinkClick r:id="rId4"/>
              </a:rPr>
              <a:t>Helsedirektoratets brev av 12. mars 2018</a:t>
            </a:r>
            <a:r>
              <a:rPr lang="nb-NO" b="0" i="0">
                <a:solidFill>
                  <a:srgbClr val="212121"/>
                </a:solidFill>
                <a:effectLst/>
                <a:latin typeface="Work Sans" pitchFamily="2" charset="0"/>
              </a:rPr>
              <a:t> åpnes det for at syning av lik i visse situasjoner kan gjennomføres ved hjelp av elektronisk overføring av lyd og bilde. </a:t>
            </a:r>
            <a:br>
              <a:rPr lang="nb-NO" b="0" i="0">
                <a:solidFill>
                  <a:srgbClr val="212121"/>
                </a:solidFill>
                <a:effectLst/>
                <a:latin typeface="Work Sans" pitchFamily="2" charset="0"/>
              </a:rPr>
            </a:br>
            <a:r>
              <a:rPr lang="nb-NO" b="0" i="0">
                <a:solidFill>
                  <a:srgbClr val="212121"/>
                </a:solidFill>
                <a:effectLst/>
                <a:latin typeface="Work Sans" pitchFamily="2" charset="0"/>
              </a:rPr>
              <a:t>Videre forutsettes det at dødsmeldingen undertegnes av den lege som syner liket via den elektroniske overføringen.</a:t>
            </a:r>
            <a:endParaRPr kumimoji="0" lang="nb-NO" sz="12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1" i="0" u="sng" strike="noStrike" kern="1200" cap="none" spc="0" normalizeH="0" baseline="0" noProof="0">
              <a:ln>
                <a:noFill/>
              </a:ln>
              <a:solidFill>
                <a:prstClr val="black"/>
              </a:solidFill>
              <a:effectLst/>
              <a:uLnTx/>
              <a:uFillTx/>
              <a:latin typeface="Calibri" panose="020F0502020204030204"/>
              <a:ea typeface="+mn-ea"/>
              <a:cs typeface="+mn-cs"/>
            </a:endParaRPr>
          </a:p>
          <a:p>
            <a:pPr algn="l"/>
            <a:r>
              <a:rPr lang="nb-NO" b="0" i="0">
                <a:solidFill>
                  <a:srgbClr val="212121"/>
                </a:solidFill>
                <a:effectLst/>
                <a:latin typeface="Work Sans" panose="020B0604020202020204" pitchFamily="2" charset="0"/>
              </a:rPr>
              <a:t>Hva som ligger i begrepet "unaturlig dødsfall" fremkommer av </a:t>
            </a:r>
            <a:r>
              <a:rPr lang="nb-NO" b="0" i="0" u="none" strike="noStrike">
                <a:solidFill>
                  <a:srgbClr val="212121"/>
                </a:solidFill>
                <a:effectLst/>
                <a:latin typeface="Work Sans" panose="020B0604020202020204" pitchFamily="2" charset="0"/>
                <a:hlinkClick r:id="rId5"/>
              </a:rPr>
              <a:t>forskrift 21. desember 2000 nr. 1378 om leges melding til politiet om unaturlig dødsfall og lignende</a:t>
            </a:r>
            <a:r>
              <a:rPr lang="nb-NO" b="0" i="0">
                <a:solidFill>
                  <a:srgbClr val="212121"/>
                </a:solidFill>
                <a:effectLst/>
                <a:latin typeface="Work Sans" panose="020B0604020202020204" pitchFamily="2" charset="0"/>
              </a:rPr>
              <a:t>. </a:t>
            </a:r>
            <a:r>
              <a:rPr lang="nb-NO" b="1" i="0">
                <a:solidFill>
                  <a:srgbClr val="333333"/>
                </a:solidFill>
                <a:effectLst/>
                <a:latin typeface="Helvetica Neue"/>
              </a:rPr>
              <a:t>§ 2.</a:t>
            </a:r>
            <a:r>
              <a:rPr lang="nb-NO" b="1" i="1">
                <a:solidFill>
                  <a:srgbClr val="333333"/>
                </a:solidFill>
                <a:effectLst/>
                <a:latin typeface="Helvetica Neue"/>
              </a:rPr>
              <a:t>Unaturlig dødsfall</a:t>
            </a:r>
            <a:endParaRPr lang="nb-NO" b="0" i="0">
              <a:solidFill>
                <a:srgbClr val="333333"/>
              </a:solidFill>
              <a:effectLst/>
              <a:latin typeface="Helvetica Neue"/>
            </a:endParaRPr>
          </a:p>
          <a:p>
            <a:pPr algn="l"/>
            <a:r>
              <a:rPr lang="nb-NO" b="0" i="0">
                <a:solidFill>
                  <a:srgbClr val="333333"/>
                </a:solidFill>
                <a:effectLst/>
                <a:latin typeface="Helvetica Neue"/>
              </a:rPr>
              <a:t>Dødsfall anses unaturlig dersom det kan skyldes:</a:t>
            </a:r>
          </a:p>
          <a:p>
            <a:pPr algn="l"/>
            <a:r>
              <a:rPr lang="nb-NO">
                <a:effectLst/>
              </a:rPr>
              <a:t>-drap eller annen legemskrenkelse,</a:t>
            </a:r>
            <a:br>
              <a:rPr lang="nb-NO">
                <a:effectLst/>
              </a:rPr>
            </a:br>
            <a:r>
              <a:rPr lang="nb-NO">
                <a:effectLst/>
              </a:rPr>
              <a:t>-selvmord eller selvvoldt skade,</a:t>
            </a:r>
            <a:br>
              <a:rPr lang="nb-NO">
                <a:effectLst/>
              </a:rPr>
            </a:br>
            <a:r>
              <a:rPr lang="nb-NO">
                <a:effectLst/>
              </a:rPr>
              <a:t>-ulykke som forlis, brann, skred, lynnedslag, drukning, fall, trafikkulykke o.l.,</a:t>
            </a:r>
            <a:br>
              <a:rPr lang="nb-NO">
                <a:effectLst/>
              </a:rPr>
            </a:br>
            <a:r>
              <a:rPr lang="nb-NO">
                <a:effectLst/>
              </a:rPr>
              <a:t>-yrkesulykke eller yrkesskade,</a:t>
            </a:r>
            <a:br>
              <a:rPr lang="nb-NO">
                <a:effectLst/>
              </a:rPr>
            </a:br>
            <a:r>
              <a:rPr lang="nb-NO">
                <a:effectLst/>
              </a:rPr>
              <a:t>-feil, forsømmelse eller uhell ved undersøkelse eller behandling av sykdom eller skade,</a:t>
            </a:r>
            <a:br>
              <a:rPr lang="nb-NO">
                <a:effectLst/>
              </a:rPr>
            </a:br>
            <a:r>
              <a:rPr lang="nb-NO">
                <a:effectLst/>
              </a:rPr>
              <a:t>-misbruk av narkotika og</a:t>
            </a:r>
            <a:br>
              <a:rPr lang="nb-NO">
                <a:effectLst/>
              </a:rPr>
            </a:br>
            <a:r>
              <a:rPr lang="nb-NO">
                <a:effectLst/>
              </a:rPr>
              <a:t>-ukjent årsak når døden har inntrådt plutselig og uventet.</a:t>
            </a:r>
            <a:br>
              <a:rPr lang="nb-NO">
                <a:effectLst/>
              </a:rPr>
            </a:br>
            <a:br>
              <a:rPr lang="nb-NO">
                <a:effectLst/>
              </a:rPr>
            </a:br>
            <a:r>
              <a:rPr lang="nb-NO" b="0" i="0">
                <a:solidFill>
                  <a:srgbClr val="333333"/>
                </a:solidFill>
                <a:effectLst/>
                <a:latin typeface="Helvetica Neue"/>
              </a:rPr>
              <a:t>Som unaturlig meldes også:</a:t>
            </a:r>
          </a:p>
          <a:p>
            <a:r>
              <a:rPr lang="nb-NO">
                <a:effectLst/>
              </a:rPr>
              <a:t>-dødsfall i fengsel eller under sivil eller militær arrest og funn av ukjent lik.</a:t>
            </a:r>
            <a:br>
              <a:rPr lang="nb-NO" b="0" i="0">
                <a:solidFill>
                  <a:srgbClr val="212121"/>
                </a:solidFill>
                <a:effectLst/>
                <a:latin typeface="Work Sans" panose="020B0604020202020204" pitchFamily="2" charset="0"/>
              </a:rPr>
            </a:br>
            <a:br>
              <a:rPr lang="nb-NO" b="0" i="0">
                <a:solidFill>
                  <a:srgbClr val="212121"/>
                </a:solidFill>
                <a:effectLst/>
                <a:latin typeface="Work Sans" panose="020B0604020202020204" pitchFamily="2" charset="0"/>
              </a:rPr>
            </a:br>
            <a:r>
              <a:rPr lang="nb-NO" b="0" i="0">
                <a:solidFill>
                  <a:srgbClr val="212121"/>
                </a:solidFill>
                <a:effectLst/>
                <a:latin typeface="Work Sans" panose="020B0604020202020204" pitchFamily="2" charset="0"/>
              </a:rPr>
              <a:t>Etter </a:t>
            </a:r>
            <a:r>
              <a:rPr lang="nb-NO" b="0" i="0" u="none" strike="noStrike">
                <a:solidFill>
                  <a:srgbClr val="212121"/>
                </a:solidFill>
                <a:effectLst/>
                <a:latin typeface="Work Sans" panose="020B0604020202020204" pitchFamily="2" charset="0"/>
                <a:hlinkClick r:id="rId6"/>
              </a:rPr>
              <a:t>straffeprosessloven § 224 fjerde ledd</a:t>
            </a:r>
            <a:r>
              <a:rPr lang="nb-NO" b="0" i="0">
                <a:solidFill>
                  <a:srgbClr val="212121"/>
                </a:solidFill>
                <a:effectLst/>
                <a:latin typeface="Work Sans" panose="020B0604020202020204" pitchFamily="2" charset="0"/>
              </a:rPr>
              <a:t> har politiet etterforskningsplikt i alle tilfeller der en person under 18 år dør plutselig og uventet.</a:t>
            </a:r>
          </a:p>
          <a:p>
            <a:pPr marL="0" marR="0" lvl="0" indent="0" algn="l" defTabSz="914400" rtl="0" eaLnBrk="1" fontAlgn="auto" latinLnBrk="0" hangingPunct="1">
              <a:lnSpc>
                <a:spcPct val="100000"/>
              </a:lnSpc>
              <a:spcBef>
                <a:spcPts val="0"/>
              </a:spcBef>
              <a:spcAft>
                <a:spcPts val="0"/>
              </a:spcAft>
              <a:buClrTx/>
              <a:buSzTx/>
              <a:buFontTx/>
              <a:buNone/>
              <a:tabLst/>
              <a:defRPr/>
            </a:pPr>
            <a:br>
              <a:rPr lang="nb-NO"/>
            </a:br>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40</a:t>
            </a:fld>
            <a:endParaRPr lang="nb-NO"/>
          </a:p>
        </p:txBody>
      </p:sp>
    </p:spTree>
    <p:extLst>
      <p:ext uri="{BB962C8B-B14F-4D97-AF65-F5344CB8AC3E}">
        <p14:creationId xmlns:p14="http://schemas.microsoft.com/office/powerpoint/2010/main" val="3804172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Vi må tro på det innringer formidler!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br>
              <a:rPr kumimoji="0" lang="nb-NO" sz="1200" b="0" i="0" u="sng"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br>
            <a:r>
              <a:rPr kumimoji="0" lang="nb-NO" sz="1200" b="1" i="0" u="sng"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Varsellys: </a:t>
            </a:r>
            <a:b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br>
            <a:r>
              <a:rPr kumimoji="0" lang="nb-NO" sz="1200" b="1" i="0" u="none" strike="noStrike" kern="1200" cap="none" spc="0" normalizeH="0" baseline="0" noProof="0" err="1">
                <a:ln>
                  <a:noFill/>
                </a:ln>
                <a:solidFill>
                  <a:sysClr val="windowText" lastClr="000000"/>
                </a:solidFill>
                <a:effectLst/>
                <a:uLnTx/>
                <a:uFillTx/>
                <a:latin typeface="Verdana" panose="020B0604030504040204" pitchFamily="34" charset="0"/>
                <a:ea typeface="Verdana" panose="020B0604030504040204" pitchFamily="34" charset="0"/>
              </a:rPr>
              <a:t>Spm</a:t>
            </a:r>
            <a:r>
              <a:rPr kumimoji="0" lang="nb-NO" sz="1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a:t>
            </a:r>
            <a:b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b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be kursdeltager gi det de tror er eks. på det vi omtaler som </a:t>
            </a:r>
            <a:r>
              <a:rPr kumimoji="0" lang="nb-NO" sz="1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«varsellys»</a:t>
            </a: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a:t>
            </a:r>
            <a:b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br>
            <a:br>
              <a:rPr kumimoji="0" lang="nb-NO" sz="1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br>
            <a:r>
              <a:rPr kumimoji="0" lang="nb-NO" sz="1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Svar:</a:t>
            </a:r>
            <a:b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b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slapphet / medtatt pas.</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jamring / grynting</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sover mer enn vanlig</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oppfører seg unormalt / forvirret</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skriker høyt / unormal gråting (barn)</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svekket immunforsvar</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re-kontakt</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obs. temperatur på babyer under 3 måneder</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bekymret innringer som fortsatt stiller spørsmål etter råd er gitt, og samtalen skal avsluttes</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Oppsummering og bekreftelse alltid viktig til slutt. </a:t>
            </a:r>
            <a:endParaRPr kumimoji="0" lang="nb-NO" sz="1200" b="0" i="0" u="none" strike="noStrike" kern="1200" cap="none" spc="0" normalizeH="0" baseline="0" noProof="0">
              <a:ln>
                <a:noFill/>
              </a:ln>
              <a:solidFill>
                <a:prstClr val="black"/>
              </a:solidFill>
              <a:effectLst/>
              <a:uLnTx/>
              <a:uFillTx/>
              <a:latin typeface="+mn-lt"/>
              <a:ea typeface="Calibri" panose="020F0502020204030204" pitchFamily="34" charset="0"/>
              <a:cs typeface="+mn-cs"/>
            </a:endParaRPr>
          </a:p>
          <a:p>
            <a:pPr marL="0" marR="0" lvl="0" indent="0" algn="l" defTabSz="914400" rtl="0" eaLnBrk="0" fontAlgn="base" latinLnBrk="0" hangingPunct="0">
              <a:lnSpc>
                <a:spcPct val="115000"/>
              </a:lnSpc>
              <a:spcBef>
                <a:spcPct val="0"/>
              </a:spcBef>
              <a:spcAft>
                <a:spcPts val="0"/>
              </a:spcAft>
              <a:buClrTx/>
              <a:buSzTx/>
              <a:buFont typeface="Symbol" panose="05050102010706020507" pitchFamily="18" charset="2"/>
              <a:buNone/>
              <a:tabLst/>
              <a:defRPr/>
            </a:pPr>
            <a:endParaRPr kumimoji="0" lang="nb-NO" sz="1200" b="0"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endParaRPr>
          </a:p>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41</a:t>
            </a:fld>
            <a:endParaRPr lang="nb-NO"/>
          </a:p>
        </p:txBody>
      </p:sp>
    </p:spTree>
    <p:extLst>
      <p:ext uri="{BB962C8B-B14F-4D97-AF65-F5344CB8AC3E}">
        <p14:creationId xmlns:p14="http://schemas.microsoft.com/office/powerpoint/2010/main" val="1943932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42</a:t>
            </a:fld>
            <a:endParaRPr lang="nb-NO"/>
          </a:p>
        </p:txBody>
      </p:sp>
    </p:spTree>
    <p:extLst>
      <p:ext uri="{BB962C8B-B14F-4D97-AF65-F5344CB8AC3E}">
        <p14:creationId xmlns:p14="http://schemas.microsoft.com/office/powerpoint/2010/main" val="3674374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NB: Animasjon i lysbildet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Oppsummering</a:t>
            </a:r>
            <a:r>
              <a:rPr lang="nb-NO" baseline="0"/>
              <a:t> i gruppen, punkt for punkt.</a:t>
            </a:r>
            <a:endParaRPr lang="nb-NO"/>
          </a:p>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6116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Kompetanseplan</a:t>
            </a:r>
            <a:r>
              <a:rPr lang="nb-NO" baseline="0"/>
              <a:t> med emnebeskrivelser og sjekklister finner du på kokom.no</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80223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Case – kun hvis tid.</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a:effectLst/>
                <a:latin typeface="Calibri" panose="020F0502020204030204" pitchFamily="34" charset="0"/>
                <a:ea typeface="Calibri" panose="020F0502020204030204" pitchFamily="34" charset="0"/>
                <a:cs typeface="Times New Roman" panose="02020603050405020304" pitchFamily="18" charset="0"/>
              </a:rPr>
              <a:t>NB: Animasjon på dette lysbildet</a:t>
            </a:r>
            <a:endParaRPr lang="nb-NO"/>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Utfordrende, men det er derfor jobben er så spennende!!!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1" i="0" u="none" strike="noStrike" kern="1200" cap="none" spc="0" normalizeH="0" baseline="0" noProof="0">
                <a:ln>
                  <a:noFill/>
                </a:ln>
                <a:solidFill>
                  <a:srgbClr val="000000"/>
                </a:solidFill>
                <a:effectLst/>
                <a:uLnTx/>
                <a:uFillTx/>
                <a:latin typeface="Times" panose="02020603050405020304" pitchFamily="18" charset="0"/>
                <a:ea typeface="+mn-ea"/>
                <a:cs typeface="+mn-cs"/>
              </a:rPr>
              <a:t>Les opp: </a:t>
            </a:r>
            <a:br>
              <a:rPr kumimoji="0" lang="nb-NO" sz="1200" b="1"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1. Her kunne operatøren fort bare svart «</a:t>
            </a:r>
            <a:r>
              <a:rPr kumimoji="0" lang="nb-NO" sz="1200" b="0" i="1" u="none" strike="noStrike" kern="1200" cap="none" spc="0" normalizeH="0" baseline="0" noProof="0">
                <a:ln>
                  <a:noFill/>
                </a:ln>
                <a:solidFill>
                  <a:srgbClr val="000000"/>
                </a:solidFill>
                <a:effectLst/>
                <a:uLnTx/>
                <a:uFillTx/>
                <a:latin typeface="Times" panose="02020603050405020304" pitchFamily="18" charset="0"/>
                <a:ea typeface="+mn-ea"/>
                <a:cs typeface="+mn-cs"/>
              </a:rPr>
              <a:t>Ja – kom å hent noen stikkpiller du».</a:t>
            </a: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2. …men hvis operatør bruker indeks: Sterk hodepine og oppkast.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Operatør nøster i hvor lenge og hvor voldsom hodepinen er.</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Ikke migrene, men vart siden formiddagen, øker på – hun tror hodet skal eksplodere.</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Hører hun kaster opp i bakgrunnen mer eller mindre kontinuerlig. Voldsomme lyder. </a:t>
            </a: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Mannen tenker fortsatt det vil holde om hun får litt </a:t>
            </a:r>
            <a:r>
              <a:rPr kumimoji="0" lang="nb-NO" sz="1200" b="0" i="0" u="none" strike="noStrike" kern="1200" cap="none" spc="0" normalizeH="0" baseline="0" noProof="0" err="1">
                <a:ln>
                  <a:noFill/>
                </a:ln>
                <a:solidFill>
                  <a:srgbClr val="000000"/>
                </a:solidFill>
                <a:effectLst/>
                <a:uLnTx/>
                <a:uFillTx/>
                <a:latin typeface="Times" panose="02020603050405020304" pitchFamily="18" charset="0"/>
                <a:ea typeface="+mn-ea"/>
                <a:cs typeface="+mn-cs"/>
              </a:rPr>
              <a:t>paracet</a:t>
            </a: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som kan virke kanskje.</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Kan være både rød og gul litt </a:t>
            </a:r>
            <a:r>
              <a:rPr kumimoji="0" lang="nb-NO" sz="1200" b="0" i="0" u="none" strike="noStrike" kern="1200" cap="none" spc="0" normalizeH="0" baseline="0" noProof="0" err="1">
                <a:ln>
                  <a:noFill/>
                </a:ln>
                <a:solidFill>
                  <a:srgbClr val="000000"/>
                </a:solidFill>
                <a:effectLst/>
                <a:uLnTx/>
                <a:uFillTx/>
                <a:latin typeface="Times" panose="02020603050405020304" pitchFamily="18" charset="0"/>
                <a:ea typeface="+mn-ea"/>
                <a:cs typeface="+mn-cs"/>
              </a:rPr>
              <a:t>avh</a:t>
            </a: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av graden av hodepine og oppkast.</a:t>
            </a: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Mannen opplever det voldsomt med ambulanse.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De bor 3 min. unna LV – kan han ikke bare kjøre henne selv ned, om han ikke bare kan komme å kjøpe </a:t>
            </a:r>
            <a:r>
              <a:rPr kumimoji="0" lang="nb-NO" sz="1200" b="0" i="0" u="none" strike="noStrike" kern="1200" cap="none" spc="0" normalizeH="0" baseline="0" noProof="0" err="1">
                <a:ln>
                  <a:noFill/>
                </a:ln>
                <a:solidFill>
                  <a:srgbClr val="000000"/>
                </a:solidFill>
                <a:effectLst/>
                <a:uLnTx/>
                <a:uFillTx/>
                <a:latin typeface="Times" panose="02020603050405020304" pitchFamily="18" charset="0"/>
                <a:ea typeface="+mn-ea"/>
                <a:cs typeface="+mn-cs"/>
              </a:rPr>
              <a:t>paracet</a:t>
            </a: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selv?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Ikke andre symptomer i noen retninger.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Erfaringen som operatør fra tidligere hendelser, tidligere jobb i akuttmottak, lydene en hører i bakgrunn.</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Fagkyndighet opp i mot beslutningsstøtteverktøy</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Måten det kastes opp på – voldsomme brekninger og mye lyd etc.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LVS-operatør tenker det </a:t>
            </a:r>
            <a:r>
              <a:rPr kumimoji="0" lang="nb-NO" sz="1200" b="0" i="0" u="sng" strike="noStrike" kern="1200" cap="none" spc="0" normalizeH="0" baseline="0" noProof="0">
                <a:ln>
                  <a:noFill/>
                </a:ln>
                <a:solidFill>
                  <a:srgbClr val="000000"/>
                </a:solidFill>
                <a:effectLst/>
                <a:uLnTx/>
                <a:uFillTx/>
                <a:latin typeface="Times" panose="02020603050405020304" pitchFamily="18" charset="0"/>
                <a:ea typeface="+mn-ea"/>
                <a:cs typeface="+mn-cs"/>
              </a:rPr>
              <a:t>kan</a:t>
            </a: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være alvorlig, mulig hjerneblødning, og setter over til AMK.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AMK er enig i vurderingen til LVS. Tar over samtalen, sender ut akutt amb.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 </a:t>
            </a:r>
            <a:br>
              <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b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89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2967BC4-EBA8-4C97-A39C-C478344FBDD4}" type="slidenum">
              <a:rPr lang="nb-NO" smtClean="0"/>
              <a:t>5</a:t>
            </a:fld>
            <a:endParaRPr lang="nb-NO"/>
          </a:p>
        </p:txBody>
      </p:sp>
    </p:spTree>
    <p:extLst>
      <p:ext uri="{BB962C8B-B14F-4D97-AF65-F5344CB8AC3E}">
        <p14:creationId xmlns:p14="http://schemas.microsoft.com/office/powerpoint/2010/main" val="787531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Er dette et beslutningsstøtte`? </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6</a:t>
            </a:fld>
            <a:endParaRPr lang="nb-NO"/>
          </a:p>
        </p:txBody>
      </p:sp>
    </p:spTree>
    <p:extLst>
      <p:ext uri="{BB962C8B-B14F-4D97-AF65-F5344CB8AC3E}">
        <p14:creationId xmlns:p14="http://schemas.microsoft.com/office/powerpoint/2010/main" val="2921480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2967BC4-EBA8-4C97-A39C-C478344FBDD4}" type="slidenum">
              <a:rPr lang="nb-NO" smtClean="0"/>
              <a:t>7</a:t>
            </a:fld>
            <a:endParaRPr lang="nb-NO"/>
          </a:p>
        </p:txBody>
      </p:sp>
    </p:spTree>
    <p:extLst>
      <p:ext uri="{BB962C8B-B14F-4D97-AF65-F5344CB8AC3E}">
        <p14:creationId xmlns:p14="http://schemas.microsoft.com/office/powerpoint/2010/main" val="590965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Er dette et beslutningsstøtte`? </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8</a:t>
            </a:fld>
            <a:endParaRPr lang="nb-NO"/>
          </a:p>
        </p:txBody>
      </p:sp>
    </p:spTree>
    <p:extLst>
      <p:ext uri="{BB962C8B-B14F-4D97-AF65-F5344CB8AC3E}">
        <p14:creationId xmlns:p14="http://schemas.microsoft.com/office/powerpoint/2010/main" val="362268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Er dette et beslutningsstøtte`? </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9</a:t>
            </a:fld>
            <a:endParaRPr lang="nb-NO"/>
          </a:p>
        </p:txBody>
      </p:sp>
    </p:spTree>
    <p:extLst>
      <p:ext uri="{BB962C8B-B14F-4D97-AF65-F5344CB8AC3E}">
        <p14:creationId xmlns:p14="http://schemas.microsoft.com/office/powerpoint/2010/main" val="2616424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954C3787-C778-48F2-B62F-549181471126}" type="datetime1">
              <a:rPr lang="nb-NO" smtClean="0"/>
              <a:t>01.12.2023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76955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6C1C197-0F9B-436E-999F-196A10404727}" type="datetime1">
              <a:rPr lang="nb-NO" smtClean="0"/>
              <a:t>01.12.2023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4028902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1FA9439-B94C-4BEF-9A94-25571F726B84}" type="datetime1">
              <a:rPr lang="nb-NO" smtClean="0"/>
              <a:t>01.12.2023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266306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r>
              <a:rPr lang="nb-NO"/>
              <a:t>Klikk for å redigere tittelstil</a:t>
            </a:r>
          </a:p>
        </p:txBody>
      </p:sp>
      <p:sp>
        <p:nvSpPr>
          <p:cNvPr id="4" name="Plassholder for dato 3"/>
          <p:cNvSpPr>
            <a:spLocks noGrp="1"/>
          </p:cNvSpPr>
          <p:nvPr>
            <p:ph type="dt" sz="half" idx="10"/>
          </p:nvPr>
        </p:nvSpPr>
        <p:spPr/>
        <p:txBody>
          <a:bodyPr/>
          <a:lstStyle/>
          <a:p>
            <a:fld id="{E4AA692E-DEA7-4749-AD62-BB18AF54669B}" type="datetime4">
              <a:rPr lang="nb-NO" smtClean="0"/>
              <a:t>1. desember 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07416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1E922A24-9D4E-43FE-9466-0425E3D8DA55}" type="datetime1">
              <a:rPr lang="nb-NO" smtClean="0"/>
              <a:t>01.12.2023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626219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AEB7169-3E4A-47EE-918A-DABB426882D8}" type="datetime1">
              <a:rPr lang="nb-NO" smtClean="0"/>
              <a:t>01.12.2023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342318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CEA3DA9C-E3AD-453C-BC6B-6D287AA362FE}" type="datetime1">
              <a:rPr lang="nb-NO" smtClean="0"/>
              <a:t>01.12.2023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304152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CEDC6462-F1FA-4408-8712-A803B4EFB129}" type="datetime1">
              <a:rPr lang="nb-NO" smtClean="0"/>
              <a:t>01.12.2023</a:t>
            </a:fld>
            <a:endParaRPr lang="nb-NO"/>
          </a:p>
        </p:txBody>
      </p:sp>
      <p:sp>
        <p:nvSpPr>
          <p:cNvPr id="6" name="Plassholder for bunntekst 5"/>
          <p:cNvSpPr>
            <a:spLocks noGrp="1"/>
          </p:cNvSpPr>
          <p:nvPr>
            <p:ph type="ftr" sz="quarter" idx="11"/>
          </p:nvPr>
        </p:nvSpPr>
        <p:spPr/>
        <p:txBody>
          <a:bodyPr/>
          <a:lstStyle/>
          <a:p>
            <a:r>
              <a:rPr lang="nb-NO"/>
              <a:t>Illustrasjon fra Helsenorge.no</a:t>
            </a:r>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4043820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310FCF10-57FE-4584-91A1-8AC6A95AF2E3}" type="datetime1">
              <a:rPr lang="nb-NO" smtClean="0"/>
              <a:t>01.12.2023</a:t>
            </a:fld>
            <a:endParaRPr lang="nb-NO"/>
          </a:p>
        </p:txBody>
      </p:sp>
      <p:sp>
        <p:nvSpPr>
          <p:cNvPr id="8" name="Plassholder for bunntekst 7"/>
          <p:cNvSpPr>
            <a:spLocks noGrp="1"/>
          </p:cNvSpPr>
          <p:nvPr>
            <p:ph type="ftr" sz="quarter" idx="11"/>
          </p:nvPr>
        </p:nvSpPr>
        <p:spPr/>
        <p:txBody>
          <a:bodyPr/>
          <a:lstStyle/>
          <a:p>
            <a:r>
              <a:rPr lang="nb-NO"/>
              <a:t>Illustrasjon fra Helsenorge.no</a:t>
            </a:r>
          </a:p>
        </p:txBody>
      </p:sp>
      <p:sp>
        <p:nvSpPr>
          <p:cNvPr id="9" name="Plassholder for lysbildenummer 8"/>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688982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CB0E703E-7C51-4C5A-911D-7F1EAA19B8E1}" type="datetime1">
              <a:rPr lang="nb-NO" smtClean="0"/>
              <a:t>01.12.2023</a:t>
            </a:fld>
            <a:endParaRPr lang="nb-NO"/>
          </a:p>
        </p:txBody>
      </p:sp>
      <p:sp>
        <p:nvSpPr>
          <p:cNvPr id="4" name="Plassholder for bunntekst 3"/>
          <p:cNvSpPr>
            <a:spLocks noGrp="1"/>
          </p:cNvSpPr>
          <p:nvPr>
            <p:ph type="ftr" sz="quarter" idx="11"/>
          </p:nvPr>
        </p:nvSpPr>
        <p:spPr/>
        <p:txBody>
          <a:bodyPr/>
          <a:lstStyle/>
          <a:p>
            <a:r>
              <a:rPr lang="nb-NO"/>
              <a:t>Illustrasjon fra Helsenorge.no</a:t>
            </a:r>
          </a:p>
        </p:txBody>
      </p:sp>
      <p:sp>
        <p:nvSpPr>
          <p:cNvPr id="5" name="Plassholder for lysbildenummer 4"/>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4292239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79EE42E-BA8C-47BB-9F5E-0641A3C8E673}" type="datetime1">
              <a:rPr lang="nb-NO" smtClean="0"/>
              <a:t>01.12.2023</a:t>
            </a:fld>
            <a:endParaRPr lang="nb-NO"/>
          </a:p>
        </p:txBody>
      </p:sp>
      <p:sp>
        <p:nvSpPr>
          <p:cNvPr id="3" name="Plassholder for bunntekst 2"/>
          <p:cNvSpPr>
            <a:spLocks noGrp="1"/>
          </p:cNvSpPr>
          <p:nvPr>
            <p:ph type="ftr" sz="quarter" idx="11"/>
          </p:nvPr>
        </p:nvSpPr>
        <p:spPr/>
        <p:txBody>
          <a:bodyPr/>
          <a:lstStyle/>
          <a:p>
            <a:r>
              <a:rPr lang="nb-NO"/>
              <a:t>Illustrasjon fra Helsenorge.no</a:t>
            </a:r>
          </a:p>
        </p:txBody>
      </p:sp>
      <p:sp>
        <p:nvSpPr>
          <p:cNvPr id="4" name="Plassholder for lysbildenummer 3"/>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22432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499414C-874C-4FBA-909A-FF58AA28AEAA}" type="datetime1">
              <a:rPr lang="nb-NO" smtClean="0"/>
              <a:t>01.12.2023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727909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89EAC2B7-12E8-452C-AAB8-18DAECF04346}" type="datetime1">
              <a:rPr lang="nb-NO" smtClean="0"/>
              <a:t>01.12.2023</a:t>
            </a:fld>
            <a:endParaRPr lang="nb-NO"/>
          </a:p>
        </p:txBody>
      </p:sp>
      <p:sp>
        <p:nvSpPr>
          <p:cNvPr id="6" name="Plassholder for bunntekst 5"/>
          <p:cNvSpPr>
            <a:spLocks noGrp="1"/>
          </p:cNvSpPr>
          <p:nvPr>
            <p:ph type="ftr" sz="quarter" idx="11"/>
          </p:nvPr>
        </p:nvSpPr>
        <p:spPr/>
        <p:txBody>
          <a:bodyPr/>
          <a:lstStyle/>
          <a:p>
            <a:r>
              <a:rPr lang="nb-NO"/>
              <a:t>Illustrasjon fra Helsenorge.no</a:t>
            </a:r>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407914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199C6733-D08C-4DF6-9E18-FA4B184C0C32}" type="datetime1">
              <a:rPr lang="nb-NO" smtClean="0"/>
              <a:t>01.12.2023</a:t>
            </a:fld>
            <a:endParaRPr lang="nb-NO"/>
          </a:p>
        </p:txBody>
      </p:sp>
      <p:sp>
        <p:nvSpPr>
          <p:cNvPr id="6" name="Plassholder for bunntekst 5"/>
          <p:cNvSpPr>
            <a:spLocks noGrp="1"/>
          </p:cNvSpPr>
          <p:nvPr>
            <p:ph type="ftr" sz="quarter" idx="11"/>
          </p:nvPr>
        </p:nvSpPr>
        <p:spPr/>
        <p:txBody>
          <a:bodyPr/>
          <a:lstStyle/>
          <a:p>
            <a:r>
              <a:rPr lang="nb-NO"/>
              <a:t>Illustrasjon fra Helsenorge.no</a:t>
            </a:r>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421899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18F8AB0D-9A56-40F3-8FC9-47C523A0290E}" type="datetime1">
              <a:rPr lang="nb-NO" smtClean="0"/>
              <a:t>01.12.2023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549932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33BA65B-AB0A-4FFF-B4D7-16621B764B5C}" type="datetime1">
              <a:rPr lang="nb-NO" smtClean="0"/>
              <a:t>01.12.2023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330179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FE81ED97-35E8-4FAA-8DCD-B7CCF6CB8777}" type="datetimeFigureOut">
              <a:rPr lang="nb-NO" smtClean="0"/>
              <a:t>01.12.2023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910195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E81ED97-35E8-4FAA-8DCD-B7CCF6CB8777}" type="datetimeFigureOut">
              <a:rPr lang="nb-NO" smtClean="0"/>
              <a:t>01.12.2023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693661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FE81ED97-35E8-4FAA-8DCD-B7CCF6CB8777}" type="datetimeFigureOut">
              <a:rPr lang="nb-NO" smtClean="0"/>
              <a:t>01.12.2023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087903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FE81ED97-35E8-4FAA-8DCD-B7CCF6CB8777}" type="datetimeFigureOut">
              <a:rPr lang="nb-NO" smtClean="0"/>
              <a:t>01.12.2023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108452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FE81ED97-35E8-4FAA-8DCD-B7CCF6CB8777}" type="datetimeFigureOut">
              <a:rPr lang="nb-NO" smtClean="0"/>
              <a:t>01.12.2023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355282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FE81ED97-35E8-4FAA-8DCD-B7CCF6CB8777}" type="datetimeFigureOut">
              <a:rPr lang="nb-NO" smtClean="0"/>
              <a:t>01.12.2023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102726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FB1B727A-D3AC-49F1-A43D-523BD82BF997}" type="datetime1">
              <a:rPr lang="nb-NO" smtClean="0"/>
              <a:t>01.12.2023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845783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E81ED97-35E8-4FAA-8DCD-B7CCF6CB8777}" type="datetimeFigureOut">
              <a:rPr lang="nb-NO" smtClean="0"/>
              <a:t>01.12.2023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37745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FE81ED97-35E8-4FAA-8DCD-B7CCF6CB8777}" type="datetimeFigureOut">
              <a:rPr lang="nb-NO" smtClean="0"/>
              <a:t>01.12.2023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857769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FE81ED97-35E8-4FAA-8DCD-B7CCF6CB8777}" type="datetimeFigureOut">
              <a:rPr lang="nb-NO" smtClean="0"/>
              <a:t>01.12.2023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383156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E81ED97-35E8-4FAA-8DCD-B7CCF6CB8777}" type="datetimeFigureOut">
              <a:rPr lang="nb-NO" smtClean="0"/>
              <a:t>01.12.2023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739803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E81ED97-35E8-4FAA-8DCD-B7CCF6CB8777}" type="datetimeFigureOut">
              <a:rPr lang="nb-NO" smtClean="0"/>
              <a:t>01.12.2023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4256172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grpSp>
        <p:nvGrpSpPr>
          <p:cNvPr id="189470" name="Group 30"/>
          <p:cNvGrpSpPr>
            <a:grpSpLocks/>
          </p:cNvGrpSpPr>
          <p:nvPr userDrawn="1"/>
        </p:nvGrpSpPr>
        <p:grpSpPr bwMode="auto">
          <a:xfrm>
            <a:off x="203201" y="228600"/>
            <a:ext cx="2269067" cy="6400800"/>
            <a:chOff x="96" y="144"/>
            <a:chExt cx="1353" cy="5088"/>
          </a:xfrm>
        </p:grpSpPr>
        <p:pic>
          <p:nvPicPr>
            <p:cNvPr id="189468" name="Picture 28" descr="KoKom_dekorelement.jpg                                         000368A8Kardang                        C09A9B3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 y="144"/>
              <a:ext cx="1353" cy="2501"/>
            </a:xfrm>
            <a:prstGeom prst="rect">
              <a:avLst/>
            </a:prstGeom>
            <a:noFill/>
            <a:extLst>
              <a:ext uri="{909E8E84-426E-40DD-AFC4-6F175D3DCCD1}">
                <a14:hiddenFill xmlns:a14="http://schemas.microsoft.com/office/drawing/2010/main">
                  <a:solidFill>
                    <a:srgbClr val="FFFFFF"/>
                  </a:solidFill>
                </a14:hiddenFill>
              </a:ext>
            </a:extLst>
          </p:spPr>
        </p:pic>
        <p:pic>
          <p:nvPicPr>
            <p:cNvPr id="189469" name="Picture 29" descr="KoKom_dekorelement.jpg                                         000368A8Kardang                        C09A9B3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b="398"/>
            <a:stretch>
              <a:fillRect/>
            </a:stretch>
          </p:blipFill>
          <p:spPr bwMode="auto">
            <a:xfrm>
              <a:off x="96" y="2741"/>
              <a:ext cx="1353" cy="249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p:cNvSpPr>
            <a:spLocks noGrp="1"/>
          </p:cNvSpPr>
          <p:nvPr>
            <p:ph type="ctrTitle"/>
          </p:nvPr>
        </p:nvSpPr>
        <p:spPr>
          <a:xfrm>
            <a:off x="2639616" y="1108075"/>
            <a:ext cx="9299697" cy="2387600"/>
          </a:xfrm>
        </p:spPr>
        <p:txBody>
          <a:bodyPr anchor="b"/>
          <a:lstStyle>
            <a:lvl1pPr algn="ctr">
              <a:defRPr sz="5400"/>
            </a:lvl1pPr>
          </a:lstStyle>
          <a:p>
            <a:r>
              <a:rPr lang="nb-NO"/>
              <a:t>Klikk for å redigere tittelstil</a:t>
            </a:r>
            <a:endParaRPr lang="en-US"/>
          </a:p>
        </p:txBody>
      </p:sp>
      <p:sp>
        <p:nvSpPr>
          <p:cNvPr id="8" name="Subtitle 2"/>
          <p:cNvSpPr>
            <a:spLocks noGrp="1"/>
          </p:cNvSpPr>
          <p:nvPr>
            <p:ph type="subTitle" idx="1"/>
          </p:nvPr>
        </p:nvSpPr>
        <p:spPr>
          <a:xfrm>
            <a:off x="3124098" y="3587750"/>
            <a:ext cx="8205615"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Tree>
    <p:extLst>
      <p:ext uri="{BB962C8B-B14F-4D97-AF65-F5344CB8AC3E}">
        <p14:creationId xmlns:p14="http://schemas.microsoft.com/office/powerpoint/2010/main" val="401591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20727AB3-19C7-438C-BFF8-4BD85410B969}" type="datetime1">
              <a:rPr lang="nb-NO" smtClean="0"/>
              <a:t>01.12.2023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88949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243EE00-4599-417E-9AF2-A9745EF8FBDF}" type="datetime1">
              <a:rPr lang="nb-NO" smtClean="0"/>
              <a:t>01.12.2023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899972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66739D78-8328-485A-AE6A-367115BC12BA}" type="datetime1">
              <a:rPr lang="nb-NO" smtClean="0"/>
              <a:t>01.12.2023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72765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BEE505A-B716-407B-A983-5ECD6113DC7D}" type="datetime1">
              <a:rPr lang="nb-NO" smtClean="0"/>
              <a:t>01.12.2023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12872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395F77B9-0796-4994-94F1-92C381065E25}" type="datetime1">
              <a:rPr lang="nb-NO" smtClean="0"/>
              <a:t>01.12.2023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743429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6C634C74-9022-432D-8969-65BD00F8C905}" type="datetime1">
              <a:rPr lang="nb-NO" smtClean="0"/>
              <a:t>01.12.2023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47673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521A4-EF1C-45A3-9064-8250304A0BF2}" type="datetime1">
              <a:rPr lang="nb-NO" smtClean="0"/>
              <a:t>01.12.2023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5A98-9554-44C9-BA58-B78A95C72FFC}" type="slidenum">
              <a:rPr lang="nb-NO" smtClean="0"/>
              <a:t>‹#›</a:t>
            </a:fld>
            <a:endParaRPr lang="nb-NO"/>
          </a:p>
        </p:txBody>
      </p:sp>
    </p:spTree>
    <p:extLst>
      <p:ext uri="{BB962C8B-B14F-4D97-AF65-F5344CB8AC3E}">
        <p14:creationId xmlns:p14="http://schemas.microsoft.com/office/powerpoint/2010/main" val="2432489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1843E-C34D-4AA7-947D-2A07687F33B9}" type="datetime1">
              <a:rPr lang="nb-NO" smtClean="0"/>
              <a:t>01.12.2023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Illustrasjon fra Helsenorge.no</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5A98-9554-44C9-BA58-B78A95C72FFC}" type="slidenum">
              <a:rPr lang="nb-NO" smtClean="0"/>
              <a:t>‹#›</a:t>
            </a:fld>
            <a:endParaRPr lang="nb-NO"/>
          </a:p>
        </p:txBody>
      </p:sp>
    </p:spTree>
    <p:extLst>
      <p:ext uri="{BB962C8B-B14F-4D97-AF65-F5344CB8AC3E}">
        <p14:creationId xmlns:p14="http://schemas.microsoft.com/office/powerpoint/2010/main" val="5547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81ED97-35E8-4FAA-8DCD-B7CCF6CB8777}" type="datetimeFigureOut">
              <a:rPr lang="nb-NO" smtClean="0"/>
              <a:t>01.12.2023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5A98-9554-44C9-BA58-B78A95C72FFC}" type="slidenum">
              <a:rPr lang="nb-NO" smtClean="0"/>
              <a:t>‹#›</a:t>
            </a:fld>
            <a:endParaRPr lang="nb-NO"/>
          </a:p>
        </p:txBody>
      </p:sp>
    </p:spTree>
    <p:extLst>
      <p:ext uri="{BB962C8B-B14F-4D97-AF65-F5344CB8AC3E}">
        <p14:creationId xmlns:p14="http://schemas.microsoft.com/office/powerpoint/2010/main" val="1793771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hyperlink" Target="mailto:post@kokom.no"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Undertittel 2"/>
          <p:cNvSpPr>
            <a:spLocks noGrp="1"/>
          </p:cNvSpPr>
          <p:nvPr>
            <p:ph type="subTitle" idx="4294967295"/>
          </p:nvPr>
        </p:nvSpPr>
        <p:spPr>
          <a:xfrm>
            <a:off x="2963968" y="5572033"/>
            <a:ext cx="6510077" cy="936104"/>
          </a:xfrm>
        </p:spPr>
        <p:txBody>
          <a:bodyPr>
            <a:normAutofit fontScale="92500" lnSpcReduction="20000"/>
          </a:bodyPr>
          <a:lstStyle/>
          <a:p>
            <a:pPr marL="0" indent="0" algn="ctr" eaLnBrk="1" hangingPunct="1">
              <a:buNone/>
            </a:pPr>
            <a:r>
              <a:rPr lang="nb-NO" altLang="nb-NO" sz="1800">
                <a:solidFill>
                  <a:srgbClr val="0070C0"/>
                </a:solidFill>
                <a:latin typeface="Verdana" panose="020B0604030504040204" pitchFamily="34" charset="0"/>
                <a:ea typeface="Verdana" panose="020B0604030504040204" pitchFamily="34" charset="0"/>
              </a:rPr>
              <a:t>Grunnkurs for operatører i </a:t>
            </a:r>
          </a:p>
          <a:p>
            <a:pPr marL="0" indent="0" algn="ctr" eaLnBrk="1" hangingPunct="1">
              <a:buNone/>
            </a:pPr>
            <a:r>
              <a:rPr lang="nb-NO" altLang="nb-NO" sz="1800">
                <a:solidFill>
                  <a:srgbClr val="0070C0"/>
                </a:solidFill>
                <a:latin typeface="Verdana" panose="020B0604030504040204" pitchFamily="34" charset="0"/>
                <a:ea typeface="Verdana" panose="020B0604030504040204" pitchFamily="34" charset="0"/>
              </a:rPr>
              <a:t>medisinsk nødmeldetjeneste</a:t>
            </a:r>
          </a:p>
          <a:p>
            <a:pPr marL="0" indent="0" algn="ctr" eaLnBrk="1" hangingPunct="1">
              <a:buNone/>
            </a:pPr>
            <a:r>
              <a:rPr lang="nb-NO" altLang="nb-NO" sz="1800">
                <a:solidFill>
                  <a:srgbClr val="0070C0"/>
                </a:solidFill>
                <a:latin typeface="Verdana" panose="020B0604030504040204" pitchFamily="34" charset="0"/>
                <a:ea typeface="Verdana" panose="020B0604030504040204" pitchFamily="34" charset="0"/>
                <a:cs typeface="Tahoma" panose="020B0604030504040204" pitchFamily="34" charset="0"/>
              </a:rPr>
              <a:t>Dato:</a:t>
            </a:r>
          </a:p>
        </p:txBody>
      </p:sp>
      <p:sp>
        <p:nvSpPr>
          <p:cNvPr id="5" name="Undertittel 2"/>
          <p:cNvSpPr txBox="1">
            <a:spLocks/>
          </p:cNvSpPr>
          <p:nvPr/>
        </p:nvSpPr>
        <p:spPr bwMode="auto">
          <a:xfrm>
            <a:off x="3416018" y="1046074"/>
            <a:ext cx="6058027" cy="69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nb-NO" altLang="nb-NO" sz="3200" b="1">
                <a:solidFill>
                  <a:schemeClr val="accent1">
                    <a:lumMod val="75000"/>
                  </a:schemeClr>
                </a:solidFill>
                <a:latin typeface="Verdana" panose="020B0604030504040204" pitchFamily="34" charset="0"/>
                <a:ea typeface="Verdana" panose="020B0604030504040204" pitchFamily="34" charset="0"/>
                <a:cs typeface="Tahoma" panose="020B0604030504040204" pitchFamily="34" charset="0"/>
              </a:rPr>
              <a:t>Beslutningsstøtteverktøy</a:t>
            </a:r>
            <a:br>
              <a:rPr lang="nb-NO" altLang="nb-NO" sz="3200">
                <a:solidFill>
                  <a:schemeClr val="accent1">
                    <a:lumMod val="75000"/>
                  </a:schemeClr>
                </a:solidFill>
                <a:latin typeface="Verdana" panose="020B0604030504040204" pitchFamily="34" charset="0"/>
                <a:ea typeface="Verdana" panose="020B0604030504040204" pitchFamily="34" charset="0"/>
                <a:cs typeface="Tahoma" panose="020B0604030504040204" pitchFamily="34" charset="0"/>
              </a:rPr>
            </a:br>
            <a:endParaRPr lang="nb-NO" altLang="nb-NO" sz="3200">
              <a:solidFill>
                <a:schemeClr val="accent1">
                  <a:lumMod val="75000"/>
                </a:schemeClr>
              </a:solidFill>
              <a:latin typeface="Verdana" panose="020B0604030504040204" pitchFamily="34" charset="0"/>
              <a:ea typeface="Verdana" panose="020B0604030504040204" pitchFamily="34" charset="0"/>
              <a:cs typeface="Tahoma" panose="020B0604030504040204" pitchFamily="34" charset="0"/>
            </a:endParaRPr>
          </a:p>
        </p:txBody>
      </p:sp>
      <p:pic>
        <p:nvPicPr>
          <p:cNvPr id="7" name="Bilde 6">
            <a:extLst>
              <a:ext uri="{FF2B5EF4-FFF2-40B4-BE49-F238E27FC236}">
                <a16:creationId xmlns:a16="http://schemas.microsoft.com/office/drawing/2014/main" id="{B27CFB3F-397E-3CCF-5E87-2B265F6B37B0}"/>
              </a:ext>
            </a:extLst>
          </p:cNvPr>
          <p:cNvPicPr>
            <a:picLocks noChangeAspect="1"/>
          </p:cNvPicPr>
          <p:nvPr/>
        </p:nvPicPr>
        <p:blipFill>
          <a:blip r:embed="rId4"/>
          <a:stretch>
            <a:fillRect/>
          </a:stretch>
        </p:blipFill>
        <p:spPr>
          <a:xfrm rot="20189925">
            <a:off x="3296561" y="2247263"/>
            <a:ext cx="1545074" cy="29015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Bilde 7">
            <a:extLst>
              <a:ext uri="{FF2B5EF4-FFF2-40B4-BE49-F238E27FC236}">
                <a16:creationId xmlns:a16="http://schemas.microsoft.com/office/drawing/2014/main" id="{82207EF7-3142-FA7A-55F1-4B137DACFC2A}"/>
              </a:ext>
            </a:extLst>
          </p:cNvPr>
          <p:cNvPicPr>
            <a:picLocks noChangeAspect="1"/>
          </p:cNvPicPr>
          <p:nvPr/>
        </p:nvPicPr>
        <p:blipFill>
          <a:blip r:embed="rId5"/>
          <a:stretch>
            <a:fillRect/>
          </a:stretch>
        </p:blipFill>
        <p:spPr>
          <a:xfrm rot="20049226">
            <a:off x="5522312" y="2192769"/>
            <a:ext cx="1680774" cy="3001384"/>
          </a:xfrm>
          <a:prstGeom prst="rect">
            <a:avLst/>
          </a:prstGeom>
        </p:spPr>
      </p:pic>
      <p:pic>
        <p:nvPicPr>
          <p:cNvPr id="9" name="Picture 2" descr="image004">
            <a:extLst>
              <a:ext uri="{FF2B5EF4-FFF2-40B4-BE49-F238E27FC236}">
                <a16:creationId xmlns:a16="http://schemas.microsoft.com/office/drawing/2014/main" id="{B3DD79C9-ECF2-0E26-A548-731A4A300F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19936510">
            <a:off x="7625156" y="2137508"/>
            <a:ext cx="1949261" cy="2909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904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BBB55A98-9554-44C9-BA58-B78A95C72FFC}" type="slidenum">
              <a:rPr lang="nb-NO" smtClean="0"/>
              <a:t>10</a:t>
            </a:fld>
            <a:endParaRPr lang="nb-NO"/>
          </a:p>
        </p:txBody>
      </p:sp>
      <p:sp>
        <p:nvSpPr>
          <p:cNvPr id="7" name="TekstSylinder 6">
            <a:extLst>
              <a:ext uri="{FF2B5EF4-FFF2-40B4-BE49-F238E27FC236}">
                <a16:creationId xmlns:a16="http://schemas.microsoft.com/office/drawing/2014/main" id="{B9837540-9555-516A-1C41-5503D885D7EF}"/>
              </a:ext>
            </a:extLst>
          </p:cNvPr>
          <p:cNvSpPr txBox="1"/>
          <p:nvPr/>
        </p:nvSpPr>
        <p:spPr>
          <a:xfrm>
            <a:off x="914400" y="1703491"/>
            <a:ext cx="9548947" cy="491738"/>
          </a:xfrm>
          <a:prstGeom prst="rect">
            <a:avLst/>
          </a:prstGeom>
          <a:noFill/>
        </p:spPr>
        <p:txBody>
          <a:bodyPr wrap="square">
            <a:spAutoFit/>
          </a:bodyPr>
          <a:lstStyle/>
          <a:p>
            <a:pPr>
              <a:lnSpc>
                <a:spcPct val="150000"/>
              </a:lnSpc>
            </a:pPr>
            <a:r>
              <a:rPr lang="nb-NO" sz="2000">
                <a:latin typeface="Verdana" panose="020B0604030504040204" pitchFamily="34" charset="0"/>
                <a:ea typeface="Verdana" panose="020B0604030504040204" pitchFamily="34" charset="0"/>
              </a:rPr>
              <a:t>AI sier hva </a:t>
            </a:r>
          </a:p>
        </p:txBody>
      </p:sp>
      <p:pic>
        <p:nvPicPr>
          <p:cNvPr id="3" name="Bilde 2">
            <a:extLst>
              <a:ext uri="{FF2B5EF4-FFF2-40B4-BE49-F238E27FC236}">
                <a16:creationId xmlns:a16="http://schemas.microsoft.com/office/drawing/2014/main" id="{7900E046-9867-7CCB-A2C1-F0C5FADFAE68}"/>
              </a:ext>
            </a:extLst>
          </p:cNvPr>
          <p:cNvPicPr>
            <a:picLocks noChangeAspect="1"/>
          </p:cNvPicPr>
          <p:nvPr/>
        </p:nvPicPr>
        <p:blipFill>
          <a:blip r:embed="rId3"/>
          <a:stretch>
            <a:fillRect/>
          </a:stretch>
        </p:blipFill>
        <p:spPr>
          <a:xfrm>
            <a:off x="-135237" y="0"/>
            <a:ext cx="10392134" cy="6858000"/>
          </a:xfrm>
          <a:prstGeom prst="rect">
            <a:avLst/>
          </a:prstGeom>
        </p:spPr>
      </p:pic>
    </p:spTree>
    <p:extLst>
      <p:ext uri="{BB962C8B-B14F-4D97-AF65-F5344CB8AC3E}">
        <p14:creationId xmlns:p14="http://schemas.microsoft.com/office/powerpoint/2010/main" val="3266308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F4B44504-C6C8-333B-6F7C-6362E27CF974}"/>
              </a:ext>
            </a:extLst>
          </p:cNvPr>
          <p:cNvSpPr txBox="1"/>
          <p:nvPr/>
        </p:nvSpPr>
        <p:spPr>
          <a:xfrm>
            <a:off x="10768367" y="6239476"/>
            <a:ext cx="1337340" cy="573371"/>
          </a:xfrm>
          <a:prstGeom prst="rect">
            <a:avLst/>
          </a:prstGeom>
          <a:solidFill>
            <a:schemeClr val="bg1"/>
          </a:solidFill>
        </p:spPr>
        <p:txBody>
          <a:bodyPr wrap="square" rtlCol="0">
            <a:spAutoFit/>
          </a:bodyPr>
          <a:lstStyle/>
          <a:p>
            <a:endParaRPr lang="nb-NO"/>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837" y="800395"/>
            <a:ext cx="8411704" cy="5725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ildeforklaring formet som et rektangel 2"/>
          <p:cNvSpPr/>
          <p:nvPr/>
        </p:nvSpPr>
        <p:spPr>
          <a:xfrm>
            <a:off x="9486900" y="-36423"/>
            <a:ext cx="2690152" cy="1139730"/>
          </a:xfrm>
          <a:prstGeom prst="wedgeRectCallout">
            <a:avLst>
              <a:gd name="adj1" fmla="val -59591"/>
              <a:gd name="adj2" fmla="val 100515"/>
            </a:avLst>
          </a:prstGeom>
          <a:solidFill>
            <a:schemeClr val="accent1">
              <a:lumMod val="75000"/>
            </a:schemeClr>
          </a:solidFill>
          <a:ln>
            <a:solidFill>
              <a:schemeClr val="accent3">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nb-NO" sz="2400"/>
              <a:t>Situasjonsforståelse </a:t>
            </a:r>
          </a:p>
        </p:txBody>
      </p:sp>
      <p:sp>
        <p:nvSpPr>
          <p:cNvPr id="4" name="Bildeforklaring formet som et rektangel 3"/>
          <p:cNvSpPr/>
          <p:nvPr/>
        </p:nvSpPr>
        <p:spPr>
          <a:xfrm>
            <a:off x="4731426" y="-17756"/>
            <a:ext cx="1948774" cy="894056"/>
          </a:xfrm>
          <a:prstGeom prst="wedgeRectCallout">
            <a:avLst>
              <a:gd name="adj1" fmla="val 32759"/>
              <a:gd name="adj2" fmla="val 173257"/>
            </a:avLst>
          </a:prstGeom>
          <a:solidFill>
            <a:schemeClr val="accent1">
              <a:lumMod val="75000"/>
            </a:schemeClr>
          </a:solidFill>
          <a:ln>
            <a:solidFill>
              <a:schemeClr val="accent3">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a:t>Menneskelige faktorer</a:t>
            </a:r>
          </a:p>
        </p:txBody>
      </p:sp>
      <p:sp>
        <p:nvSpPr>
          <p:cNvPr id="6" name="Bildeforklaring formet som en ellipse 5"/>
          <p:cNvSpPr/>
          <p:nvPr/>
        </p:nvSpPr>
        <p:spPr>
          <a:xfrm>
            <a:off x="0" y="19026"/>
            <a:ext cx="2374899" cy="1174774"/>
          </a:xfrm>
          <a:prstGeom prst="wedgeEllipseCallout">
            <a:avLst>
              <a:gd name="adj1" fmla="val 91643"/>
              <a:gd name="adj2" fmla="val 80537"/>
            </a:avLst>
          </a:prstGeom>
          <a:solidFill>
            <a:schemeClr val="accent1">
              <a:lumMod val="75000"/>
            </a:schemeClr>
          </a:solidFill>
          <a:ln>
            <a:solidFill>
              <a:schemeClr val="accent3">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a:t>Fortolkning</a:t>
            </a:r>
          </a:p>
        </p:txBody>
      </p:sp>
      <p:sp>
        <p:nvSpPr>
          <p:cNvPr id="7" name="Bildeforklaring formet som et avrundet rektangel 6"/>
          <p:cNvSpPr/>
          <p:nvPr/>
        </p:nvSpPr>
        <p:spPr>
          <a:xfrm>
            <a:off x="2527300" y="19026"/>
            <a:ext cx="1905000" cy="870915"/>
          </a:xfrm>
          <a:prstGeom prst="wedgeRoundRectCallout">
            <a:avLst>
              <a:gd name="adj1" fmla="val 91706"/>
              <a:gd name="adj2" fmla="val 142703"/>
              <a:gd name="adj3" fmla="val 16667"/>
            </a:avLst>
          </a:prstGeom>
          <a:solidFill>
            <a:schemeClr val="accent1">
              <a:lumMod val="75000"/>
            </a:schemeClr>
          </a:solidFill>
          <a:ln>
            <a:solidFill>
              <a:schemeClr val="accent3">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a:t>Visualisering</a:t>
            </a:r>
          </a:p>
        </p:txBody>
      </p:sp>
      <p:sp>
        <p:nvSpPr>
          <p:cNvPr id="8" name="Bildeforklaring formet som et rektangel 7"/>
          <p:cNvSpPr/>
          <p:nvPr/>
        </p:nvSpPr>
        <p:spPr>
          <a:xfrm>
            <a:off x="6848853" y="19026"/>
            <a:ext cx="2187874" cy="1038343"/>
          </a:xfrm>
          <a:prstGeom prst="wedgeRectCallout">
            <a:avLst>
              <a:gd name="adj1" fmla="val -37148"/>
              <a:gd name="adj2" fmla="val 146729"/>
            </a:avLst>
          </a:prstGeom>
          <a:solidFill>
            <a:schemeClr val="accent1">
              <a:lumMod val="75000"/>
            </a:schemeClr>
          </a:solidFill>
          <a:ln>
            <a:solidFill>
              <a:schemeClr val="accent3">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a:t>Kommunikasjon</a:t>
            </a:r>
          </a:p>
        </p:txBody>
      </p:sp>
      <p:sp>
        <p:nvSpPr>
          <p:cNvPr id="9" name="Bildeforklaring formet som et rektangel 8"/>
          <p:cNvSpPr/>
          <p:nvPr/>
        </p:nvSpPr>
        <p:spPr>
          <a:xfrm>
            <a:off x="305671" y="2979830"/>
            <a:ext cx="1964085" cy="1022350"/>
          </a:xfrm>
          <a:prstGeom prst="wedgeRectCallout">
            <a:avLst>
              <a:gd name="adj1" fmla="val 199720"/>
              <a:gd name="adj2" fmla="val 39349"/>
            </a:avLst>
          </a:prstGeom>
          <a:solidFill>
            <a:schemeClr val="accent1">
              <a:lumMod val="75000"/>
            </a:schemeClr>
          </a:solidFill>
          <a:ln>
            <a:solidFill>
              <a:schemeClr val="accent3">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a:t>Vurdering</a:t>
            </a:r>
          </a:p>
        </p:txBody>
      </p:sp>
      <p:sp>
        <p:nvSpPr>
          <p:cNvPr id="10" name="Bildeforklaring formet som et rektangel 9"/>
          <p:cNvSpPr/>
          <p:nvPr/>
        </p:nvSpPr>
        <p:spPr>
          <a:xfrm>
            <a:off x="10074808" y="3816296"/>
            <a:ext cx="2117191" cy="1047803"/>
          </a:xfrm>
          <a:prstGeom prst="wedgeRectCallout">
            <a:avLst>
              <a:gd name="adj1" fmla="val -136216"/>
              <a:gd name="adj2" fmla="val -14866"/>
            </a:avLst>
          </a:prstGeom>
          <a:solidFill>
            <a:schemeClr val="accent1">
              <a:lumMod val="75000"/>
            </a:schemeClr>
          </a:solidFill>
          <a:ln>
            <a:solidFill>
              <a:schemeClr val="accent3">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a:t>Persepsjon</a:t>
            </a:r>
          </a:p>
        </p:txBody>
      </p:sp>
      <p:sp>
        <p:nvSpPr>
          <p:cNvPr id="11" name="Bildeforklaring formet som et rektangel 10"/>
          <p:cNvSpPr/>
          <p:nvPr/>
        </p:nvSpPr>
        <p:spPr>
          <a:xfrm>
            <a:off x="441081" y="4565648"/>
            <a:ext cx="2246658" cy="1060451"/>
          </a:xfrm>
          <a:prstGeom prst="wedgeRectCallout">
            <a:avLst>
              <a:gd name="adj1" fmla="val 159058"/>
              <a:gd name="adj2" fmla="val -46969"/>
            </a:avLst>
          </a:prstGeom>
          <a:solidFill>
            <a:schemeClr val="accent1">
              <a:lumMod val="75000"/>
            </a:schemeClr>
          </a:solidFill>
          <a:ln>
            <a:solidFill>
              <a:schemeClr val="accent3">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a:t>Beslutningsfeller</a:t>
            </a:r>
          </a:p>
        </p:txBody>
      </p:sp>
      <p:sp>
        <p:nvSpPr>
          <p:cNvPr id="12" name="Bildeforklaring formet som en ellipse 11"/>
          <p:cNvSpPr/>
          <p:nvPr/>
        </p:nvSpPr>
        <p:spPr>
          <a:xfrm>
            <a:off x="9350580" y="4957619"/>
            <a:ext cx="2368365" cy="1568543"/>
          </a:xfrm>
          <a:prstGeom prst="wedgeEllipseCallout">
            <a:avLst>
              <a:gd name="adj1" fmla="val -107491"/>
              <a:gd name="adj2" fmla="val -61609"/>
            </a:avLst>
          </a:prstGeom>
          <a:solidFill>
            <a:schemeClr val="accent1">
              <a:lumMod val="75000"/>
            </a:schemeClr>
          </a:solidFill>
          <a:ln>
            <a:solidFill>
              <a:schemeClr val="accent3">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a:t>Stress</a:t>
            </a:r>
          </a:p>
        </p:txBody>
      </p:sp>
      <p:sp>
        <p:nvSpPr>
          <p:cNvPr id="13" name="Bildeforklaring formet som en sky 12"/>
          <p:cNvSpPr/>
          <p:nvPr/>
        </p:nvSpPr>
        <p:spPr>
          <a:xfrm>
            <a:off x="9931336" y="1650201"/>
            <a:ext cx="2285405" cy="1849394"/>
          </a:xfrm>
          <a:prstGeom prst="cloudCallout">
            <a:avLst>
              <a:gd name="adj1" fmla="val -98844"/>
              <a:gd name="adj2" fmla="val 64179"/>
            </a:avLst>
          </a:prstGeom>
          <a:solidFill>
            <a:schemeClr val="accent1">
              <a:lumMod val="75000"/>
            </a:schemeClr>
          </a:solidFill>
          <a:ln>
            <a:solidFill>
              <a:schemeClr val="accent3">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a:t>Jeg er redd for å gjøre feil </a:t>
            </a:r>
          </a:p>
        </p:txBody>
      </p:sp>
      <p:sp>
        <p:nvSpPr>
          <p:cNvPr id="2" name="Bildeforklaring formet som et avrundet rektangel 1"/>
          <p:cNvSpPr/>
          <p:nvPr/>
        </p:nvSpPr>
        <p:spPr>
          <a:xfrm>
            <a:off x="113471" y="1513362"/>
            <a:ext cx="2156285" cy="1191738"/>
          </a:xfrm>
          <a:prstGeom prst="wedgeRoundRectCallout">
            <a:avLst>
              <a:gd name="adj1" fmla="val 72510"/>
              <a:gd name="adj2" fmla="val 73666"/>
              <a:gd name="adj3" fmla="val 16667"/>
            </a:avLst>
          </a:prstGeom>
          <a:solidFill>
            <a:schemeClr val="accent1">
              <a:lumMod val="75000"/>
            </a:schemeClr>
          </a:solidFill>
          <a:ln>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a:t>Jeg har stor makt som operatør</a:t>
            </a:r>
          </a:p>
        </p:txBody>
      </p:sp>
      <p:sp>
        <p:nvSpPr>
          <p:cNvPr id="14" name="TekstSylinder 1">
            <a:extLst>
              <a:ext uri="{FF2B5EF4-FFF2-40B4-BE49-F238E27FC236}">
                <a16:creationId xmlns:a16="http://schemas.microsoft.com/office/drawing/2014/main" id="{DC66D3B2-172A-ECA2-9747-B2D45A83D585}"/>
              </a:ext>
            </a:extLst>
          </p:cNvPr>
          <p:cNvSpPr txBox="1"/>
          <p:nvPr/>
        </p:nvSpPr>
        <p:spPr>
          <a:xfrm>
            <a:off x="11256336" y="6577171"/>
            <a:ext cx="753732"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NKLM</a:t>
            </a:r>
          </a:p>
        </p:txBody>
      </p:sp>
    </p:spTree>
    <p:extLst>
      <p:ext uri="{BB962C8B-B14F-4D97-AF65-F5344CB8AC3E}">
        <p14:creationId xmlns:p14="http://schemas.microsoft.com/office/powerpoint/2010/main" val="153532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10" grpId="0" animBg="1"/>
      <p:bldP spid="11" grpId="0" animBg="1"/>
      <p:bldP spid="12" grpId="0" animBg="1"/>
      <p:bldP spid="1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BBB55A98-9554-44C9-BA58-B78A95C72FFC}" type="slidenum">
              <a:rPr lang="nb-NO" smtClean="0"/>
              <a:t>12</a:t>
            </a:fld>
            <a:endParaRPr lang="nb-NO"/>
          </a:p>
        </p:txBody>
      </p:sp>
      <p:sp>
        <p:nvSpPr>
          <p:cNvPr id="7" name="TekstSylinder 6">
            <a:extLst>
              <a:ext uri="{FF2B5EF4-FFF2-40B4-BE49-F238E27FC236}">
                <a16:creationId xmlns:a16="http://schemas.microsoft.com/office/drawing/2014/main" id="{B9837540-9555-516A-1C41-5503D885D7EF}"/>
              </a:ext>
            </a:extLst>
          </p:cNvPr>
          <p:cNvSpPr txBox="1"/>
          <p:nvPr/>
        </p:nvSpPr>
        <p:spPr>
          <a:xfrm>
            <a:off x="914400" y="1703491"/>
            <a:ext cx="9548947" cy="491738"/>
          </a:xfrm>
          <a:prstGeom prst="rect">
            <a:avLst/>
          </a:prstGeom>
          <a:noFill/>
        </p:spPr>
        <p:txBody>
          <a:bodyPr wrap="square">
            <a:spAutoFit/>
          </a:bodyPr>
          <a:lstStyle/>
          <a:p>
            <a:pPr>
              <a:lnSpc>
                <a:spcPct val="150000"/>
              </a:lnSpc>
            </a:pPr>
            <a:r>
              <a:rPr lang="nb-NO" sz="2000">
                <a:latin typeface="Verdana" panose="020B0604030504040204" pitchFamily="34" charset="0"/>
                <a:ea typeface="Verdana" panose="020B0604030504040204" pitchFamily="34" charset="0"/>
              </a:rPr>
              <a:t>AI sier hva </a:t>
            </a:r>
          </a:p>
        </p:txBody>
      </p:sp>
      <p:pic>
        <p:nvPicPr>
          <p:cNvPr id="3" name="Bilde 2">
            <a:extLst>
              <a:ext uri="{FF2B5EF4-FFF2-40B4-BE49-F238E27FC236}">
                <a16:creationId xmlns:a16="http://schemas.microsoft.com/office/drawing/2014/main" id="{BBF29549-0301-D047-3F69-305A77B46EF5}"/>
              </a:ext>
            </a:extLst>
          </p:cNvPr>
          <p:cNvPicPr>
            <a:picLocks noChangeAspect="1"/>
          </p:cNvPicPr>
          <p:nvPr/>
        </p:nvPicPr>
        <p:blipFill>
          <a:blip r:embed="rId4"/>
          <a:stretch>
            <a:fillRect/>
          </a:stretch>
        </p:blipFill>
        <p:spPr>
          <a:xfrm>
            <a:off x="-1" y="827686"/>
            <a:ext cx="12192001" cy="5109646"/>
          </a:xfrm>
          <a:prstGeom prst="rect">
            <a:avLst/>
          </a:prstGeom>
        </p:spPr>
      </p:pic>
    </p:spTree>
    <p:extLst>
      <p:ext uri="{BB962C8B-B14F-4D97-AF65-F5344CB8AC3E}">
        <p14:creationId xmlns:p14="http://schemas.microsoft.com/office/powerpoint/2010/main" val="823482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Undertittel 2"/>
          <p:cNvSpPr>
            <a:spLocks noGrp="1"/>
          </p:cNvSpPr>
          <p:nvPr>
            <p:ph type="subTitle" idx="4294967295"/>
          </p:nvPr>
        </p:nvSpPr>
        <p:spPr>
          <a:xfrm>
            <a:off x="2963968" y="5572033"/>
            <a:ext cx="6510077" cy="936104"/>
          </a:xfrm>
        </p:spPr>
        <p:txBody>
          <a:bodyPr>
            <a:normAutofit fontScale="92500" lnSpcReduction="20000"/>
          </a:bodyPr>
          <a:lstStyle/>
          <a:p>
            <a:pPr marL="0" indent="0" algn="ctr" eaLnBrk="1" hangingPunct="1">
              <a:buNone/>
            </a:pPr>
            <a:r>
              <a:rPr lang="nb-NO" altLang="nb-NO" sz="1800">
                <a:solidFill>
                  <a:srgbClr val="0070C0"/>
                </a:solidFill>
                <a:latin typeface="Verdana" panose="020B0604030504040204" pitchFamily="34" charset="0"/>
                <a:ea typeface="Verdana" panose="020B0604030504040204" pitchFamily="34" charset="0"/>
              </a:rPr>
              <a:t>Grunnkurs for operatører i </a:t>
            </a:r>
          </a:p>
          <a:p>
            <a:pPr marL="0" indent="0" algn="ctr" eaLnBrk="1" hangingPunct="1">
              <a:buNone/>
            </a:pPr>
            <a:r>
              <a:rPr lang="nb-NO" altLang="nb-NO" sz="1800">
                <a:solidFill>
                  <a:srgbClr val="0070C0"/>
                </a:solidFill>
                <a:latin typeface="Verdana" panose="020B0604030504040204" pitchFamily="34" charset="0"/>
                <a:ea typeface="Verdana" panose="020B0604030504040204" pitchFamily="34" charset="0"/>
              </a:rPr>
              <a:t>medisinsk nødmeldetjeneste</a:t>
            </a:r>
          </a:p>
          <a:p>
            <a:pPr marL="0" indent="0" algn="ctr" eaLnBrk="1" hangingPunct="1">
              <a:buNone/>
            </a:pPr>
            <a:r>
              <a:rPr lang="nb-NO" altLang="nb-NO" sz="1800">
                <a:solidFill>
                  <a:srgbClr val="0070C0"/>
                </a:solidFill>
                <a:latin typeface="Verdana" panose="020B0604030504040204" pitchFamily="34" charset="0"/>
                <a:ea typeface="Verdana" panose="020B0604030504040204" pitchFamily="34" charset="0"/>
                <a:cs typeface="Tahoma" panose="020B0604030504040204" pitchFamily="34" charset="0"/>
              </a:rPr>
              <a:t>Dato:</a:t>
            </a:r>
          </a:p>
        </p:txBody>
      </p:sp>
      <p:sp>
        <p:nvSpPr>
          <p:cNvPr id="5" name="Undertittel 2"/>
          <p:cNvSpPr txBox="1">
            <a:spLocks/>
          </p:cNvSpPr>
          <p:nvPr/>
        </p:nvSpPr>
        <p:spPr bwMode="auto">
          <a:xfrm>
            <a:off x="3416018" y="1046074"/>
            <a:ext cx="6058027" cy="69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nb-NO" altLang="nb-NO" sz="3200" b="1">
                <a:solidFill>
                  <a:schemeClr val="accent1">
                    <a:lumMod val="75000"/>
                  </a:schemeClr>
                </a:solidFill>
                <a:latin typeface="Verdana" panose="020B0604030504040204" pitchFamily="34" charset="0"/>
                <a:ea typeface="Verdana" panose="020B0604030504040204" pitchFamily="34" charset="0"/>
                <a:cs typeface="Tahoma" panose="020B0604030504040204" pitchFamily="34" charset="0"/>
              </a:rPr>
              <a:t>Beslutningsstøtteverktøy</a:t>
            </a:r>
            <a:br>
              <a:rPr lang="nb-NO" altLang="nb-NO" sz="3200">
                <a:solidFill>
                  <a:schemeClr val="accent1">
                    <a:lumMod val="75000"/>
                  </a:schemeClr>
                </a:solidFill>
                <a:latin typeface="Verdana" panose="020B0604030504040204" pitchFamily="34" charset="0"/>
                <a:ea typeface="Verdana" panose="020B0604030504040204" pitchFamily="34" charset="0"/>
                <a:cs typeface="Tahoma" panose="020B0604030504040204" pitchFamily="34" charset="0"/>
              </a:rPr>
            </a:br>
            <a:endParaRPr lang="nb-NO" altLang="nb-NO" sz="3200">
              <a:solidFill>
                <a:schemeClr val="accent1">
                  <a:lumMod val="75000"/>
                </a:schemeClr>
              </a:solidFill>
              <a:latin typeface="Verdana" panose="020B0604030504040204" pitchFamily="34" charset="0"/>
              <a:ea typeface="Verdana" panose="020B0604030504040204" pitchFamily="34" charset="0"/>
              <a:cs typeface="Tahoma" panose="020B0604030504040204" pitchFamily="34" charset="0"/>
            </a:endParaRPr>
          </a:p>
        </p:txBody>
      </p:sp>
      <p:pic>
        <p:nvPicPr>
          <p:cNvPr id="7" name="Bilde 6">
            <a:extLst>
              <a:ext uri="{FF2B5EF4-FFF2-40B4-BE49-F238E27FC236}">
                <a16:creationId xmlns:a16="http://schemas.microsoft.com/office/drawing/2014/main" id="{B27CFB3F-397E-3CCF-5E87-2B265F6B37B0}"/>
              </a:ext>
            </a:extLst>
          </p:cNvPr>
          <p:cNvPicPr>
            <a:picLocks noChangeAspect="1"/>
          </p:cNvPicPr>
          <p:nvPr/>
        </p:nvPicPr>
        <p:blipFill>
          <a:blip r:embed="rId4"/>
          <a:stretch>
            <a:fillRect/>
          </a:stretch>
        </p:blipFill>
        <p:spPr>
          <a:xfrm rot="20189925">
            <a:off x="3296561" y="2247263"/>
            <a:ext cx="1545074" cy="29015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Bilde 7">
            <a:extLst>
              <a:ext uri="{FF2B5EF4-FFF2-40B4-BE49-F238E27FC236}">
                <a16:creationId xmlns:a16="http://schemas.microsoft.com/office/drawing/2014/main" id="{82207EF7-3142-FA7A-55F1-4B137DACFC2A}"/>
              </a:ext>
            </a:extLst>
          </p:cNvPr>
          <p:cNvPicPr>
            <a:picLocks noChangeAspect="1"/>
          </p:cNvPicPr>
          <p:nvPr/>
        </p:nvPicPr>
        <p:blipFill>
          <a:blip r:embed="rId5"/>
          <a:stretch>
            <a:fillRect/>
          </a:stretch>
        </p:blipFill>
        <p:spPr>
          <a:xfrm rot="20049226">
            <a:off x="5522312" y="2192769"/>
            <a:ext cx="1680774" cy="3001384"/>
          </a:xfrm>
          <a:prstGeom prst="rect">
            <a:avLst/>
          </a:prstGeom>
        </p:spPr>
      </p:pic>
      <p:pic>
        <p:nvPicPr>
          <p:cNvPr id="9" name="Picture 2" descr="image004">
            <a:extLst>
              <a:ext uri="{FF2B5EF4-FFF2-40B4-BE49-F238E27FC236}">
                <a16:creationId xmlns:a16="http://schemas.microsoft.com/office/drawing/2014/main" id="{B3DD79C9-ECF2-0E26-A548-731A4A300F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19936510">
            <a:off x="7625156" y="2137508"/>
            <a:ext cx="1949261" cy="2909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269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ktangel 2"/>
          <p:cNvSpPr/>
          <p:nvPr/>
        </p:nvSpPr>
        <p:spPr>
          <a:xfrm>
            <a:off x="1438197" y="800629"/>
            <a:ext cx="1771639" cy="523220"/>
          </a:xfrm>
          <a:prstGeom prst="rect">
            <a:avLst/>
          </a:prstGeom>
        </p:spPr>
        <p:txBody>
          <a:bodyPr wrap="none">
            <a:spAutoFit/>
          </a:bodyPr>
          <a:lstStyle/>
          <a:p>
            <a:r>
              <a:rPr lang="nb-NO" sz="2800" b="1">
                <a:solidFill>
                  <a:srgbClr val="0070C0"/>
                </a:solidFill>
                <a:latin typeface="Verdana" panose="020B0604030504040204" pitchFamily="34" charset="0"/>
                <a:ea typeface="Verdana" panose="020B0604030504040204" pitchFamily="34" charset="0"/>
                <a:cs typeface="Tahoma" panose="020B0604030504040204" pitchFamily="34" charset="0"/>
              </a:rPr>
              <a:t>Innhold</a:t>
            </a:r>
          </a:p>
        </p:txBody>
      </p:sp>
      <p:sp>
        <p:nvSpPr>
          <p:cNvPr id="4" name="Plassholder for lysbildenummer 3"/>
          <p:cNvSpPr>
            <a:spLocks noGrp="1"/>
          </p:cNvSpPr>
          <p:nvPr>
            <p:ph type="sldNum" sz="quarter" idx="12"/>
          </p:nvPr>
        </p:nvSpPr>
        <p:spPr/>
        <p:txBody>
          <a:bodyPr/>
          <a:lstStyle/>
          <a:p>
            <a:fld id="{BBB55A98-9554-44C9-BA58-B78A95C72FFC}" type="slidenum">
              <a:rPr lang="nb-NO" smtClean="0"/>
              <a:t>14</a:t>
            </a:fld>
            <a:endParaRPr lang="nb-NO"/>
          </a:p>
        </p:txBody>
      </p:sp>
      <p:sp>
        <p:nvSpPr>
          <p:cNvPr id="5" name="Rektangel 4"/>
          <p:cNvSpPr/>
          <p:nvPr/>
        </p:nvSpPr>
        <p:spPr>
          <a:xfrm>
            <a:off x="1438197" y="1808774"/>
            <a:ext cx="7477973" cy="4062651"/>
          </a:xfrm>
          <a:prstGeom prst="rect">
            <a:avLst/>
          </a:prstGeom>
        </p:spPr>
        <p:txBody>
          <a:bodyPr wrap="square">
            <a:spAutoFit/>
          </a:bodyPr>
          <a:lstStyle/>
          <a:p>
            <a:pPr marL="457200" indent="-457200">
              <a:buFont typeface="+mj-lt"/>
              <a:buAutoNum type="arabicPeriod"/>
            </a:pPr>
            <a: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t>Beslutningsstøtteverktøy i Norge </a:t>
            </a:r>
            <a:b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br>
            <a:endParaRPr lang="nb-NO" sz="2000">
              <a:solidFill>
                <a:prstClr val="black"/>
              </a:solidFill>
              <a:latin typeface="Verdana" panose="020B0604030504040204" pitchFamily="34" charset="0"/>
              <a:ea typeface="Verdana" panose="020B0604030504040204" pitchFamily="34" charset="0"/>
              <a:cs typeface="Tahoma" panose="020B0604030504040204" pitchFamily="34" charset="0"/>
            </a:endParaRPr>
          </a:p>
          <a:p>
            <a:pPr marL="457200" indent="-457200">
              <a:buFont typeface="+mj-lt"/>
              <a:buAutoNum type="arabicPeriod"/>
            </a:pPr>
            <a: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t>Standardisering </a:t>
            </a:r>
            <a:b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br>
            <a:endParaRPr lang="nb-NO" sz="2000">
              <a:solidFill>
                <a:prstClr val="black"/>
              </a:solidFill>
              <a:latin typeface="Verdana" panose="020B0604030504040204" pitchFamily="34" charset="0"/>
              <a:ea typeface="Verdana" panose="020B0604030504040204" pitchFamily="34" charset="0"/>
              <a:cs typeface="Tahoma" panose="020B0604030504040204" pitchFamily="34" charset="0"/>
            </a:endParaRPr>
          </a:p>
          <a:p>
            <a:pPr marL="457200" indent="-457200">
              <a:buFont typeface="+mj-lt"/>
              <a:buAutoNum type="arabicPeriod"/>
            </a:pPr>
            <a: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t>Oppbygning og bruk av verktøyene </a:t>
            </a:r>
            <a:b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br>
            <a:endParaRPr lang="nb-NO" sz="2000">
              <a:solidFill>
                <a:prstClr val="black"/>
              </a:solidFill>
              <a:latin typeface="Verdana" panose="020B0604030504040204" pitchFamily="34" charset="0"/>
              <a:ea typeface="Verdana" panose="020B0604030504040204" pitchFamily="34" charset="0"/>
              <a:cs typeface="Tahoma" panose="020B0604030504040204" pitchFamily="34" charset="0"/>
            </a:endParaRPr>
          </a:p>
          <a:p>
            <a:pPr marL="457200" indent="-457200">
              <a:buFont typeface="+mj-lt"/>
              <a:buAutoNum type="arabicPeriod"/>
            </a:pPr>
            <a: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t>Noen utfordringer </a:t>
            </a:r>
          </a:p>
          <a:p>
            <a:pPr marL="914400" lvl="1" indent="-457200">
              <a:buFont typeface="Arial" panose="020B0604020202020204" pitchFamily="34" charset="0"/>
              <a:buChar char="•"/>
            </a:pPr>
            <a: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t>re-kontakt</a:t>
            </a:r>
          </a:p>
          <a:p>
            <a:pPr marL="914400" lvl="1" indent="-457200">
              <a:buFont typeface="Arial" panose="020B0604020202020204" pitchFamily="34" charset="0"/>
              <a:buChar char="•"/>
            </a:pPr>
            <a: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t>tause anrop </a:t>
            </a:r>
          </a:p>
          <a:p>
            <a:pPr marL="914400" lvl="1" indent="-457200">
              <a:buFont typeface="Arial" panose="020B0604020202020204" pitchFamily="34" charset="0"/>
              <a:buChar char="•"/>
            </a:pPr>
            <a: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t>dødsfall</a:t>
            </a:r>
            <a:b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br>
            <a:endParaRPr lang="nb-NO" sz="2000">
              <a:solidFill>
                <a:prstClr val="black"/>
              </a:solidFill>
              <a:latin typeface="Verdana" panose="020B0604030504040204" pitchFamily="34" charset="0"/>
              <a:ea typeface="Verdana" panose="020B0604030504040204" pitchFamily="34" charset="0"/>
              <a:cs typeface="Tahoma" panose="020B0604030504040204" pitchFamily="34" charset="0"/>
            </a:endParaRPr>
          </a:p>
          <a:p>
            <a:pPr marL="457200" indent="-457200">
              <a:buFont typeface="+mj-lt"/>
              <a:buAutoNum type="arabicPeriod"/>
            </a:pPr>
            <a:r>
              <a:rPr lang="nb-NO" sz="2000">
                <a:solidFill>
                  <a:prstClr val="black"/>
                </a:solidFill>
                <a:latin typeface="Verdana" panose="020B0604030504040204" pitchFamily="34" charset="0"/>
                <a:ea typeface="Verdana" panose="020B0604030504040204" pitchFamily="34" charset="0"/>
                <a:cs typeface="Tahoma" panose="020B0604030504040204" pitchFamily="34" charset="0"/>
              </a:rPr>
              <a:t>Gylne regler </a:t>
            </a:r>
          </a:p>
          <a:p>
            <a:pPr marL="342900" indent="-342900">
              <a:buFont typeface="Arial" panose="020B0604020202020204" pitchFamily="34" charset="0"/>
              <a:buChar char="•"/>
            </a:pPr>
            <a:endParaRPr lang="nb-NO"/>
          </a:p>
        </p:txBody>
      </p:sp>
      <p:pic>
        <p:nvPicPr>
          <p:cNvPr id="2" name="Bilde 1">
            <a:extLst>
              <a:ext uri="{FF2B5EF4-FFF2-40B4-BE49-F238E27FC236}">
                <a16:creationId xmlns:a16="http://schemas.microsoft.com/office/drawing/2014/main" id="{6FA97AE3-1EA6-6DF9-429F-64A924258F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5" t="3106" r="11556"/>
          <a:stretch/>
        </p:blipFill>
        <p:spPr>
          <a:xfrm>
            <a:off x="8865433" y="2259767"/>
            <a:ext cx="2488367" cy="2338466"/>
          </a:xfrm>
          <a:prstGeom prst="rect">
            <a:avLst/>
          </a:prstGeom>
        </p:spPr>
      </p:pic>
      <p:sp>
        <p:nvSpPr>
          <p:cNvPr id="6" name="TekstSylinder 1">
            <a:extLst>
              <a:ext uri="{FF2B5EF4-FFF2-40B4-BE49-F238E27FC236}">
                <a16:creationId xmlns:a16="http://schemas.microsoft.com/office/drawing/2014/main" id="{DC66D3B2-172A-ECA2-9747-B2D45A83D585}"/>
              </a:ext>
            </a:extLst>
          </p:cNvPr>
          <p:cNvSpPr txBox="1"/>
          <p:nvPr/>
        </p:nvSpPr>
        <p:spPr>
          <a:xfrm>
            <a:off x="10754705" y="6592101"/>
            <a:ext cx="859531"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Julia Alma</a:t>
            </a:r>
          </a:p>
        </p:txBody>
      </p:sp>
    </p:spTree>
    <p:extLst>
      <p:ext uri="{BB962C8B-B14F-4D97-AF65-F5344CB8AC3E}">
        <p14:creationId xmlns:p14="http://schemas.microsoft.com/office/powerpoint/2010/main" val="2417883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ktangel 2"/>
          <p:cNvSpPr/>
          <p:nvPr/>
        </p:nvSpPr>
        <p:spPr>
          <a:xfrm>
            <a:off x="914400" y="641827"/>
            <a:ext cx="3294493" cy="461665"/>
          </a:xfrm>
          <a:prstGeom prst="rect">
            <a:avLst/>
          </a:prstGeom>
        </p:spPr>
        <p:txBody>
          <a:bodyPr wrap="none">
            <a:spAutoFit/>
          </a:bodyPr>
          <a:lstStyle/>
          <a:p>
            <a:pPr algn="ctr"/>
            <a:r>
              <a:rPr lang="nb-NO" sz="2400" b="1">
                <a:solidFill>
                  <a:srgbClr val="0070C0"/>
                </a:solidFill>
                <a:latin typeface="Verdana" panose="020B0604030504040204" pitchFamily="34" charset="0"/>
                <a:ea typeface="Verdana" panose="020B0604030504040204" pitchFamily="34" charset="0"/>
                <a:cs typeface="Tahoma" panose="020B0604030504040204" pitchFamily="34" charset="0"/>
              </a:rPr>
              <a:t>Undervisningsmål</a:t>
            </a:r>
            <a:endParaRPr lang="nb-NO" sz="2400">
              <a:solidFill>
                <a:srgbClr val="FF0000"/>
              </a:solidFill>
              <a:latin typeface="Verdana" panose="020B0604030504040204" pitchFamily="34" charset="0"/>
              <a:ea typeface="Verdana" panose="020B0604030504040204" pitchFamily="34" charset="0"/>
              <a:cs typeface="Tahoma" panose="020B0604030504040204" pitchFamily="34" charset="0"/>
            </a:endParaRPr>
          </a:p>
        </p:txBody>
      </p:sp>
      <p:sp>
        <p:nvSpPr>
          <p:cNvPr id="4" name="Plassholder for lysbildenummer 3"/>
          <p:cNvSpPr>
            <a:spLocks noGrp="1"/>
          </p:cNvSpPr>
          <p:nvPr>
            <p:ph type="sldNum" sz="quarter" idx="12"/>
          </p:nvPr>
        </p:nvSpPr>
        <p:spPr/>
        <p:txBody>
          <a:bodyPr/>
          <a:lstStyle/>
          <a:p>
            <a:fld id="{BBB55A98-9554-44C9-BA58-B78A95C72FFC}" type="slidenum">
              <a:rPr lang="nb-NO" smtClean="0"/>
              <a:t>15</a:t>
            </a:fld>
            <a:endParaRPr lang="nb-NO"/>
          </a:p>
        </p:txBody>
      </p:sp>
      <p:pic>
        <p:nvPicPr>
          <p:cNvPr id="2" name="Picture 6">
            <a:extLst>
              <a:ext uri="{FF2B5EF4-FFF2-40B4-BE49-F238E27FC236}">
                <a16:creationId xmlns:a16="http://schemas.microsoft.com/office/drawing/2014/main" id="{A4A809E5-E2F7-04BB-E01A-C0ACAFDF2800}"/>
              </a:ext>
            </a:extLst>
          </p:cNvPr>
          <p:cNvPicPr>
            <a:picLocks noChangeAspect="1"/>
          </p:cNvPicPr>
          <p:nvPr/>
        </p:nvPicPr>
        <p:blipFill rotWithShape="1">
          <a:blip r:embed="rId4"/>
          <a:srcRect r="-1" b="8928"/>
          <a:stretch/>
        </p:blipFill>
        <p:spPr>
          <a:xfrm>
            <a:off x="9372276" y="965157"/>
            <a:ext cx="2728284" cy="2717052"/>
          </a:xfrm>
          <a:custGeom>
            <a:avLst/>
            <a:gdLst/>
            <a:ahLst/>
            <a:cxnLst/>
            <a:rect l="l" t="t" r="r" b="b"/>
            <a:pathLst>
              <a:path w="2509736" h="2509736">
                <a:moveTo>
                  <a:pt x="1254868" y="0"/>
                </a:moveTo>
                <a:cubicBezTo>
                  <a:pt x="1947912" y="0"/>
                  <a:pt x="2509736" y="561824"/>
                  <a:pt x="2509736" y="1254868"/>
                </a:cubicBezTo>
                <a:cubicBezTo>
                  <a:pt x="2509736" y="1947912"/>
                  <a:pt x="1947912" y="2509736"/>
                  <a:pt x="1254868" y="2509736"/>
                </a:cubicBezTo>
                <a:cubicBezTo>
                  <a:pt x="561824" y="2509736"/>
                  <a:pt x="0" y="1947912"/>
                  <a:pt x="0" y="1254868"/>
                </a:cubicBezTo>
                <a:cubicBezTo>
                  <a:pt x="0" y="561824"/>
                  <a:pt x="561824" y="0"/>
                  <a:pt x="1254868" y="0"/>
                </a:cubicBezTo>
                <a:close/>
              </a:path>
            </a:pathLst>
          </a:custGeom>
        </p:spPr>
      </p:pic>
      <p:sp>
        <p:nvSpPr>
          <p:cNvPr id="7" name="TekstSylinder 6">
            <a:extLst>
              <a:ext uri="{FF2B5EF4-FFF2-40B4-BE49-F238E27FC236}">
                <a16:creationId xmlns:a16="http://schemas.microsoft.com/office/drawing/2014/main" id="{B9837540-9555-516A-1C41-5503D885D7EF}"/>
              </a:ext>
            </a:extLst>
          </p:cNvPr>
          <p:cNvSpPr txBox="1"/>
          <p:nvPr/>
        </p:nvSpPr>
        <p:spPr>
          <a:xfrm>
            <a:off x="914400" y="1703491"/>
            <a:ext cx="9548947" cy="4189352"/>
          </a:xfrm>
          <a:prstGeom prst="rect">
            <a:avLst/>
          </a:prstGeom>
          <a:noFill/>
        </p:spPr>
        <p:txBody>
          <a:bodyPr wrap="square">
            <a:spAutoFit/>
          </a:bodyPr>
          <a:lstStyle/>
          <a:p>
            <a:pPr>
              <a:lnSpc>
                <a:spcPct val="150000"/>
              </a:lnSpc>
            </a:pPr>
            <a:r>
              <a:rPr lang="nb-NO" sz="2000">
                <a:latin typeface="Verdana" panose="020B0604030504040204" pitchFamily="34" charset="0"/>
                <a:ea typeface="Verdana" panose="020B0604030504040204" pitchFamily="34" charset="0"/>
              </a:rPr>
              <a:t>Kursdeltaker skal kunne:</a:t>
            </a:r>
          </a:p>
          <a:p>
            <a:pPr marL="342900" indent="-342900">
              <a:lnSpc>
                <a:spcPct val="150000"/>
              </a:lnSpc>
              <a:buFont typeface="Arial" panose="020B0604020202020204" pitchFamily="34" charset="0"/>
              <a:buChar char="•"/>
            </a:pPr>
            <a:r>
              <a:rPr lang="nb-NO" sz="2000">
                <a:latin typeface="Verdana" panose="020B0604030504040204" pitchFamily="34" charset="0"/>
                <a:ea typeface="Verdana" panose="020B0604030504040204" pitchFamily="34" charset="0"/>
              </a:rPr>
              <a:t>forklare prinsippene for bruk av beslutningsstøtteverktøy i kombinasjon med operatørens fagkyndighet  </a:t>
            </a:r>
          </a:p>
          <a:p>
            <a:pPr>
              <a:lnSpc>
                <a:spcPct val="150000"/>
              </a:lnSpc>
            </a:pPr>
            <a:r>
              <a:rPr lang="nb-NO" sz="2000">
                <a:latin typeface="Verdana" panose="020B0604030504040204" pitchFamily="34" charset="0"/>
                <a:ea typeface="Verdana" panose="020B0604030504040204" pitchFamily="34" charset="0"/>
              </a:rPr>
              <a:t> </a:t>
            </a:r>
          </a:p>
          <a:p>
            <a:pPr marL="342900" indent="-342900">
              <a:lnSpc>
                <a:spcPct val="150000"/>
              </a:lnSpc>
              <a:buFont typeface="Arial" panose="020B0604020202020204" pitchFamily="34" charset="0"/>
              <a:buChar char="•"/>
            </a:pPr>
            <a:r>
              <a:rPr lang="nb-NO" sz="2000">
                <a:latin typeface="Verdana" panose="020B0604030504040204" pitchFamily="34" charset="0"/>
                <a:ea typeface="Verdana" panose="020B0604030504040204" pitchFamily="34" charset="0"/>
              </a:rPr>
              <a:t>forklare oppbygning og hovedbruk, samt de ulike hastegradsnivåene i beslutningsstøtteverktøyene NIMN, TTA og LVI</a:t>
            </a:r>
          </a:p>
          <a:p>
            <a:pPr>
              <a:lnSpc>
                <a:spcPct val="150000"/>
              </a:lnSpc>
            </a:pPr>
            <a:endParaRPr lang="nb-NO" sz="2000">
              <a:latin typeface="Verdana" panose="020B0604030504040204" pitchFamily="34" charset="0"/>
              <a:ea typeface="Verdana" panose="020B0604030504040204" pitchFamily="34" charset="0"/>
            </a:endParaRPr>
          </a:p>
          <a:p>
            <a:pPr marL="342900" indent="-342900">
              <a:lnSpc>
                <a:spcPct val="150000"/>
              </a:lnSpc>
              <a:buFont typeface="Arial" panose="020B0604020202020204" pitchFamily="34" charset="0"/>
              <a:buChar char="•"/>
            </a:pPr>
            <a:r>
              <a:rPr lang="nb-NO" sz="2000">
                <a:latin typeface="Verdana" panose="020B0604030504040204" pitchFamily="34" charset="0"/>
                <a:ea typeface="Verdana" panose="020B0604030504040204" pitchFamily="34" charset="0"/>
              </a:rPr>
              <a:t>forklare prinsippene for bruk av «</a:t>
            </a:r>
            <a:r>
              <a:rPr lang="nb-NO" sz="2000" err="1">
                <a:latin typeface="Verdana" panose="020B0604030504040204" pitchFamily="34" charset="0"/>
                <a:ea typeface="Verdana" panose="020B0604030504040204" pitchFamily="34" charset="0"/>
              </a:rPr>
              <a:t>startkort</a:t>
            </a:r>
            <a:r>
              <a:rPr lang="nb-NO" sz="2000">
                <a:latin typeface="Verdana" panose="020B0604030504040204" pitchFamily="34" charset="0"/>
                <a:ea typeface="Verdana" panose="020B0604030504040204" pitchFamily="34" charset="0"/>
              </a:rPr>
              <a:t>» ved mottak av samtale ved bruk av LVI og NIMN </a:t>
            </a:r>
          </a:p>
        </p:txBody>
      </p:sp>
      <p:sp>
        <p:nvSpPr>
          <p:cNvPr id="5" name="TekstSylinder 1">
            <a:extLst>
              <a:ext uri="{FF2B5EF4-FFF2-40B4-BE49-F238E27FC236}">
                <a16:creationId xmlns:a16="http://schemas.microsoft.com/office/drawing/2014/main" id="{DC66D3B2-172A-ECA2-9747-B2D45A83D585}"/>
              </a:ext>
            </a:extLst>
          </p:cNvPr>
          <p:cNvSpPr txBox="1"/>
          <p:nvPr/>
        </p:nvSpPr>
        <p:spPr>
          <a:xfrm>
            <a:off x="10803470" y="6596333"/>
            <a:ext cx="787395"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KoKom</a:t>
            </a:r>
          </a:p>
        </p:txBody>
      </p:sp>
    </p:spTree>
    <p:extLst>
      <p:ext uri="{BB962C8B-B14F-4D97-AF65-F5344CB8AC3E}">
        <p14:creationId xmlns:p14="http://schemas.microsoft.com/office/powerpoint/2010/main" val="2085806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 name="Freeform: Shape 30">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B9BD5"/>
              </a:solidFill>
              <a:effectLst/>
              <a:uLnTx/>
              <a:uFillTx/>
              <a:latin typeface="Calibri" panose="020F0502020204030204"/>
              <a:ea typeface="+mn-ea"/>
              <a:cs typeface="+mn-cs"/>
              <a:sym typeface="Arial"/>
            </a:endParaRPr>
          </a:p>
        </p:txBody>
      </p:sp>
      <p:sp>
        <p:nvSpPr>
          <p:cNvPr id="6" name="Rektangel 5"/>
          <p:cNvSpPr/>
          <p:nvPr/>
        </p:nvSpPr>
        <p:spPr>
          <a:xfrm>
            <a:off x="3791377" y="934526"/>
            <a:ext cx="2812623" cy="131499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 typeface="Arial"/>
              <a:buNone/>
              <a:tabLst/>
              <a:defRPr/>
            </a:pPr>
            <a:r>
              <a:rPr kumimoji="0" lang="en-US" sz="4000" b="0" i="0" u="none" strike="noStrike" kern="1200" cap="none" spc="0" normalizeH="0" baseline="0" noProof="0" err="1">
                <a:ln>
                  <a:noFill/>
                </a:ln>
                <a:solidFill>
                  <a:prstClr val="white"/>
                </a:solidFill>
                <a:effectLst/>
                <a:uLnTx/>
                <a:uFillTx/>
                <a:latin typeface="Verdana" panose="020B0604030504040204" pitchFamily="34" charset="0"/>
                <a:ea typeface="Verdana" panose="020B0604030504040204" pitchFamily="34" charset="0"/>
                <a:cs typeface="Arial"/>
                <a:sym typeface="Arial"/>
              </a:rPr>
              <a:t>Spørsmål</a:t>
            </a:r>
            <a:r>
              <a:rPr kumimoji="0" lang="en-US" sz="4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sym typeface="Arial"/>
              </a:rPr>
              <a:t>  </a:t>
            </a:r>
          </a:p>
        </p:txBody>
      </p:sp>
      <p:sp>
        <p:nvSpPr>
          <p:cNvPr id="33" name="Freeform: Shape 3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Freeform: Shape 3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ktangel 1"/>
          <p:cNvSpPr/>
          <p:nvPr/>
        </p:nvSpPr>
        <p:spPr>
          <a:xfrm>
            <a:off x="1861854" y="2894110"/>
            <a:ext cx="7017113" cy="2079949"/>
          </a:xfrm>
          <a:prstGeom prst="rect">
            <a:avLst/>
          </a:prstGeom>
        </p:spPr>
        <p:txBody>
          <a:bodyPr vert="horz" lIns="91440" tIns="45720" rIns="91440" bIns="45720" rtlCol="0">
            <a:normAutofit/>
          </a:bodyPr>
          <a:lstStyle/>
          <a:p>
            <a:pPr marL="0" marR="0" lvl="0" indent="0" algn="l" defTabSz="914400" rtl="0" eaLnBrk="1" fontAlgn="auto" latinLnBrk="0" hangingPunct="1">
              <a:lnSpc>
                <a:spcPct val="150000"/>
              </a:lnSpc>
              <a:spcBef>
                <a:spcPts val="0"/>
              </a:spcBef>
              <a:spcAft>
                <a:spcPts val="600"/>
              </a:spcAft>
              <a:buClrTx/>
              <a:buSzTx/>
              <a:buFont typeface="Arial"/>
              <a:buNone/>
              <a:tabLst/>
              <a:defRPr/>
            </a:pPr>
            <a:r>
              <a:rPr kumimoji="0" lang="en-US" sz="3200" b="0" i="0" u="none" strike="noStrike" kern="1200" cap="none" spc="0" normalizeH="0" baseline="0" noProof="0" err="1">
                <a:ln>
                  <a:noFill/>
                </a:ln>
                <a:solidFill>
                  <a:prstClr val="white"/>
                </a:solidFill>
                <a:effectLst/>
                <a:uLnTx/>
                <a:uFillTx/>
                <a:latin typeface="Verdana" panose="020B0604030504040204" pitchFamily="34" charset="0"/>
                <a:ea typeface="Verdana" panose="020B0604030504040204" pitchFamily="34" charset="0"/>
                <a:cs typeface="Arial"/>
                <a:sym typeface="Arial"/>
              </a:rPr>
              <a:t>Hva</a:t>
            </a:r>
            <a:r>
              <a:rPr kumimoji="0" lang="en-US" sz="3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sym typeface="Arial"/>
              </a:rPr>
              <a:t> </a:t>
            </a:r>
            <a:r>
              <a:rPr kumimoji="0" lang="en-US" sz="3200" b="0" i="0" u="none" strike="noStrike" kern="1200" cap="none" spc="0" normalizeH="0" baseline="0" noProof="0" err="1">
                <a:ln>
                  <a:noFill/>
                </a:ln>
                <a:solidFill>
                  <a:prstClr val="white"/>
                </a:solidFill>
                <a:effectLst/>
                <a:uLnTx/>
                <a:uFillTx/>
                <a:latin typeface="Verdana" panose="020B0604030504040204" pitchFamily="34" charset="0"/>
                <a:ea typeface="Verdana" panose="020B0604030504040204" pitchFamily="34" charset="0"/>
                <a:cs typeface="Arial"/>
                <a:sym typeface="Arial"/>
              </a:rPr>
              <a:t>inneholder</a:t>
            </a:r>
            <a:r>
              <a:rPr kumimoji="0" lang="en-US" sz="3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sym typeface="Arial"/>
              </a:rPr>
              <a:t> et </a:t>
            </a:r>
            <a:r>
              <a:rPr kumimoji="0" lang="en-US" sz="3200" b="0" i="0" u="none" strike="noStrike" kern="1200" cap="none" spc="0" normalizeH="0" baseline="0" noProof="0" err="1">
                <a:ln>
                  <a:noFill/>
                </a:ln>
                <a:solidFill>
                  <a:prstClr val="white"/>
                </a:solidFill>
                <a:effectLst/>
                <a:uLnTx/>
                <a:uFillTx/>
                <a:latin typeface="Verdana" panose="020B0604030504040204" pitchFamily="34" charset="0"/>
                <a:ea typeface="Verdana" panose="020B0604030504040204" pitchFamily="34" charset="0"/>
                <a:cs typeface="Arial"/>
                <a:sym typeface="Arial"/>
              </a:rPr>
              <a:t>beslutningsstøtteverktøy</a:t>
            </a:r>
            <a:r>
              <a:rPr kumimoji="0" lang="en-US" sz="3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sym typeface="Arial"/>
              </a:rPr>
              <a:t>?</a:t>
            </a:r>
          </a:p>
          <a:p>
            <a:pPr marL="0" marR="0" lvl="0" indent="0" algn="l" defTabSz="914400" rtl="0" eaLnBrk="1" fontAlgn="auto" latinLnBrk="0" hangingPunct="1">
              <a:lnSpc>
                <a:spcPct val="150000"/>
              </a:lnSpc>
              <a:spcBef>
                <a:spcPts val="0"/>
              </a:spcBef>
              <a:spcAft>
                <a:spcPts val="60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sym typeface="Arial"/>
            </a:endParaRPr>
          </a:p>
          <a:p>
            <a:pPr marL="0" marR="0" lvl="0" indent="0" algn="l" defTabSz="914400" rtl="0" eaLnBrk="1" fontAlgn="auto" latinLnBrk="0" hangingPunct="1">
              <a:lnSpc>
                <a:spcPct val="150000"/>
              </a:lnSpc>
              <a:spcBef>
                <a:spcPts val="0"/>
              </a:spcBef>
              <a:spcAft>
                <a:spcPts val="600"/>
              </a:spcAft>
              <a:buClrTx/>
              <a:buSzTx/>
              <a:buFont typeface="Arial"/>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7" name="Freeform: Shape 36">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B9BD5"/>
              </a:solidFill>
              <a:effectLst/>
              <a:uLnTx/>
              <a:uFillTx/>
              <a:latin typeface="Calibri" panose="020F0502020204030204"/>
              <a:ea typeface="+mn-ea"/>
              <a:cs typeface="+mn-cs"/>
              <a:sym typeface="Arial"/>
            </a:endParaRPr>
          </a:p>
        </p:txBody>
      </p:sp>
      <p:sp>
        <p:nvSpPr>
          <p:cNvPr id="39" name="Freeform: Shape 38">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 name="Freeform: Shape 40">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43"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4" name="Freeform: Shape 43">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Freeform: Shape 44">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Freeform: Shape 45">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Freeform: Shape 46">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Freeform: Shape 47">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Bilde 10">
            <a:extLst>
              <a:ext uri="{FF2B5EF4-FFF2-40B4-BE49-F238E27FC236}">
                <a16:creationId xmlns:a16="http://schemas.microsoft.com/office/drawing/2014/main" id="{11F3E8DD-61AF-4710-8515-95E769971E58}"/>
              </a:ext>
            </a:extLst>
          </p:cNvPr>
          <p:cNvPicPr>
            <a:picLocks noChangeAspect="1"/>
          </p:cNvPicPr>
          <p:nvPr/>
        </p:nvPicPr>
        <p:blipFill>
          <a:blip r:embed="rId3"/>
          <a:stretch>
            <a:fillRect/>
          </a:stretch>
        </p:blipFill>
        <p:spPr>
          <a:xfrm>
            <a:off x="8141772" y="1631405"/>
            <a:ext cx="3239363" cy="3778148"/>
          </a:xfrm>
          <a:prstGeom prst="ellipse">
            <a:avLst/>
          </a:prstGeom>
          <a:ln>
            <a:noFill/>
          </a:ln>
          <a:effectLst>
            <a:softEdge rad="112500"/>
          </a:effectLst>
        </p:spPr>
      </p:pic>
      <p:sp>
        <p:nvSpPr>
          <p:cNvPr id="3" name="TekstSylinder 1">
            <a:extLst>
              <a:ext uri="{FF2B5EF4-FFF2-40B4-BE49-F238E27FC236}">
                <a16:creationId xmlns:a16="http://schemas.microsoft.com/office/drawing/2014/main" id="{D6BC97E7-3D95-31A4-7739-905822594E41}"/>
              </a:ext>
            </a:extLst>
          </p:cNvPr>
          <p:cNvSpPr txBox="1"/>
          <p:nvPr/>
        </p:nvSpPr>
        <p:spPr>
          <a:xfrm>
            <a:off x="10567030" y="6596333"/>
            <a:ext cx="1260281"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Theo </a:t>
            </a:r>
            <a:r>
              <a:rPr lang="nb-NO" sz="600" dirty="0" err="1"/>
              <a:t>Bakkeby</a:t>
            </a:r>
            <a:r>
              <a:rPr lang="nb-NO" sz="600" dirty="0"/>
              <a:t> Høiseth</a:t>
            </a:r>
          </a:p>
        </p:txBody>
      </p:sp>
    </p:spTree>
    <p:extLst>
      <p:ext uri="{BB962C8B-B14F-4D97-AF65-F5344CB8AC3E}">
        <p14:creationId xmlns:p14="http://schemas.microsoft.com/office/powerpoint/2010/main" val="3490477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4294967295"/>
          </p:nvPr>
        </p:nvSpPr>
        <p:spPr/>
        <p:txBody>
          <a:bodyPr/>
          <a:lstStyle/>
          <a:p>
            <a:fld id="{BBB55A98-9554-44C9-BA58-B78A95C72FFC}" type="slidenum">
              <a:rPr lang="nb-NO" smtClean="0"/>
              <a:t>17</a:t>
            </a:fld>
            <a:endParaRPr lang="nb-NO"/>
          </a:p>
        </p:txBody>
      </p:sp>
      <p:sp>
        <p:nvSpPr>
          <p:cNvPr id="4" name="Plassholder for innhold 2"/>
          <p:cNvSpPr txBox="1">
            <a:spLocks/>
          </p:cNvSpPr>
          <p:nvPr/>
        </p:nvSpPr>
        <p:spPr>
          <a:xfrm>
            <a:off x="1132986" y="1134466"/>
            <a:ext cx="5960874" cy="3947199"/>
          </a:xfrm>
          <a:prstGeom prst="rect">
            <a:avLst/>
          </a:prstGeom>
        </p:spPr>
        <p:txBody>
          <a:bodyPr>
            <a:normAutofit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Wingdings" panose="05000000000000000000" pitchFamily="2" charset="2"/>
              <a:buNone/>
              <a:tabLst/>
              <a:defRPr/>
            </a:pPr>
            <a:endParaRPr kumimoji="0" lang="nb-NO" sz="28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endParaRPr kumimoji="0" lang="nb-NO" sz="1800" b="0" i="0" u="none" strike="noStrike" kern="1200" cap="none" spc="0" normalizeH="0" baseline="0" noProof="0">
              <a:ln>
                <a:noFill/>
              </a:ln>
              <a:solidFill>
                <a:prstClr val="black"/>
              </a:solidFill>
              <a:effectLst/>
              <a:uLnTx/>
              <a:uFillTx/>
              <a:latin typeface="Calibri Light" panose="020F0302020204030204"/>
              <a:ea typeface="+mn-ea"/>
              <a:cs typeface="+mn-cs"/>
            </a:endParaRPr>
          </a:p>
          <a:p>
            <a:pPr>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Ofte andre problemstillinger i tillegg til medisinskfaglige </a:t>
            </a:r>
            <a:endParaRPr lang="nb-NO" sz="2400">
              <a:solidFill>
                <a:prstClr val="black"/>
              </a:solidFill>
              <a:latin typeface="Calibri" panose="020F0502020204030204"/>
            </a:endParaRPr>
          </a:p>
          <a:p>
            <a:pPr>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Etisk utfordrende, potensiell fare, bekymring? </a:t>
            </a:r>
            <a:endParaRPr lang="nb-NO" sz="2400">
              <a:solidFill>
                <a:prstClr val="black"/>
              </a:solidFill>
              <a:latin typeface="Calibri" panose="020F0502020204030204"/>
            </a:endParaRPr>
          </a:p>
          <a:p>
            <a:pPr>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Utfordrende </a:t>
            </a:r>
            <a:r>
              <a:rPr lang="nb-NO" sz="2400">
                <a:solidFill>
                  <a:prstClr val="black"/>
                </a:solidFill>
                <a:latin typeface="Calibri" panose="020F0502020204030204"/>
              </a:rPr>
              <a:t>pasienter/pårørende</a:t>
            </a: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 med høye krav.. </a:t>
            </a:r>
            <a:br>
              <a:rPr kumimoji="0" lang="nb-NO" sz="2800" b="0" i="0" u="none" strike="noStrike" kern="1200" cap="none" spc="0" normalizeH="0" baseline="0" noProof="0">
                <a:ln>
                  <a:noFill/>
                </a:ln>
                <a:solidFill>
                  <a:prstClr val="black"/>
                </a:solidFill>
                <a:effectLst/>
                <a:uLnTx/>
                <a:uFillTx/>
                <a:latin typeface="Calibri Light" panose="020F0302020204030204"/>
                <a:ea typeface="+mn-ea"/>
                <a:cs typeface="+mn-cs"/>
              </a:rPr>
            </a:br>
            <a:br>
              <a:rPr kumimoji="0" lang="nb-NO" sz="2800" b="0" i="0" u="none" strike="noStrike" kern="1200" cap="none" spc="0" normalizeH="0" baseline="0" noProof="0">
                <a:ln>
                  <a:noFill/>
                </a:ln>
                <a:solidFill>
                  <a:prstClr val="black"/>
                </a:solidFill>
                <a:effectLst/>
                <a:uLnTx/>
                <a:uFillTx/>
                <a:latin typeface="Calibri Light" panose="020F0302020204030204"/>
                <a:ea typeface="+mn-ea"/>
                <a:cs typeface="+mn-cs"/>
              </a:rPr>
            </a:br>
            <a:endParaRPr kumimoji="0" lang="nb-NO"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 name="Rektangel 5"/>
          <p:cNvSpPr/>
          <p:nvPr/>
        </p:nvSpPr>
        <p:spPr>
          <a:xfrm>
            <a:off x="1130353" y="1021045"/>
            <a:ext cx="6120680" cy="507831"/>
          </a:xfrm>
          <a:prstGeom prst="rect">
            <a:avLst/>
          </a:prstGeom>
        </p:spPr>
        <p:txBody>
          <a:bodyPr wrap="square">
            <a:spAutoFit/>
          </a:bodyPr>
          <a:lstStyle/>
          <a:p>
            <a:pPr>
              <a:defRPr/>
            </a:pPr>
            <a:r>
              <a:rPr lang="nb-NO" sz="2700" kern="0">
                <a:solidFill>
                  <a:srgbClr val="5B9BD5">
                    <a:lumMod val="75000"/>
                  </a:srgbClr>
                </a:solidFill>
                <a:latin typeface="Arial"/>
              </a:rPr>
              <a:t>Utfordringer relatert til beslutninger:</a:t>
            </a:r>
            <a:endParaRPr lang="nb-NO" kern="0">
              <a:solidFill>
                <a:srgbClr val="5B9BD5">
                  <a:lumMod val="75000"/>
                </a:srgbClr>
              </a:solidFill>
              <a:latin typeface="Times" panose="02020603050405020304" pitchFamily="18" charset="0"/>
            </a:endParaRPr>
          </a:p>
        </p:txBody>
      </p:sp>
      <p:pic>
        <p:nvPicPr>
          <p:cNvPr id="3" name="Bilde 2"/>
          <p:cNvPicPr>
            <a:picLocks noChangeAspect="1"/>
          </p:cNvPicPr>
          <p:nvPr/>
        </p:nvPicPr>
        <p:blipFill>
          <a:blip r:embed="rId3"/>
          <a:stretch>
            <a:fillRect/>
          </a:stretch>
        </p:blipFill>
        <p:spPr>
          <a:xfrm>
            <a:off x="7610169" y="2004422"/>
            <a:ext cx="3994810" cy="2996108"/>
          </a:xfrm>
          <a:prstGeom prst="rect">
            <a:avLst/>
          </a:prstGeom>
        </p:spPr>
      </p:pic>
      <p:sp>
        <p:nvSpPr>
          <p:cNvPr id="2" name="TekstSylinder 1">
            <a:extLst>
              <a:ext uri="{FF2B5EF4-FFF2-40B4-BE49-F238E27FC236}">
                <a16:creationId xmlns:a16="http://schemas.microsoft.com/office/drawing/2014/main" id="{D4CE2A7A-D561-4723-F23B-6E697F8C3FB0}"/>
              </a:ext>
            </a:extLst>
          </p:cNvPr>
          <p:cNvSpPr txBox="1"/>
          <p:nvPr/>
        </p:nvSpPr>
        <p:spPr>
          <a:xfrm>
            <a:off x="10839062" y="6629142"/>
            <a:ext cx="82420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rgbClr val="272727"/>
                </a:solidFill>
                <a:latin typeface="Josefin Sans"/>
              </a:rPr>
              <a:t>Bilde: PixHere.com</a:t>
            </a:r>
          </a:p>
        </p:txBody>
      </p:sp>
    </p:spTree>
    <p:extLst>
      <p:ext uri="{BB962C8B-B14F-4D97-AF65-F5344CB8AC3E}">
        <p14:creationId xmlns:p14="http://schemas.microsoft.com/office/powerpoint/2010/main" val="160023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55A98-9554-44C9-BA58-B78A95C72FFC}"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kstSylinder 7"/>
          <p:cNvSpPr txBox="1">
            <a:spLocks noChangeArrowheads="1"/>
          </p:cNvSpPr>
          <p:nvPr/>
        </p:nvSpPr>
        <p:spPr bwMode="auto">
          <a:xfrm>
            <a:off x="593603" y="4929037"/>
            <a:ext cx="5488555" cy="830997"/>
          </a:xfrm>
          <a:prstGeom prst="rect">
            <a:avLst/>
          </a:prstGeom>
          <a:solidFill>
            <a:sysClr val="window" lastClr="FFFFFF"/>
          </a:solidFill>
          <a:ln w="12700" cap="flat" cmpd="sng" algn="ctr">
            <a:solidFill>
              <a:srgbClr val="ED7D31"/>
            </a:solidFill>
            <a:prstDash val="solid"/>
            <a:miter lim="800000"/>
            <a:headEnd/>
            <a:tailEnd/>
          </a:ln>
          <a:effec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altLang="nb-NO" sz="2400" b="0" i="0" u="none" strike="noStrike" kern="0" cap="none" spc="0" normalizeH="0" baseline="0" noProof="0">
                <a:ln w="0"/>
                <a:solidFill>
                  <a:srgbClr val="FF0000"/>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rPr>
              <a:t>Forskjellige </a:t>
            </a:r>
            <a:r>
              <a:rPr kumimoji="0" lang="nb-NO" altLang="nb-NO" sz="2400" b="0" i="0" u="sng" strike="noStrike" kern="0" cap="none" spc="0" normalizeH="0" baseline="0" noProof="0" err="1">
                <a:ln w="0"/>
                <a:solidFill>
                  <a:srgbClr val="FF0000"/>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rPr>
              <a:t>triagesystemer</a:t>
            </a:r>
            <a:br>
              <a:rPr kumimoji="0" lang="nb-NO" altLang="nb-NO" sz="2400" b="0" i="0" u="sng" strike="noStrike" kern="0" cap="none" spc="0" normalizeH="0" baseline="0" noProof="0">
                <a:ln w="0"/>
                <a:solidFill>
                  <a:srgbClr val="FF0000"/>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rPr>
            </a:br>
            <a:r>
              <a:rPr lang="nb-NO" altLang="nb-NO" sz="2400" kern="0">
                <a:ln w="0"/>
                <a:solidFill>
                  <a:srgbClr val="FF0000"/>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rPr>
              <a:t>pr</a:t>
            </a:r>
            <a:r>
              <a:rPr kumimoji="0" lang="nb-NO" altLang="nb-NO" sz="2400" b="0" i="0" strike="noStrike" kern="0" cap="none" spc="0" normalizeH="0" baseline="0" noProof="0">
                <a:ln w="0"/>
                <a:solidFill>
                  <a:srgbClr val="FF0000"/>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rPr>
              <a:t>e- og </a:t>
            </a:r>
            <a:r>
              <a:rPr kumimoji="0" lang="nb-NO" altLang="nb-NO" sz="2400" b="0" i="0" strike="noStrike" kern="0" cap="none" spc="0" normalizeH="0" baseline="0" noProof="0" err="1">
                <a:ln w="0"/>
                <a:solidFill>
                  <a:srgbClr val="FF0000"/>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rPr>
              <a:t>inhospitalt</a:t>
            </a:r>
            <a:r>
              <a:rPr kumimoji="0" lang="nb-NO" altLang="nb-NO" sz="2400" b="0" i="0" strike="noStrike" kern="0" cap="none" spc="0" normalizeH="0" baseline="0" noProof="0">
                <a:ln w="0"/>
                <a:solidFill>
                  <a:srgbClr val="FF0000"/>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rPr>
              <a:t> og i LVS - LV</a:t>
            </a:r>
          </a:p>
        </p:txBody>
      </p:sp>
      <p:pic>
        <p:nvPicPr>
          <p:cNvPr id="3" name="Bilde 2"/>
          <p:cNvPicPr>
            <a:picLocks noChangeAspect="1"/>
          </p:cNvPicPr>
          <p:nvPr/>
        </p:nvPicPr>
        <p:blipFill>
          <a:blip r:embed="rId4"/>
          <a:stretch>
            <a:fillRect/>
          </a:stretch>
        </p:blipFill>
        <p:spPr>
          <a:xfrm>
            <a:off x="206024" y="295379"/>
            <a:ext cx="1639966" cy="2487384"/>
          </a:xfrm>
          <a:prstGeom prst="rect">
            <a:avLst/>
          </a:prstGeom>
        </p:spPr>
      </p:pic>
      <p:pic>
        <p:nvPicPr>
          <p:cNvPr id="4" name="Bilde 3"/>
          <p:cNvPicPr>
            <a:picLocks noChangeAspect="1"/>
          </p:cNvPicPr>
          <p:nvPr/>
        </p:nvPicPr>
        <p:blipFill>
          <a:blip r:embed="rId5"/>
          <a:stretch>
            <a:fillRect/>
          </a:stretch>
        </p:blipFill>
        <p:spPr>
          <a:xfrm>
            <a:off x="2182832" y="1097966"/>
            <a:ext cx="1700931" cy="2414225"/>
          </a:xfrm>
          <a:prstGeom prst="rect">
            <a:avLst/>
          </a:prstGeom>
        </p:spPr>
      </p:pic>
      <p:pic>
        <p:nvPicPr>
          <p:cNvPr id="11" name="Bilde 10"/>
          <p:cNvPicPr>
            <a:picLocks noChangeAspect="1"/>
          </p:cNvPicPr>
          <p:nvPr/>
        </p:nvPicPr>
        <p:blipFill>
          <a:blip r:embed="rId6"/>
          <a:stretch>
            <a:fillRect/>
          </a:stretch>
        </p:blipFill>
        <p:spPr>
          <a:xfrm>
            <a:off x="6481703" y="542289"/>
            <a:ext cx="1981372" cy="3712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Bilde 11"/>
          <p:cNvPicPr>
            <a:picLocks noChangeAspect="1"/>
          </p:cNvPicPr>
          <p:nvPr/>
        </p:nvPicPr>
        <p:blipFill>
          <a:blip r:embed="rId7"/>
          <a:stretch>
            <a:fillRect/>
          </a:stretch>
        </p:blipFill>
        <p:spPr>
          <a:xfrm>
            <a:off x="9159168" y="1310452"/>
            <a:ext cx="1646063" cy="2944623"/>
          </a:xfrm>
          <a:prstGeom prst="rect">
            <a:avLst/>
          </a:prstGeom>
        </p:spPr>
      </p:pic>
      <p:pic>
        <p:nvPicPr>
          <p:cNvPr id="14" name="Bilde 13"/>
          <p:cNvPicPr>
            <a:picLocks noChangeAspect="1"/>
          </p:cNvPicPr>
          <p:nvPr/>
        </p:nvPicPr>
        <p:blipFill>
          <a:blip r:embed="rId8"/>
          <a:stretch>
            <a:fillRect/>
          </a:stretch>
        </p:blipFill>
        <p:spPr>
          <a:xfrm>
            <a:off x="2212019" y="3564015"/>
            <a:ext cx="1560711" cy="493819"/>
          </a:xfrm>
          <a:prstGeom prst="rect">
            <a:avLst/>
          </a:prstGeom>
        </p:spPr>
      </p:pic>
      <p:sp>
        <p:nvSpPr>
          <p:cNvPr id="16" name="Rektangel 15"/>
          <p:cNvSpPr>
            <a:spLocks noChangeArrowheads="1"/>
          </p:cNvSpPr>
          <p:nvPr/>
        </p:nvSpPr>
        <p:spPr bwMode="auto">
          <a:xfrm>
            <a:off x="4443930" y="2853172"/>
            <a:ext cx="1727887" cy="646331"/>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altLang="nb-NO" sz="1800" b="0" i="0" u="none" strike="noStrike" kern="0" cap="none" spc="0" normalizeH="0" baseline="0" noProof="0">
                <a:ln>
                  <a:noFill/>
                </a:ln>
                <a:solidFill>
                  <a:srgbClr val="254061"/>
                </a:solidFill>
                <a:effectLst/>
                <a:uLnTx/>
                <a:uFillTx/>
                <a:latin typeface="Calibri" panose="020F0502020204030204" pitchFamily="34" charset="0"/>
                <a:ea typeface="+mn-ea"/>
                <a:cs typeface="+mn-cs"/>
              </a:rPr>
              <a:t>Noen LVS bruker TTA</a:t>
            </a:r>
          </a:p>
        </p:txBody>
      </p:sp>
      <p:sp>
        <p:nvSpPr>
          <p:cNvPr id="17" name="TekstSylinder 16"/>
          <p:cNvSpPr txBox="1"/>
          <p:nvPr/>
        </p:nvSpPr>
        <p:spPr>
          <a:xfrm>
            <a:off x="6564180" y="4378486"/>
            <a:ext cx="1816418" cy="646331"/>
          </a:xfrm>
          <a:prstGeom prst="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800" b="0" i="0" u="none" strike="noStrike" kern="0" cap="none" spc="0" normalizeH="0" baseline="0" noProof="0">
                <a:ln>
                  <a:noFill/>
                </a:ln>
                <a:solidFill>
                  <a:srgbClr val="44546A"/>
                </a:solidFill>
                <a:effectLst/>
                <a:uLnTx/>
                <a:uFillTx/>
                <a:latin typeface="Calibri" panose="020F0502020204030204"/>
                <a:ea typeface="+mn-ea"/>
                <a:cs typeface="+mn-cs"/>
              </a:rPr>
              <a:t>Mange LVS </a:t>
            </a:r>
            <a:br>
              <a:rPr kumimoji="0" lang="nb-NO" sz="1800" b="0" i="0" u="none" strike="noStrike" kern="0" cap="none" spc="0" normalizeH="0" baseline="0" noProof="0">
                <a:ln>
                  <a:noFill/>
                </a:ln>
                <a:solidFill>
                  <a:srgbClr val="44546A"/>
                </a:solidFill>
                <a:effectLst/>
                <a:uLnTx/>
                <a:uFillTx/>
                <a:latin typeface="Calibri" panose="020F0502020204030204"/>
                <a:ea typeface="+mn-ea"/>
                <a:cs typeface="+mn-cs"/>
              </a:rPr>
            </a:br>
            <a:r>
              <a:rPr kumimoji="0" lang="nb-NO" sz="1800" b="0" i="0" u="none" strike="noStrike" kern="0" cap="none" spc="0" normalizeH="0" baseline="0" noProof="0">
                <a:ln>
                  <a:noFill/>
                </a:ln>
                <a:solidFill>
                  <a:srgbClr val="44546A"/>
                </a:solidFill>
                <a:effectLst/>
                <a:uLnTx/>
                <a:uFillTx/>
                <a:latin typeface="Calibri" panose="020F0502020204030204"/>
                <a:ea typeface="+mn-ea"/>
                <a:cs typeface="+mn-cs"/>
              </a:rPr>
              <a:t>bruker LVI</a:t>
            </a:r>
          </a:p>
        </p:txBody>
      </p:sp>
      <p:sp>
        <p:nvSpPr>
          <p:cNvPr id="18" name="Rektangel 17"/>
          <p:cNvSpPr>
            <a:spLocks noChangeArrowheads="1"/>
          </p:cNvSpPr>
          <p:nvPr/>
        </p:nvSpPr>
        <p:spPr bwMode="auto">
          <a:xfrm>
            <a:off x="9159168" y="4382382"/>
            <a:ext cx="1646063" cy="92333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altLang="nb-NO" sz="1800" b="0" i="0" u="none" strike="noStrike" kern="0" cap="none" spc="0" normalizeH="0" baseline="0" noProof="0">
                <a:ln>
                  <a:noFill/>
                </a:ln>
                <a:solidFill>
                  <a:srgbClr val="254061"/>
                </a:solidFill>
                <a:effectLst/>
                <a:uLnTx/>
                <a:uFillTx/>
                <a:latin typeface="Calibri" panose="020F0502020204030204" pitchFamily="34" charset="0"/>
                <a:ea typeface="+mn-ea"/>
                <a:cs typeface="+mn-cs"/>
              </a:rPr>
              <a:t>Alle AMK og </a:t>
            </a:r>
            <a:r>
              <a:rPr lang="nb-NO" altLang="nb-NO" sz="1800" kern="0">
                <a:solidFill>
                  <a:srgbClr val="254061"/>
                </a:solidFill>
              </a:rPr>
              <a:t>noen</a:t>
            </a:r>
            <a:r>
              <a:rPr kumimoji="0" lang="nb-NO" altLang="nb-NO" sz="1800" b="0" i="0" u="none" strike="noStrike" kern="0" cap="none" spc="0" normalizeH="0" baseline="0" noProof="0">
                <a:ln>
                  <a:noFill/>
                </a:ln>
                <a:solidFill>
                  <a:srgbClr val="254061"/>
                </a:solidFill>
                <a:effectLst/>
                <a:uLnTx/>
                <a:uFillTx/>
                <a:latin typeface="Calibri" panose="020F0502020204030204" pitchFamily="34" charset="0"/>
                <a:ea typeface="+mn-ea"/>
                <a:cs typeface="+mn-cs"/>
              </a:rPr>
              <a:t> LVS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altLang="nb-NO" sz="1800" b="0" i="0" u="none" strike="noStrike" kern="0" cap="none" spc="0" normalizeH="0" baseline="0" noProof="0">
                <a:ln>
                  <a:noFill/>
                </a:ln>
                <a:solidFill>
                  <a:srgbClr val="254061"/>
                </a:solidFill>
                <a:effectLst/>
                <a:uLnTx/>
                <a:uFillTx/>
                <a:latin typeface="Calibri" panose="020F0502020204030204" pitchFamily="34" charset="0"/>
                <a:ea typeface="+mn-ea"/>
                <a:cs typeface="+mn-cs"/>
              </a:rPr>
              <a:t>bruker NIMN</a:t>
            </a:r>
          </a:p>
        </p:txBody>
      </p:sp>
      <p:pic>
        <p:nvPicPr>
          <p:cNvPr id="1026" name="Picture 2" descr="image00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50165" y="295379"/>
            <a:ext cx="1631994" cy="244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extLst>
              <a:ext uri="{FF2B5EF4-FFF2-40B4-BE49-F238E27FC236}">
                <a16:creationId xmlns:a16="http://schemas.microsoft.com/office/drawing/2014/main" id="{0BEBDBF4-B9AC-180A-9FCA-4E03A494D0DE}"/>
              </a:ext>
            </a:extLst>
          </p:cNvPr>
          <p:cNvSpPr>
            <a:spLocks noChangeArrowheads="1"/>
          </p:cNvSpPr>
          <p:nvPr/>
        </p:nvSpPr>
        <p:spPr bwMode="auto">
          <a:xfrm>
            <a:off x="188351" y="2896205"/>
            <a:ext cx="1657640" cy="646331"/>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nb-NO" altLang="nb-NO" sz="1800" kern="0">
                <a:solidFill>
                  <a:srgbClr val="254061"/>
                </a:solidFill>
              </a:rPr>
              <a:t>Ambulansene bruker RETTS….</a:t>
            </a:r>
            <a:endParaRPr kumimoji="0" lang="nb-NO" altLang="nb-NO" sz="1800" b="0" i="0" u="none" strike="noStrike" kern="0" cap="none" spc="0" normalizeH="0" baseline="0" noProof="0">
              <a:ln>
                <a:noFill/>
              </a:ln>
              <a:solidFill>
                <a:srgbClr val="25406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5497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Sylinder 1">
            <a:extLst>
              <a:ext uri="{FF2B5EF4-FFF2-40B4-BE49-F238E27FC236}">
                <a16:creationId xmlns:a16="http://schemas.microsoft.com/office/drawing/2014/main" id="{6F6BADCF-8395-7366-CA25-D9E9FDDE5BA4}"/>
              </a:ext>
            </a:extLst>
          </p:cNvPr>
          <p:cNvSpPr txBox="1"/>
          <p:nvPr/>
        </p:nvSpPr>
        <p:spPr>
          <a:xfrm>
            <a:off x="4603468" y="4741948"/>
            <a:ext cx="6829520" cy="862031"/>
          </a:xfrm>
          <a:prstGeom prst="rect">
            <a:avLst/>
          </a:prstGeom>
        </p:spPr>
        <p:txBody>
          <a:bodyPr vert="horz" lIns="91440" tIns="45720" rIns="91440" bIns="45720" rtlCol="0" anchor="b">
            <a:normAutofit/>
          </a:bodyPr>
          <a:lstStyle/>
          <a:p>
            <a:pPr marL="0" marR="0" lvl="0" indent="0" fontAlgn="base">
              <a:lnSpc>
                <a:spcPct val="90000"/>
              </a:lnSpc>
              <a:spcBef>
                <a:spcPct val="0"/>
              </a:spcBef>
              <a:spcAft>
                <a:spcPts val="600"/>
              </a:spcAft>
              <a:buClrTx/>
              <a:buSzTx/>
              <a:tabLst/>
              <a:defRPr/>
            </a:pPr>
            <a:r>
              <a:rPr kumimoji="0" lang="en-US" sz="3400" b="1" i="0" u="none" strike="noStrike" kern="1200" cap="none" spc="0" normalizeH="0" baseline="0" noProof="0" err="1">
                <a:ln>
                  <a:noFill/>
                </a:ln>
                <a:solidFill>
                  <a:srgbClr val="FFFFFF"/>
                </a:solidFill>
                <a:effectLst/>
                <a:uLnTx/>
                <a:uFillTx/>
                <a:latin typeface="Verdana" panose="020B0604030504040204" pitchFamily="34" charset="0"/>
                <a:ea typeface="Verdana" panose="020B0604030504040204" pitchFamily="34" charset="0"/>
                <a:cs typeface="+mj-cs"/>
              </a:rPr>
              <a:t>Snakker</a:t>
            </a:r>
            <a:r>
              <a:rPr kumimoji="0" lang="en-US" sz="34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j-cs"/>
              </a:rPr>
              <a:t> vi </a:t>
            </a:r>
            <a:r>
              <a:rPr kumimoji="0" lang="en-US" sz="3400" b="1" i="0" u="none" strike="noStrike" kern="1200" cap="none" spc="0" normalizeH="0" baseline="0" noProof="0" err="1">
                <a:ln>
                  <a:noFill/>
                </a:ln>
                <a:solidFill>
                  <a:srgbClr val="FFFFFF"/>
                </a:solidFill>
                <a:effectLst/>
                <a:uLnTx/>
                <a:uFillTx/>
                <a:latin typeface="Verdana" panose="020B0604030504040204" pitchFamily="34" charset="0"/>
                <a:ea typeface="Verdana" panose="020B0604030504040204" pitchFamily="34" charset="0"/>
                <a:cs typeface="+mj-cs"/>
              </a:rPr>
              <a:t>samme</a:t>
            </a:r>
            <a:r>
              <a:rPr kumimoji="0" lang="en-US" sz="34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j-cs"/>
              </a:rPr>
              <a:t> </a:t>
            </a:r>
            <a:r>
              <a:rPr kumimoji="0" lang="en-US" sz="3400" b="1" i="0" u="none" strike="noStrike" kern="1200" cap="none" spc="0" normalizeH="0" baseline="0" noProof="0" err="1">
                <a:ln>
                  <a:noFill/>
                </a:ln>
                <a:solidFill>
                  <a:srgbClr val="FFFFFF"/>
                </a:solidFill>
                <a:effectLst/>
                <a:uLnTx/>
                <a:uFillTx/>
                <a:latin typeface="Verdana" panose="020B0604030504040204" pitchFamily="34" charset="0"/>
                <a:ea typeface="Verdana" panose="020B0604030504040204" pitchFamily="34" charset="0"/>
                <a:cs typeface="+mj-cs"/>
              </a:rPr>
              <a:t>språk</a:t>
            </a:r>
            <a:r>
              <a:rPr kumimoji="0" lang="en-US" sz="34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j-cs"/>
              </a:rPr>
              <a:t>? </a:t>
            </a:r>
          </a:p>
        </p:txBody>
      </p:sp>
      <p:pic>
        <p:nvPicPr>
          <p:cNvPr id="14" name="Bilde 13">
            <a:extLst>
              <a:ext uri="{FF2B5EF4-FFF2-40B4-BE49-F238E27FC236}">
                <a16:creationId xmlns:a16="http://schemas.microsoft.com/office/drawing/2014/main" id="{4FE4057F-2620-A8CC-806D-8CA871B49EC3}"/>
              </a:ext>
            </a:extLst>
          </p:cNvPr>
          <p:cNvPicPr>
            <a:picLocks noChangeAspect="1"/>
          </p:cNvPicPr>
          <p:nvPr/>
        </p:nvPicPr>
        <p:blipFill rotWithShape="1">
          <a:blip r:embed="rId3"/>
          <a:srcRect l="17037" r="20727" b="-2"/>
          <a:stretch/>
        </p:blipFill>
        <p:spPr>
          <a:xfrm>
            <a:off x="307840" y="321732"/>
            <a:ext cx="3793472" cy="4111323"/>
          </a:xfrm>
          <a:prstGeom prst="rect">
            <a:avLst/>
          </a:prstGeom>
        </p:spPr>
      </p:pic>
      <p:pic>
        <p:nvPicPr>
          <p:cNvPr id="6" name="Bilde 5"/>
          <p:cNvPicPr>
            <a:picLocks noChangeAspect="1"/>
          </p:cNvPicPr>
          <p:nvPr/>
        </p:nvPicPr>
        <p:blipFill rotWithShape="1">
          <a:blip r:embed="rId4"/>
          <a:srcRect t="32553" r="1" b="431"/>
          <a:stretch/>
        </p:blipFill>
        <p:spPr>
          <a:xfrm>
            <a:off x="4194959" y="321734"/>
            <a:ext cx="3797570" cy="2010551"/>
          </a:xfrm>
          <a:prstGeom prst="rect">
            <a:avLst/>
          </a:prstGeom>
        </p:spPr>
      </p:pic>
      <p:pic>
        <p:nvPicPr>
          <p:cNvPr id="9" name="Bilde 8"/>
          <p:cNvPicPr>
            <a:picLocks noChangeAspect="1"/>
          </p:cNvPicPr>
          <p:nvPr/>
        </p:nvPicPr>
        <p:blipFill rotWithShape="1">
          <a:blip r:embed="rId5"/>
          <a:srcRect t="8015" r="1" b="13945"/>
          <a:stretch/>
        </p:blipFill>
        <p:spPr>
          <a:xfrm>
            <a:off x="4190180" y="2422097"/>
            <a:ext cx="3794760" cy="2013804"/>
          </a:xfrm>
          <a:prstGeom prst="rect">
            <a:avLst/>
          </a:prstGeom>
        </p:spPr>
      </p:pic>
      <p:pic>
        <p:nvPicPr>
          <p:cNvPr id="8" name="Bilde 7" descr="Et bilde som inneholder person, Menneskeansikt, klær, hodetelefoner&#10;&#10;Automatisk generert beskrivelse">
            <a:extLst>
              <a:ext uri="{FF2B5EF4-FFF2-40B4-BE49-F238E27FC236}">
                <a16:creationId xmlns:a16="http://schemas.microsoft.com/office/drawing/2014/main" id="{5C45A57C-823D-692C-FD7F-867B362AA8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84" r="27284" b="-1"/>
          <a:stretch/>
        </p:blipFill>
        <p:spPr>
          <a:xfrm>
            <a:off x="8086176" y="321733"/>
            <a:ext cx="3797984" cy="4111321"/>
          </a:xfrm>
          <a:prstGeom prst="rect">
            <a:avLst/>
          </a:prstGeom>
        </p:spPr>
      </p:pic>
      <p:cxnSp>
        <p:nvCxnSpPr>
          <p:cNvPr id="21" name="Straight Connector 2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Plassholder for lysbildenummer 4"/>
          <p:cNvSpPr>
            <a:spLocks noGrp="1"/>
          </p:cNvSpPr>
          <p:nvPr>
            <p:ph type="sldNum" sz="quarter" idx="12"/>
          </p:nvPr>
        </p:nvSpPr>
        <p:spPr>
          <a:xfrm>
            <a:off x="9057372" y="6536267"/>
            <a:ext cx="2743200" cy="306928"/>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BBB55A98-9554-44C9-BA58-B78A95C72FFC}" type="slidenum">
              <a:rPr kumimoji="0" lang="en-US" b="0" i="0" u="none" strike="noStrike" cap="none" spc="0" normalizeH="0" baseline="0" noProof="0">
                <a:ln>
                  <a:noFill/>
                </a:ln>
                <a:solidFill>
                  <a:schemeClr val="tx1">
                    <a:lumMod val="75000"/>
                    <a:lumOff val="25000"/>
                  </a:schemeClr>
                </a:solidFill>
                <a:effectLst/>
                <a:uLnTx/>
                <a:uFillTx/>
              </a:rPr>
              <a:pPr marR="0" lvl="0" indent="0" fontAlgn="auto">
                <a:spcBef>
                  <a:spcPts val="0"/>
                </a:spcBef>
                <a:spcAft>
                  <a:spcPts val="600"/>
                </a:spcAft>
                <a:buClrTx/>
                <a:buSzTx/>
                <a:buFontTx/>
                <a:buNone/>
                <a:tabLst/>
                <a:defRPr/>
              </a:pPr>
              <a:t>19</a:t>
            </a:fld>
            <a:endParaRPr kumimoji="0" lang="en-US" b="0" i="0" u="none" strike="noStrike" cap="none" spc="0" normalizeH="0" baseline="0" noProof="0">
              <a:ln>
                <a:noFill/>
              </a:ln>
              <a:solidFill>
                <a:schemeClr val="tx1">
                  <a:lumMod val="75000"/>
                  <a:lumOff val="25000"/>
                </a:schemeClr>
              </a:solidFill>
              <a:effectLst/>
              <a:uLnTx/>
              <a:uFillTx/>
            </a:endParaRPr>
          </a:p>
        </p:txBody>
      </p:sp>
      <p:pic>
        <p:nvPicPr>
          <p:cNvPr id="3" name="Bilde 2">
            <a:extLst>
              <a:ext uri="{FF2B5EF4-FFF2-40B4-BE49-F238E27FC236}">
                <a16:creationId xmlns:a16="http://schemas.microsoft.com/office/drawing/2014/main" id="{4EF05AC0-4870-946B-7BCA-01695FB0739A}"/>
              </a:ext>
            </a:extLst>
          </p:cNvPr>
          <p:cNvPicPr>
            <a:picLocks noChangeAspect="1"/>
          </p:cNvPicPr>
          <p:nvPr/>
        </p:nvPicPr>
        <p:blipFill>
          <a:blip r:embed="rId7"/>
          <a:stretch>
            <a:fillRect/>
          </a:stretch>
        </p:blipFill>
        <p:spPr>
          <a:xfrm>
            <a:off x="391427" y="4777590"/>
            <a:ext cx="3515283" cy="1500595"/>
          </a:xfrm>
          <a:prstGeom prst="rect">
            <a:avLst/>
          </a:prstGeom>
        </p:spPr>
      </p:pic>
      <p:sp>
        <p:nvSpPr>
          <p:cNvPr id="4" name="TekstSylinder 1">
            <a:extLst>
              <a:ext uri="{FF2B5EF4-FFF2-40B4-BE49-F238E27FC236}">
                <a16:creationId xmlns:a16="http://schemas.microsoft.com/office/drawing/2014/main" id="{6ACCD227-A85D-2642-9C1E-F6F5B4731050}"/>
              </a:ext>
            </a:extLst>
          </p:cNvPr>
          <p:cNvSpPr txBox="1"/>
          <p:nvPr/>
        </p:nvSpPr>
        <p:spPr>
          <a:xfrm>
            <a:off x="10369502" y="6619876"/>
            <a:ext cx="1119217"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Bilde: Trond Strand og KoKom</a:t>
            </a:r>
          </a:p>
        </p:txBody>
      </p:sp>
    </p:spTree>
    <p:extLst>
      <p:ext uri="{BB962C8B-B14F-4D97-AF65-F5344CB8AC3E}">
        <p14:creationId xmlns:p14="http://schemas.microsoft.com/office/powerpoint/2010/main" val="3102908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BBB55A98-9554-44C9-BA58-B78A95C72FFC}" type="slidenum">
              <a:rPr lang="nb-NO" smtClean="0"/>
              <a:t>2</a:t>
            </a:fld>
            <a:endParaRPr lang="nb-NO"/>
          </a:p>
        </p:txBody>
      </p:sp>
      <p:sp>
        <p:nvSpPr>
          <p:cNvPr id="7" name="TekstSylinder 6">
            <a:extLst>
              <a:ext uri="{FF2B5EF4-FFF2-40B4-BE49-F238E27FC236}">
                <a16:creationId xmlns:a16="http://schemas.microsoft.com/office/drawing/2014/main" id="{B9837540-9555-516A-1C41-5503D885D7EF}"/>
              </a:ext>
            </a:extLst>
          </p:cNvPr>
          <p:cNvSpPr txBox="1"/>
          <p:nvPr/>
        </p:nvSpPr>
        <p:spPr>
          <a:xfrm>
            <a:off x="1069676" y="2428110"/>
            <a:ext cx="9548947" cy="1050929"/>
          </a:xfrm>
          <a:prstGeom prst="rect">
            <a:avLst/>
          </a:prstGeom>
          <a:noFill/>
        </p:spPr>
        <p:txBody>
          <a:bodyPr wrap="square">
            <a:spAutoFit/>
          </a:bodyPr>
          <a:lstStyle/>
          <a:p>
            <a:pPr algn="ctr">
              <a:lnSpc>
                <a:spcPct val="150000"/>
              </a:lnSpc>
            </a:pPr>
            <a:r>
              <a:rPr lang="nb-NO" sz="4800" b="1">
                <a:latin typeface="Verdana" panose="020B0604030504040204" pitchFamily="34" charset="0"/>
                <a:ea typeface="Verdana" panose="020B0604030504040204" pitchFamily="34" charset="0"/>
              </a:rPr>
              <a:t>Hva er en beslutning? </a:t>
            </a:r>
          </a:p>
        </p:txBody>
      </p:sp>
    </p:spTree>
    <p:extLst>
      <p:ext uri="{BB962C8B-B14F-4D97-AF65-F5344CB8AC3E}">
        <p14:creationId xmlns:p14="http://schemas.microsoft.com/office/powerpoint/2010/main" val="1554806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20</a:t>
            </a:fld>
            <a:endParaRPr lang="nb-NO"/>
          </a:p>
        </p:txBody>
      </p:sp>
      <p:sp>
        <p:nvSpPr>
          <p:cNvPr id="9" name="Plassholder for innhold 4"/>
          <p:cNvSpPr txBox="1">
            <a:spLocks/>
          </p:cNvSpPr>
          <p:nvPr/>
        </p:nvSpPr>
        <p:spPr bwMode="auto">
          <a:xfrm>
            <a:off x="1345308" y="1273312"/>
            <a:ext cx="8636892" cy="4708981"/>
          </a:xfrm>
          <a:prstGeom prst="rect">
            <a:avLst/>
          </a:prstGeom>
          <a:noFill/>
          <a:ln>
            <a:solidFill>
              <a:srgbClr val="4F81B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a:buClr>
                <a:srgbClr val="006666"/>
              </a:buClr>
              <a:buFont typeface="Wingdings" panose="05000000000000000000" pitchFamily="2" charset="2"/>
              <a:buChar char="Ø"/>
              <a:defRPr/>
            </a:pPr>
            <a:r>
              <a:rPr lang="nb-NO" altLang="nb-NO" sz="2000" b="1" kern="0">
                <a:latin typeface="Verdana"/>
              </a:rPr>
              <a:t>NIMN</a:t>
            </a:r>
            <a:r>
              <a:rPr lang="nb-NO" altLang="nb-NO" sz="2000" kern="0">
                <a:latin typeface="Verdana"/>
              </a:rPr>
              <a:t> </a:t>
            </a:r>
            <a:br>
              <a:rPr lang="nb-NO" altLang="nb-NO" sz="2000" kern="0">
                <a:latin typeface="Verdana"/>
              </a:rPr>
            </a:br>
            <a:r>
              <a:rPr lang="nb-NO" altLang="nb-NO" sz="2000" kern="0">
                <a:latin typeface="Verdana"/>
              </a:rPr>
              <a:t>3 nivåer: </a:t>
            </a:r>
            <a:r>
              <a:rPr lang="nb-NO" altLang="nb-NO" sz="2000" kern="0">
                <a:solidFill>
                  <a:srgbClr val="FF0000"/>
                </a:solidFill>
                <a:latin typeface="Verdana"/>
              </a:rPr>
              <a:t>rød</a:t>
            </a:r>
            <a:r>
              <a:rPr lang="nb-NO" altLang="nb-NO" sz="2000" kern="0">
                <a:solidFill>
                  <a:srgbClr val="254061"/>
                </a:solidFill>
                <a:latin typeface="Verdana"/>
              </a:rPr>
              <a:t> </a:t>
            </a:r>
            <a:r>
              <a:rPr lang="nb-NO" altLang="nb-NO" sz="2000" kern="0">
                <a:solidFill>
                  <a:schemeClr val="accent4">
                    <a:lumMod val="60000"/>
                    <a:lumOff val="40000"/>
                  </a:schemeClr>
                </a:solidFill>
                <a:latin typeface="Verdana"/>
              </a:rPr>
              <a:t>gul</a:t>
            </a:r>
            <a:r>
              <a:rPr lang="nb-NO" altLang="nb-NO" sz="2000" kern="0">
                <a:solidFill>
                  <a:srgbClr val="254061"/>
                </a:solidFill>
                <a:latin typeface="Verdana"/>
              </a:rPr>
              <a:t> </a:t>
            </a:r>
            <a:r>
              <a:rPr lang="nb-NO" altLang="nb-NO" sz="2000" kern="0">
                <a:solidFill>
                  <a:srgbClr val="008000"/>
                </a:solidFill>
                <a:latin typeface="Verdana"/>
              </a:rPr>
              <a:t>grønn</a:t>
            </a:r>
            <a:br>
              <a:rPr lang="nb-NO" altLang="nb-NO" sz="2000" kern="0">
                <a:solidFill>
                  <a:srgbClr val="008000"/>
                </a:solidFill>
                <a:latin typeface="Verdana"/>
              </a:rPr>
            </a:br>
            <a:endParaRPr lang="nb-NO" altLang="nb-NO" sz="2000" kern="0">
              <a:solidFill>
                <a:srgbClr val="008000"/>
              </a:solidFill>
              <a:latin typeface="Verdana"/>
            </a:endParaRPr>
          </a:p>
          <a:p>
            <a:pPr>
              <a:buClr>
                <a:srgbClr val="006666"/>
              </a:buClr>
              <a:buFont typeface="Wingdings" panose="05000000000000000000" pitchFamily="2" charset="2"/>
              <a:buChar char="Ø"/>
              <a:defRPr/>
            </a:pPr>
            <a:r>
              <a:rPr lang="nb-NO" altLang="nb-NO" sz="2000" b="1" kern="0">
                <a:latin typeface="Verdana"/>
              </a:rPr>
              <a:t>Manchester</a:t>
            </a:r>
            <a:r>
              <a:rPr lang="nb-NO" altLang="nb-NO" sz="2000" kern="0">
                <a:latin typeface="Verdana"/>
              </a:rPr>
              <a:t> – </a:t>
            </a:r>
            <a:r>
              <a:rPr lang="nb-NO" altLang="nb-NO" sz="2000" b="1" kern="0">
                <a:latin typeface="Verdana"/>
              </a:rPr>
              <a:t>TTA</a:t>
            </a:r>
            <a:r>
              <a:rPr lang="nb-NO" altLang="nb-NO" sz="2000" kern="0">
                <a:latin typeface="Verdana"/>
              </a:rPr>
              <a:t> </a:t>
            </a:r>
            <a:br>
              <a:rPr lang="nb-NO" altLang="nb-NO" sz="2000" kern="0">
                <a:latin typeface="Verdana"/>
              </a:rPr>
            </a:br>
            <a:r>
              <a:rPr lang="nb-NO" altLang="nb-NO" sz="2000" kern="0">
                <a:latin typeface="Verdana"/>
              </a:rPr>
              <a:t>4 nivåer: </a:t>
            </a:r>
            <a:r>
              <a:rPr lang="nb-NO" altLang="nb-NO" sz="2000" kern="0">
                <a:solidFill>
                  <a:srgbClr val="FF0000"/>
                </a:solidFill>
                <a:latin typeface="Verdana"/>
              </a:rPr>
              <a:t>rød</a:t>
            </a:r>
            <a:r>
              <a:rPr lang="nb-NO" altLang="nb-NO" sz="2000" kern="0">
                <a:solidFill>
                  <a:srgbClr val="254061"/>
                </a:solidFill>
                <a:latin typeface="Verdana"/>
              </a:rPr>
              <a:t> </a:t>
            </a:r>
            <a:r>
              <a:rPr lang="nb-NO" altLang="nb-NO" sz="2000" kern="0">
                <a:solidFill>
                  <a:schemeClr val="accent4">
                    <a:lumMod val="60000"/>
                    <a:lumOff val="40000"/>
                  </a:schemeClr>
                </a:solidFill>
                <a:latin typeface="Verdana"/>
              </a:rPr>
              <a:t>gul</a:t>
            </a:r>
            <a:r>
              <a:rPr lang="nb-NO" altLang="nb-NO" sz="2000" kern="0">
                <a:solidFill>
                  <a:srgbClr val="254061"/>
                </a:solidFill>
                <a:latin typeface="Verdana"/>
              </a:rPr>
              <a:t> </a:t>
            </a:r>
            <a:r>
              <a:rPr lang="nb-NO" altLang="nb-NO" sz="2000" kern="0">
                <a:solidFill>
                  <a:srgbClr val="008000"/>
                </a:solidFill>
                <a:latin typeface="Verdana"/>
              </a:rPr>
              <a:t>grønn </a:t>
            </a:r>
            <a:r>
              <a:rPr lang="nb-NO" altLang="nb-NO" sz="2000" kern="0">
                <a:solidFill>
                  <a:srgbClr val="0000FF"/>
                </a:solidFill>
                <a:latin typeface="Verdana"/>
              </a:rPr>
              <a:t>blå	</a:t>
            </a:r>
            <a:r>
              <a:rPr lang="nb-NO" altLang="nb-NO" sz="2000" kern="0">
                <a:latin typeface="Verdana"/>
              </a:rPr>
              <a:t>+ </a:t>
            </a:r>
            <a:r>
              <a:rPr lang="nb-NO" altLang="nb-NO" sz="2000" kern="0">
                <a:solidFill>
                  <a:schemeClr val="accent2">
                    <a:lumMod val="75000"/>
                  </a:schemeClr>
                </a:solidFill>
                <a:latin typeface="Verdana"/>
              </a:rPr>
              <a:t>oransje </a:t>
            </a:r>
            <a:r>
              <a:rPr lang="nb-NO" altLang="nb-NO" sz="2000" kern="0">
                <a:latin typeface="Verdana"/>
              </a:rPr>
              <a:t>på oppmøte (MTS) </a:t>
            </a:r>
            <a:br>
              <a:rPr lang="nb-NO" altLang="nb-NO" sz="2000" kern="0">
                <a:latin typeface="Verdana"/>
              </a:rPr>
            </a:br>
            <a:endParaRPr lang="nb-NO" altLang="nb-NO" sz="2000" kern="0">
              <a:latin typeface="Verdana"/>
            </a:endParaRPr>
          </a:p>
          <a:p>
            <a:pPr>
              <a:buClr>
                <a:srgbClr val="006666"/>
              </a:buClr>
              <a:buFont typeface="Wingdings" panose="05000000000000000000" pitchFamily="2" charset="2"/>
              <a:buChar char="Ø"/>
              <a:defRPr/>
            </a:pPr>
            <a:r>
              <a:rPr lang="nb-NO" altLang="nb-NO" sz="2000" b="1" kern="0">
                <a:latin typeface="Verdana"/>
              </a:rPr>
              <a:t>LVI </a:t>
            </a:r>
            <a:br>
              <a:rPr lang="nb-NO" altLang="nb-NO" sz="2000" b="1" kern="0">
                <a:latin typeface="Verdana"/>
              </a:rPr>
            </a:br>
            <a:r>
              <a:rPr lang="nb-NO" altLang="nb-NO" sz="2000" kern="0">
                <a:latin typeface="Verdana"/>
              </a:rPr>
              <a:t>3 nivåer: </a:t>
            </a:r>
            <a:r>
              <a:rPr lang="nb-NO" altLang="nb-NO" sz="2000" kern="0">
                <a:solidFill>
                  <a:srgbClr val="FF0000"/>
                </a:solidFill>
                <a:latin typeface="Verdana"/>
              </a:rPr>
              <a:t>rød</a:t>
            </a:r>
            <a:r>
              <a:rPr lang="nb-NO" altLang="nb-NO" sz="2000" kern="0">
                <a:solidFill>
                  <a:schemeClr val="accent4">
                    <a:lumMod val="60000"/>
                    <a:lumOff val="40000"/>
                  </a:schemeClr>
                </a:solidFill>
                <a:latin typeface="Verdana"/>
              </a:rPr>
              <a:t> gul  </a:t>
            </a:r>
            <a:r>
              <a:rPr lang="nb-NO" altLang="nb-NO" sz="2000" kern="0">
                <a:solidFill>
                  <a:srgbClr val="00B050"/>
                </a:solidFill>
                <a:latin typeface="Verdana"/>
              </a:rPr>
              <a:t>grønn</a:t>
            </a:r>
            <a:br>
              <a:rPr lang="nb-NO" altLang="nb-NO" sz="2000" kern="0">
                <a:solidFill>
                  <a:srgbClr val="00B050"/>
                </a:solidFill>
                <a:latin typeface="Verdana"/>
              </a:rPr>
            </a:br>
            <a:endParaRPr lang="nb-NO" altLang="nb-NO" sz="2000" kern="0">
              <a:solidFill>
                <a:srgbClr val="00B050"/>
              </a:solidFill>
              <a:latin typeface="Verdana"/>
            </a:endParaRPr>
          </a:p>
          <a:p>
            <a:pPr>
              <a:buClr>
                <a:srgbClr val="006666"/>
              </a:buClr>
              <a:buFont typeface="Wingdings" panose="05000000000000000000" pitchFamily="2" charset="2"/>
              <a:buChar char="Ø"/>
              <a:defRPr/>
            </a:pPr>
            <a:r>
              <a:rPr lang="nb-NO" altLang="nb-NO" sz="2000" b="1" kern="0">
                <a:latin typeface="Verdana"/>
              </a:rPr>
              <a:t>RETTS</a:t>
            </a:r>
            <a:br>
              <a:rPr lang="nb-NO" altLang="nb-NO" sz="2000" kern="0">
                <a:latin typeface="Verdana"/>
              </a:rPr>
            </a:br>
            <a:r>
              <a:rPr lang="nb-NO" altLang="nb-NO" sz="2000" kern="0">
                <a:latin typeface="Verdana"/>
              </a:rPr>
              <a:t>4 nivåer: </a:t>
            </a:r>
            <a:r>
              <a:rPr lang="nb-NO" altLang="nb-NO" sz="2000" kern="0">
                <a:solidFill>
                  <a:srgbClr val="FF0000"/>
                </a:solidFill>
                <a:latin typeface="Verdana"/>
              </a:rPr>
              <a:t>rød</a:t>
            </a:r>
            <a:r>
              <a:rPr lang="nb-NO" altLang="nb-NO" sz="2000" kern="0">
                <a:solidFill>
                  <a:srgbClr val="254061"/>
                </a:solidFill>
                <a:latin typeface="Verdana"/>
              </a:rPr>
              <a:t> </a:t>
            </a:r>
            <a:r>
              <a:rPr lang="nb-NO" altLang="nb-NO" sz="2000" kern="0">
                <a:solidFill>
                  <a:srgbClr val="E46C0A"/>
                </a:solidFill>
                <a:latin typeface="Verdana"/>
              </a:rPr>
              <a:t>oransje </a:t>
            </a:r>
            <a:r>
              <a:rPr lang="nb-NO" altLang="nb-NO" sz="2000" kern="0">
                <a:solidFill>
                  <a:schemeClr val="accent4">
                    <a:lumMod val="60000"/>
                    <a:lumOff val="40000"/>
                  </a:schemeClr>
                </a:solidFill>
                <a:latin typeface="Verdana"/>
              </a:rPr>
              <a:t>gul</a:t>
            </a:r>
            <a:r>
              <a:rPr lang="nb-NO" altLang="nb-NO" sz="2000" kern="0">
                <a:solidFill>
                  <a:srgbClr val="254061"/>
                </a:solidFill>
                <a:latin typeface="Verdana"/>
              </a:rPr>
              <a:t>  </a:t>
            </a:r>
            <a:r>
              <a:rPr lang="nb-NO" altLang="nb-NO" sz="2000" kern="0">
                <a:solidFill>
                  <a:srgbClr val="008000"/>
                </a:solidFill>
                <a:latin typeface="Verdana"/>
              </a:rPr>
              <a:t>grønn</a:t>
            </a:r>
          </a:p>
          <a:p>
            <a:pPr>
              <a:buClr>
                <a:srgbClr val="006666"/>
              </a:buClr>
              <a:defRPr/>
            </a:pPr>
            <a:endParaRPr lang="nb-NO" altLang="nb-NO" sz="2000" kern="0">
              <a:latin typeface="Verdana"/>
            </a:endParaRPr>
          </a:p>
          <a:p>
            <a:pPr>
              <a:buClr>
                <a:srgbClr val="006666"/>
              </a:buClr>
              <a:buFont typeface="Wingdings" panose="05000000000000000000" pitchFamily="2" charset="2"/>
              <a:buChar char="Ø"/>
              <a:defRPr/>
            </a:pPr>
            <a:r>
              <a:rPr lang="nb-NO" altLang="nb-NO" sz="2000" b="1" kern="0">
                <a:latin typeface="Verdana"/>
              </a:rPr>
              <a:t>SATS</a:t>
            </a:r>
            <a:br>
              <a:rPr lang="nb-NO" altLang="nb-NO" sz="2000" b="1" kern="0">
                <a:latin typeface="Verdana"/>
              </a:rPr>
            </a:br>
            <a:r>
              <a:rPr lang="nb-NO" altLang="nb-NO" sz="2000" kern="0">
                <a:latin typeface="Verdana"/>
              </a:rPr>
              <a:t>5 nivåer: </a:t>
            </a:r>
            <a:r>
              <a:rPr lang="nb-NO" altLang="nb-NO" sz="2000" kern="0">
                <a:solidFill>
                  <a:srgbClr val="FF0000"/>
                </a:solidFill>
                <a:latin typeface="Verdana"/>
              </a:rPr>
              <a:t>rød</a:t>
            </a:r>
            <a:r>
              <a:rPr lang="nb-NO" altLang="nb-NO" sz="2000" kern="0">
                <a:solidFill>
                  <a:srgbClr val="254061"/>
                </a:solidFill>
                <a:latin typeface="Verdana"/>
              </a:rPr>
              <a:t> </a:t>
            </a:r>
            <a:r>
              <a:rPr lang="nb-NO" altLang="nb-NO" sz="2000" kern="0">
                <a:solidFill>
                  <a:srgbClr val="E46C0A"/>
                </a:solidFill>
                <a:latin typeface="Verdana"/>
              </a:rPr>
              <a:t>oransje </a:t>
            </a:r>
            <a:r>
              <a:rPr lang="nb-NO" altLang="nb-NO" sz="2000" kern="0">
                <a:solidFill>
                  <a:schemeClr val="accent4">
                    <a:lumMod val="60000"/>
                    <a:lumOff val="40000"/>
                  </a:schemeClr>
                </a:solidFill>
                <a:latin typeface="Verdana"/>
              </a:rPr>
              <a:t>gul</a:t>
            </a:r>
            <a:r>
              <a:rPr lang="nb-NO" altLang="nb-NO" sz="2000" kern="0">
                <a:solidFill>
                  <a:srgbClr val="FFFF00"/>
                </a:solidFill>
                <a:latin typeface="Verdana"/>
              </a:rPr>
              <a:t> </a:t>
            </a:r>
            <a:r>
              <a:rPr lang="nb-NO" altLang="nb-NO" sz="2000" kern="0">
                <a:solidFill>
                  <a:srgbClr val="254061"/>
                </a:solidFill>
                <a:latin typeface="Verdana"/>
              </a:rPr>
              <a:t> </a:t>
            </a:r>
            <a:r>
              <a:rPr lang="nb-NO" altLang="nb-NO" sz="2000" kern="0">
                <a:solidFill>
                  <a:srgbClr val="008000"/>
                </a:solidFill>
                <a:latin typeface="Verdana"/>
              </a:rPr>
              <a:t>grønn </a:t>
            </a:r>
            <a:r>
              <a:rPr lang="nb-NO" altLang="nb-NO" sz="2000" kern="0">
                <a:solidFill>
                  <a:srgbClr val="0000FF"/>
                </a:solidFill>
                <a:latin typeface="Verdana"/>
              </a:rPr>
              <a:t>blå</a:t>
            </a:r>
          </a:p>
        </p:txBody>
      </p:sp>
      <p:sp>
        <p:nvSpPr>
          <p:cNvPr id="2" name="TekstSylinder 1"/>
          <p:cNvSpPr txBox="1"/>
          <p:nvPr/>
        </p:nvSpPr>
        <p:spPr>
          <a:xfrm>
            <a:off x="1288477" y="471458"/>
            <a:ext cx="1111202" cy="523220"/>
          </a:xfrm>
          <a:prstGeom prst="rect">
            <a:avLst/>
          </a:prstGeom>
          <a:noFill/>
        </p:spPr>
        <p:txBody>
          <a:bodyPr wrap="none" rtlCol="0">
            <a:spAutoFit/>
          </a:bodyPr>
          <a:lstStyle/>
          <a:p>
            <a:r>
              <a:rPr lang="nb-NO" sz="2800" b="1">
                <a:solidFill>
                  <a:srgbClr val="0070C0"/>
                </a:solidFill>
                <a:latin typeface="Verdana" panose="020B0604030504040204" pitchFamily="34" charset="0"/>
                <a:ea typeface="Verdana" panose="020B0604030504040204" pitchFamily="34" charset="0"/>
                <a:cs typeface="Tahoma" panose="020B0604030504040204" pitchFamily="34" charset="0"/>
              </a:rPr>
              <a:t>Nei..</a:t>
            </a:r>
          </a:p>
        </p:txBody>
      </p:sp>
    </p:spTree>
    <p:extLst>
      <p:ext uri="{BB962C8B-B14F-4D97-AF65-F5344CB8AC3E}">
        <p14:creationId xmlns:p14="http://schemas.microsoft.com/office/powerpoint/2010/main" val="7744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ssolv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dissolve">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21</a:t>
            </a:fld>
            <a:endParaRPr lang="nb-NO"/>
          </a:p>
        </p:txBody>
      </p:sp>
      <p:sp>
        <p:nvSpPr>
          <p:cNvPr id="9" name="Rektangel 8"/>
          <p:cNvSpPr/>
          <p:nvPr/>
        </p:nvSpPr>
        <p:spPr>
          <a:xfrm>
            <a:off x="4887259" y="1593856"/>
            <a:ext cx="7906682" cy="4401205"/>
          </a:xfrm>
          <a:prstGeom prst="rect">
            <a:avLst/>
          </a:prstGeom>
        </p:spPr>
        <p:txBody>
          <a:bodyPr wrap="square">
            <a:spAutoFit/>
          </a:bodyPr>
          <a:lstStyle/>
          <a:p>
            <a:pPr marL="342900" marR="0" lvl="0" indent="-342900" defTabSz="914400" eaLnBrk="1" fontAlgn="base" latinLnBrk="0" hangingPunct="1">
              <a:lnSpc>
                <a:spcPct val="100000"/>
              </a:lnSpc>
              <a:spcBef>
                <a:spcPct val="0"/>
              </a:spcBef>
              <a:spcAft>
                <a:spcPct val="0"/>
              </a:spcAft>
              <a:buClrTx/>
              <a:buSzTx/>
              <a:buFont typeface="Wingdings" panose="05000000000000000000" pitchFamily="2" charset="2"/>
              <a:buChar char="Ø"/>
              <a:tabLst/>
              <a:defRPr/>
            </a:pPr>
            <a:r>
              <a:rPr lang="nb-NO" altLang="nb-NO" sz="2000" b="1" kern="0">
                <a:solidFill>
                  <a:prstClr val="black"/>
                </a:solidFill>
                <a:latin typeface="Verdana" panose="020B0604030504040204" pitchFamily="34" charset="0"/>
                <a:ea typeface="Verdana" panose="020B0604030504040204" pitchFamily="34" charset="0"/>
              </a:rPr>
              <a:t>k</a:t>
            </a:r>
            <a:r>
              <a:rPr kumimoji="0" lang="nb-NO" altLang="nb-NO" sz="2000" b="1" i="0" strike="noStrike" kern="0" cap="none" spc="0" normalizeH="0" baseline="0" noProof="0" err="1">
                <a:ln>
                  <a:noFill/>
                </a:ln>
                <a:solidFill>
                  <a:prstClr val="black"/>
                </a:solidFill>
                <a:effectLst/>
                <a:uLnTx/>
                <a:uFillTx/>
                <a:latin typeface="Verdana" panose="020B0604030504040204" pitchFamily="34" charset="0"/>
                <a:ea typeface="Verdana" panose="020B0604030504040204" pitchFamily="34" charset="0"/>
              </a:rPr>
              <a:t>valitetssikring</a:t>
            </a:r>
            <a:r>
              <a:rPr kumimoji="0" lang="nb-NO" altLang="nb-NO" sz="2000" b="1" i="0"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av henvendelser</a:t>
            </a:r>
            <a:br>
              <a:rPr kumimoji="0" lang="nb-NO" altLang="nb-NO" sz="2000" b="1"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br>
            <a:endParaRPr kumimoji="0" lang="nb-NO" altLang="nb-NO" sz="2000" b="1"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a:p>
            <a:pPr marL="342900" lvl="0" indent="-342900" fontAlgn="base">
              <a:spcBef>
                <a:spcPct val="0"/>
              </a:spcBef>
              <a:spcAft>
                <a:spcPct val="0"/>
              </a:spcAft>
              <a:buFont typeface="Wingdings" panose="05000000000000000000" pitchFamily="2" charset="2"/>
              <a:buChar char="Ø"/>
              <a:defRPr/>
            </a:pPr>
            <a:r>
              <a:rPr kumimoji="0" lang="nb-NO" alt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t>kriterie-/diskriminatorbasert respons på: </a:t>
            </a:r>
            <a:br>
              <a:rPr kumimoji="0" lang="nb-NO" alt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br>
            <a:r>
              <a:rPr kumimoji="0" lang="nb-NO" alt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symptomer (subjektivt)</a:t>
            </a:r>
            <a:br>
              <a:rPr lang="nb-NO" altLang="nb-NO" sz="2000">
                <a:solidFill>
                  <a:prstClr val="black"/>
                </a:solidFill>
                <a:latin typeface="Verdana" panose="020B0604030504040204" pitchFamily="34" charset="0"/>
                <a:ea typeface="Verdana" panose="020B0604030504040204" pitchFamily="34" charset="0"/>
              </a:rPr>
            </a:br>
            <a:r>
              <a:rPr lang="nb-NO" altLang="nb-NO" sz="2000">
                <a:solidFill>
                  <a:prstClr val="black"/>
                </a:solidFill>
                <a:latin typeface="Verdana" panose="020B0604030504040204" pitchFamily="34" charset="0"/>
                <a:ea typeface="Verdana" panose="020B0604030504040204" pitchFamily="34" charset="0"/>
              </a:rPr>
              <a:t>- </a:t>
            </a:r>
            <a:r>
              <a:rPr lang="nb-NO" altLang="nb-NO" sz="2000" noProof="0">
                <a:solidFill>
                  <a:prstClr val="black"/>
                </a:solidFill>
                <a:latin typeface="Verdana" panose="020B0604030504040204" pitchFamily="34" charset="0"/>
                <a:ea typeface="Verdana" panose="020B0604030504040204" pitchFamily="34" charset="0"/>
              </a:rPr>
              <a:t>k</a:t>
            </a:r>
            <a:r>
              <a:rPr lang="nb-NO" sz="2000" err="1">
                <a:solidFill>
                  <a:prstClr val="black"/>
                </a:solidFill>
                <a:latin typeface="Verdana" panose="020B0604030504040204" pitchFamily="34" charset="0"/>
                <a:ea typeface="Verdana" panose="020B0604030504040204" pitchFamily="34" charset="0"/>
              </a:rPr>
              <a:t>liniske</a:t>
            </a:r>
            <a:r>
              <a:rPr lang="nb-NO" sz="2000">
                <a:solidFill>
                  <a:prstClr val="black"/>
                </a:solidFill>
                <a:latin typeface="Verdana" panose="020B0604030504040204" pitchFamily="34" charset="0"/>
                <a:ea typeface="Verdana" panose="020B0604030504040204" pitchFamily="34" charset="0"/>
              </a:rPr>
              <a:t> tegn og funn (objektive)</a:t>
            </a:r>
            <a:br>
              <a:rPr lang="nb-NO" sz="2000">
                <a:solidFill>
                  <a:prstClr val="black"/>
                </a:solidFill>
                <a:latin typeface="Verdana" panose="020B0604030504040204" pitchFamily="34" charset="0"/>
                <a:ea typeface="Verdana" panose="020B0604030504040204" pitchFamily="34" charset="0"/>
              </a:rPr>
            </a:br>
            <a:r>
              <a:rPr lang="nb-NO" sz="2000">
                <a:solidFill>
                  <a:prstClr val="black"/>
                </a:solidFill>
                <a:latin typeface="Verdana" panose="020B0604030504040204" pitchFamily="34" charset="0"/>
                <a:ea typeface="Verdana" panose="020B0604030504040204" pitchFamily="34" charset="0"/>
              </a:rPr>
              <a:t>- hendelser</a:t>
            </a:r>
          </a:p>
          <a:p>
            <a:pPr marL="342900" lvl="0" indent="-342900" fontAlgn="base">
              <a:spcBef>
                <a:spcPct val="0"/>
              </a:spcBef>
              <a:spcAft>
                <a:spcPct val="0"/>
              </a:spcAft>
              <a:buFont typeface="Wingdings" panose="05000000000000000000" pitchFamily="2" charset="2"/>
              <a:buChar char="Ø"/>
              <a:defRPr/>
            </a:pPr>
            <a:endParaRPr lang="nb-NO" sz="2000" kern="0">
              <a:solidFill>
                <a:prstClr val="black"/>
              </a:solidFill>
              <a:latin typeface="Verdana" panose="020B0604030504040204" pitchFamily="34" charset="0"/>
              <a:ea typeface="Verdana" panose="020B0604030504040204" pitchFamily="34" charset="0"/>
            </a:endParaRPr>
          </a:p>
          <a:p>
            <a:pPr marL="342900" lvl="0" indent="-342900" fontAlgn="base">
              <a:spcBef>
                <a:spcPct val="0"/>
              </a:spcBef>
              <a:spcAft>
                <a:spcPct val="0"/>
              </a:spcAft>
              <a:buFont typeface="Wingdings" panose="05000000000000000000" pitchFamily="2" charset="2"/>
              <a:buChar char="Ø"/>
              <a:defRPr/>
            </a:pPr>
            <a:r>
              <a:rPr lang="nb-NO" altLang="nb-NO" sz="2000" kern="0">
                <a:solidFill>
                  <a:prstClr val="black"/>
                </a:solidFill>
                <a:latin typeface="Verdana" panose="020B0604030504040204" pitchFamily="34" charset="0"/>
                <a:ea typeface="Verdana" panose="020B0604030504040204" pitchFamily="34" charset="0"/>
              </a:rPr>
              <a:t>s</a:t>
            </a:r>
            <a:r>
              <a:rPr kumimoji="0" lang="nb-NO" altLang="nb-NO" sz="2000" b="0" i="0" u="none" strike="noStrike" kern="0" cap="none" spc="0" normalizeH="0" baseline="0" noProof="0" err="1">
                <a:ln>
                  <a:noFill/>
                </a:ln>
                <a:solidFill>
                  <a:prstClr val="black"/>
                </a:solidFill>
                <a:effectLst/>
                <a:uLnTx/>
                <a:uFillTx/>
                <a:latin typeface="Verdana" panose="020B0604030504040204" pitchFamily="34" charset="0"/>
                <a:ea typeface="Verdana" panose="020B0604030504040204" pitchFamily="34" charset="0"/>
              </a:rPr>
              <a:t>ikrer</a:t>
            </a:r>
            <a:r>
              <a:rPr kumimoji="0" lang="nb-NO" alt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systematikk</a:t>
            </a:r>
          </a:p>
          <a:p>
            <a:pPr marL="342900" lvl="0" indent="-342900" fontAlgn="base">
              <a:spcBef>
                <a:spcPct val="0"/>
              </a:spcBef>
              <a:spcAft>
                <a:spcPct val="0"/>
              </a:spcAft>
              <a:buFont typeface="Wingdings" panose="05000000000000000000" pitchFamily="2" charset="2"/>
              <a:buChar char="Ø"/>
              <a:defRPr/>
            </a:pPr>
            <a:endParaRPr kumimoji="0" lang="nb-NO" alt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a:p>
            <a:pPr marL="342900" lvl="0" indent="-342900" fontAlgn="base">
              <a:spcBef>
                <a:spcPct val="0"/>
              </a:spcBef>
              <a:spcAft>
                <a:spcPct val="0"/>
              </a:spcAft>
              <a:buFont typeface="Wingdings" panose="05000000000000000000" pitchFamily="2" charset="2"/>
              <a:buChar char="Ø"/>
              <a:defRPr/>
            </a:pPr>
            <a:r>
              <a:rPr lang="nb-NO" altLang="nb-NO" sz="2000" kern="0">
                <a:solidFill>
                  <a:prstClr val="black"/>
                </a:solidFill>
                <a:latin typeface="Verdana" panose="020B0604030504040204" pitchFamily="34" charset="0"/>
                <a:ea typeface="Verdana" panose="020B0604030504040204" pitchFamily="34" charset="0"/>
              </a:rPr>
              <a:t>tiltak og råd </a:t>
            </a:r>
          </a:p>
          <a:p>
            <a:pPr marL="342900" lvl="0" indent="-342900" fontAlgn="base">
              <a:spcBef>
                <a:spcPct val="0"/>
              </a:spcBef>
              <a:spcAft>
                <a:spcPct val="0"/>
              </a:spcAft>
              <a:buFont typeface="Wingdings" panose="05000000000000000000" pitchFamily="2" charset="2"/>
              <a:buChar char="Ø"/>
              <a:defRPr/>
            </a:pPr>
            <a:endParaRPr kumimoji="0" lang="nb-NO" alt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a:p>
            <a:pPr marL="342900" lvl="0" indent="-342900" fontAlgn="base">
              <a:spcBef>
                <a:spcPct val="0"/>
              </a:spcBef>
              <a:spcAft>
                <a:spcPct val="0"/>
              </a:spcAft>
              <a:buFont typeface="Wingdings" panose="05000000000000000000" pitchFamily="2" charset="2"/>
              <a:buChar char="Ø"/>
              <a:defRPr/>
            </a:pPr>
            <a:r>
              <a:rPr lang="nb-NO" altLang="nb-NO" sz="2000" kern="0">
                <a:solidFill>
                  <a:prstClr val="black"/>
                </a:solidFill>
                <a:latin typeface="Verdana" panose="020B0604030504040204" pitchFamily="34" charset="0"/>
                <a:ea typeface="Verdana" panose="020B0604030504040204" pitchFamily="34" charset="0"/>
              </a:rPr>
              <a:t>f</a:t>
            </a:r>
            <a:r>
              <a:rPr kumimoji="0" lang="nb-NO" altLang="nb-NO" sz="2000" b="0" i="0" u="none" strike="noStrike" kern="0" cap="none" spc="0" normalizeH="0" baseline="0" noProof="0" err="1">
                <a:ln>
                  <a:noFill/>
                </a:ln>
                <a:solidFill>
                  <a:prstClr val="black"/>
                </a:solidFill>
                <a:effectLst/>
                <a:uLnTx/>
                <a:uFillTx/>
                <a:latin typeface="Verdana" panose="020B0604030504040204" pitchFamily="34" charset="0"/>
                <a:ea typeface="Verdana" panose="020B0604030504040204" pitchFamily="34" charset="0"/>
              </a:rPr>
              <a:t>agkyndighetsprinsippet</a:t>
            </a:r>
            <a:r>
              <a:rPr kumimoji="0" lang="nb-NO" alt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a:t>
            </a:r>
          </a:p>
          <a:p>
            <a:pPr marL="342900" lvl="0" indent="-342900" fontAlgn="base">
              <a:spcBef>
                <a:spcPct val="0"/>
              </a:spcBef>
              <a:spcAft>
                <a:spcPct val="0"/>
              </a:spcAft>
              <a:buFont typeface="Wingdings" panose="05000000000000000000" pitchFamily="2" charset="2"/>
              <a:buChar char="Ø"/>
              <a:defRPr/>
            </a:pPr>
            <a:endParaRPr lang="nb-NO" altLang="nb-NO" sz="2000" kern="0">
              <a:solidFill>
                <a:prstClr val="black"/>
              </a:solidFill>
              <a:latin typeface="Verdana" panose="020B0604030504040204" pitchFamily="34" charset="0"/>
              <a:ea typeface="Verdana" panose="020B0604030504040204" pitchFamily="34" charset="0"/>
            </a:endParaRPr>
          </a:p>
          <a:p>
            <a:pPr marL="342900" lvl="0" indent="-342900" fontAlgn="base">
              <a:spcBef>
                <a:spcPct val="0"/>
              </a:spcBef>
              <a:spcAft>
                <a:spcPct val="0"/>
              </a:spcAft>
              <a:buFont typeface="Wingdings" panose="05000000000000000000" pitchFamily="2" charset="2"/>
              <a:buChar char="Ø"/>
              <a:defRPr/>
            </a:pPr>
            <a:r>
              <a:rPr kumimoji="0" lang="nb-NO" alt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t>”ryggdekning” i klagesaker</a:t>
            </a:r>
          </a:p>
        </p:txBody>
      </p:sp>
      <p:sp>
        <p:nvSpPr>
          <p:cNvPr id="11" name="TekstSylinder 10"/>
          <p:cNvSpPr txBox="1"/>
          <p:nvPr/>
        </p:nvSpPr>
        <p:spPr>
          <a:xfrm>
            <a:off x="3218213" y="278460"/>
            <a:ext cx="8135587" cy="954107"/>
          </a:xfrm>
          <a:prstGeom prst="rect">
            <a:avLst/>
          </a:prstGeom>
          <a:noFill/>
        </p:spPr>
        <p:txBody>
          <a:bodyPr wrap="square" rtlCol="0">
            <a:spAutoFit/>
          </a:bodyPr>
          <a:lstStyle/>
          <a:p>
            <a:pPr eaLnBrk="0" fontAlgn="base" hangingPunct="0">
              <a:spcBef>
                <a:spcPct val="0"/>
              </a:spcBef>
              <a:spcAft>
                <a:spcPct val="0"/>
              </a:spcAft>
            </a:pPr>
            <a:r>
              <a:rPr lang="nb-NO" sz="2800" b="1">
                <a:solidFill>
                  <a:srgbClr val="0070C0"/>
                </a:solidFill>
                <a:latin typeface="Verdana" panose="020B0604030504040204" pitchFamily="34" charset="0"/>
                <a:ea typeface="Verdana" panose="020B0604030504040204" pitchFamily="34" charset="0"/>
                <a:cs typeface="Tahoma" panose="020B0604030504040204" pitchFamily="34" charset="0"/>
              </a:rPr>
              <a:t>Felles for </a:t>
            </a:r>
          </a:p>
          <a:p>
            <a:pPr eaLnBrk="0" fontAlgn="base" hangingPunct="0">
              <a:spcBef>
                <a:spcPct val="0"/>
              </a:spcBef>
              <a:spcAft>
                <a:spcPct val="0"/>
              </a:spcAft>
            </a:pPr>
            <a:r>
              <a:rPr lang="nb-NO" sz="2800" b="1">
                <a:solidFill>
                  <a:srgbClr val="0070C0"/>
                </a:solidFill>
                <a:latin typeface="Verdana" panose="020B0604030504040204" pitchFamily="34" charset="0"/>
                <a:ea typeface="Verdana" panose="020B0604030504040204" pitchFamily="34" charset="0"/>
                <a:cs typeface="Tahoma" panose="020B0604030504040204" pitchFamily="34" charset="0"/>
              </a:rPr>
              <a:t>beslutningsstøtteverktøyene: </a:t>
            </a:r>
            <a:endParaRPr lang="nb-NO" sz="2800" b="1">
              <a:solidFill>
                <a:prstClr val="black"/>
              </a:solidFill>
              <a:latin typeface="Verdana" panose="020B0604030504040204" pitchFamily="34" charset="0"/>
              <a:ea typeface="Verdana" panose="020B0604030504040204" pitchFamily="34" charset="0"/>
              <a:cs typeface="Tahoma" panose="020B0604030504040204" pitchFamily="34" charset="0"/>
            </a:endParaRPr>
          </a:p>
        </p:txBody>
      </p:sp>
      <p:sp>
        <p:nvSpPr>
          <p:cNvPr id="7" name="Rektangel 6"/>
          <p:cNvSpPr/>
          <p:nvPr/>
        </p:nvSpPr>
        <p:spPr>
          <a:xfrm>
            <a:off x="470144" y="524682"/>
            <a:ext cx="1568058"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mr-IN" altLang="nb-NO" sz="2800" b="1" i="0" u="none" strike="noStrike" kern="0" cap="none" spc="0" normalizeH="0" baseline="0" noProof="0">
                <a:ln>
                  <a:noFill/>
                </a:ln>
                <a:solidFill>
                  <a:srgbClr val="0070C0"/>
                </a:solidFill>
                <a:effectLst/>
                <a:uLnTx/>
                <a:uFillTx/>
                <a:latin typeface="Verdana" panose="020B0604030504040204" pitchFamily="34" charset="0"/>
                <a:ea typeface="Verdana" panose="020B0604030504040204" pitchFamily="34" charset="0"/>
              </a:rPr>
              <a:t>…</a:t>
            </a:r>
            <a:r>
              <a:rPr kumimoji="0" lang="nb-NO" altLang="nb-NO" sz="2800" b="1" i="0" u="none" strike="noStrike" kern="0" cap="none" spc="0" normalizeH="0" baseline="0" noProof="0">
                <a:ln>
                  <a:noFill/>
                </a:ln>
                <a:solidFill>
                  <a:srgbClr val="0070C0"/>
                </a:solidFill>
                <a:effectLst/>
                <a:uLnTx/>
                <a:uFillTx/>
                <a:latin typeface="Verdana" panose="020B0604030504040204" pitchFamily="34" charset="0"/>
                <a:ea typeface="Verdana" panose="020B0604030504040204" pitchFamily="34" charset="0"/>
                <a:cs typeface="Tahoma" panose="020B0604030504040204" pitchFamily="34" charset="0"/>
              </a:rPr>
              <a:t>og ja</a:t>
            </a:r>
            <a:endParaRPr kumimoji="0" lang="nb-NO" sz="2800" b="1" i="0" u="none" strike="noStrike" kern="0" cap="none" spc="0" normalizeH="0" baseline="0" noProof="0">
              <a:ln>
                <a:noFill/>
              </a:ln>
              <a:solidFill>
                <a:srgbClr val="0070C0"/>
              </a:solidFill>
              <a:effectLst/>
              <a:uLnTx/>
              <a:uFillTx/>
              <a:latin typeface="Verdana" panose="020B0604030504040204" pitchFamily="34" charset="0"/>
              <a:ea typeface="Verdana" panose="020B0604030504040204" pitchFamily="34" charset="0"/>
              <a:cs typeface="Tahoma" panose="020B0604030504040204" pitchFamily="34" charset="0"/>
            </a:endParaRPr>
          </a:p>
        </p:txBody>
      </p:sp>
      <p:pic>
        <p:nvPicPr>
          <p:cNvPr id="6" name="Bilde 5">
            <a:extLst>
              <a:ext uri="{FF2B5EF4-FFF2-40B4-BE49-F238E27FC236}">
                <a16:creationId xmlns:a16="http://schemas.microsoft.com/office/drawing/2014/main" id="{4535456C-DA6E-1B04-B112-7807F87A4713}"/>
              </a:ext>
            </a:extLst>
          </p:cNvPr>
          <p:cNvPicPr>
            <a:picLocks noChangeAspect="1"/>
          </p:cNvPicPr>
          <p:nvPr/>
        </p:nvPicPr>
        <p:blipFill>
          <a:blip r:embed="rId4"/>
          <a:stretch>
            <a:fillRect/>
          </a:stretch>
        </p:blipFill>
        <p:spPr>
          <a:xfrm>
            <a:off x="470144" y="2028157"/>
            <a:ext cx="3985132" cy="3111985"/>
          </a:xfrm>
          <a:prstGeom prst="rect">
            <a:avLst/>
          </a:prstGeom>
          <a:effectLst>
            <a:softEdge rad="152400"/>
          </a:effectLst>
        </p:spPr>
      </p:pic>
      <p:sp>
        <p:nvSpPr>
          <p:cNvPr id="2" name="TekstSylinder 1">
            <a:extLst>
              <a:ext uri="{FF2B5EF4-FFF2-40B4-BE49-F238E27FC236}">
                <a16:creationId xmlns:a16="http://schemas.microsoft.com/office/drawing/2014/main" id="{ABA742C6-0732-CEA9-0721-C49957F9C25A}"/>
              </a:ext>
            </a:extLst>
          </p:cNvPr>
          <p:cNvSpPr txBox="1"/>
          <p:nvPr/>
        </p:nvSpPr>
        <p:spPr>
          <a:xfrm>
            <a:off x="10851064" y="6605569"/>
            <a:ext cx="599844"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Bilde: KoKom</a:t>
            </a:r>
          </a:p>
        </p:txBody>
      </p:sp>
    </p:spTree>
    <p:extLst>
      <p:ext uri="{BB962C8B-B14F-4D97-AF65-F5344CB8AC3E}">
        <p14:creationId xmlns:p14="http://schemas.microsoft.com/office/powerpoint/2010/main" val="891574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22</a:t>
            </a:fld>
            <a:endParaRPr lang="nb-NO"/>
          </a:p>
        </p:txBody>
      </p:sp>
      <p:sp>
        <p:nvSpPr>
          <p:cNvPr id="9" name="Rektangel 8"/>
          <p:cNvSpPr/>
          <p:nvPr/>
        </p:nvSpPr>
        <p:spPr>
          <a:xfrm>
            <a:off x="4483831" y="1889958"/>
            <a:ext cx="7330217" cy="4031873"/>
          </a:xfrm>
          <a:prstGeom prst="rect">
            <a:avLst/>
          </a:prstGeom>
        </p:spPr>
        <p:txBody>
          <a:bodyPr wrap="square">
            <a:spAutoFit/>
          </a:bodyPr>
          <a:lstStyle/>
          <a:p>
            <a:pPr marL="342900" lvl="0" indent="-342900" defTabSz="457200">
              <a:spcBef>
                <a:spcPct val="20000"/>
              </a:spcBef>
              <a:buFont typeface="Arial"/>
              <a:buChar char="•"/>
              <a:defRPr/>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lik behandling / service  </a:t>
            </a:r>
            <a:b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br>
            <a:endParaRPr lang="nb-NO" sz="20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342900" indent="-342900" defTabSz="457200">
              <a:spcBef>
                <a:spcPct val="20000"/>
              </a:spcBef>
              <a:buFont typeface="Arial"/>
              <a:buChar char="•"/>
              <a:defRPr/>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de samme </a:t>
            </a:r>
            <a:r>
              <a:rPr lang="nb-NO" sz="2000" u="sng">
                <a:solidFill>
                  <a:srgbClr val="000000"/>
                </a:solidFill>
                <a:latin typeface="Verdana" panose="020B0604030504040204" pitchFamily="34" charset="0"/>
                <a:ea typeface="Verdana" panose="020B0604030504040204" pitchFamily="34" charset="0"/>
                <a:cs typeface="Calibri" panose="020F0502020204030204" pitchFamily="34" charset="0"/>
              </a:rPr>
              <a:t>medisinske</a:t>
            </a: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 rådene</a:t>
            </a:r>
            <a:b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br>
            <a:endParaRPr lang="nb-NO" sz="20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342900" lvl="0" indent="-342900" defTabSz="457200">
              <a:spcBef>
                <a:spcPct val="20000"/>
              </a:spcBef>
              <a:buFont typeface="Arial"/>
              <a:buChar char="•"/>
              <a:defRPr/>
            </a:pPr>
            <a:r>
              <a:rPr lang="nb-NO" sz="2000">
                <a:solidFill>
                  <a:prstClr val="black"/>
                </a:solidFill>
                <a:latin typeface="Verdana" panose="020B0604030504040204" pitchFamily="34" charset="0"/>
                <a:ea typeface="Verdana" panose="020B0604030504040204" pitchFamily="34" charset="0"/>
                <a:cs typeface="Calibri" panose="020F0502020204030204" pitchFamily="34" charset="0"/>
              </a:rPr>
              <a:t>større forutsigbarhet i samhandling </a:t>
            </a:r>
            <a:br>
              <a:rPr lang="nb-NO" sz="2000" i="1">
                <a:solidFill>
                  <a:prstClr val="black"/>
                </a:solidFill>
                <a:latin typeface="Verdana" panose="020B0604030504040204" pitchFamily="34" charset="0"/>
                <a:ea typeface="Verdana" panose="020B0604030504040204" pitchFamily="34" charset="0"/>
                <a:cs typeface="Calibri" panose="020F0502020204030204" pitchFamily="34" charset="0"/>
              </a:rPr>
            </a:br>
            <a:endParaRPr lang="nb-NO" sz="20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342900" lvl="0" indent="-342900" defTabSz="457200">
              <a:spcBef>
                <a:spcPct val="20000"/>
              </a:spcBef>
              <a:buFont typeface="Arial"/>
              <a:buChar char="•"/>
              <a:defRPr/>
            </a:pPr>
            <a:r>
              <a:rPr lang="nb-NO" sz="2000">
                <a:solidFill>
                  <a:prstClr val="black"/>
                </a:solidFill>
                <a:latin typeface="Verdana" panose="020B0604030504040204" pitchFamily="34" charset="0"/>
                <a:ea typeface="Verdana" panose="020B0604030504040204" pitchFamily="34" charset="0"/>
              </a:rPr>
              <a:t>relevant informasjon blir systematisk dokumentert for alle henvendelser</a:t>
            </a:r>
          </a:p>
          <a:p>
            <a:pPr defTabSz="457200">
              <a:spcBef>
                <a:spcPct val="20000"/>
              </a:spcBef>
              <a:defRPr/>
            </a:pPr>
            <a:endParaRPr lang="nb-NO" sz="20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342900" indent="-342900" defTabSz="457200">
              <a:spcBef>
                <a:spcPct val="20000"/>
              </a:spcBef>
              <a:buFont typeface="Arial"/>
              <a:buChar char="•"/>
              <a:defRPr/>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sammenligning / rapporter </a:t>
            </a:r>
            <a:br>
              <a:rPr lang="nb-NO">
                <a:solidFill>
                  <a:srgbClr val="000000"/>
                </a:solidFill>
                <a:cs typeface="Calibri" panose="020F0502020204030204" pitchFamily="34" charset="0"/>
              </a:rPr>
            </a:br>
            <a:br>
              <a:rPr lang="nb-NO">
                <a:solidFill>
                  <a:srgbClr val="000000"/>
                </a:solidFill>
                <a:cs typeface="Calibri" panose="020F0502020204030204" pitchFamily="34" charset="0"/>
              </a:rPr>
            </a:br>
            <a:endParaRPr lang="nb-NO">
              <a:solidFill>
                <a:srgbClr val="000000"/>
              </a:solidFill>
              <a:cs typeface="Calibri" panose="020F0502020204030204" pitchFamily="34" charset="0"/>
            </a:endParaRPr>
          </a:p>
        </p:txBody>
      </p:sp>
      <p:sp>
        <p:nvSpPr>
          <p:cNvPr id="11" name="Rektangel 10"/>
          <p:cNvSpPr/>
          <p:nvPr/>
        </p:nvSpPr>
        <p:spPr>
          <a:xfrm>
            <a:off x="809426" y="658529"/>
            <a:ext cx="3674404" cy="523220"/>
          </a:xfrm>
          <a:prstGeom prst="rect">
            <a:avLst/>
          </a:prstGeom>
        </p:spPr>
        <p:txBody>
          <a:bodyPr wrap="none">
            <a:spAutoFit/>
          </a:bodyPr>
          <a:lstStyle/>
          <a:p>
            <a:pPr eaLnBrk="0" fontAlgn="base" hangingPunct="0">
              <a:spcBef>
                <a:spcPct val="0"/>
              </a:spcBef>
              <a:spcAft>
                <a:spcPct val="0"/>
              </a:spcAft>
              <a:defRPr/>
            </a:pPr>
            <a:r>
              <a:rPr lang="nb-NO" altLang="nb-NO" sz="2800" b="1">
                <a:solidFill>
                  <a:srgbClr val="5B9BD5">
                    <a:lumMod val="75000"/>
                  </a:srgbClr>
                </a:solidFill>
                <a:latin typeface="Verdana" panose="020B0604030504040204" pitchFamily="34" charset="0"/>
                <a:ea typeface="Verdana" panose="020B0604030504040204" pitchFamily="34" charset="0"/>
                <a:cs typeface="Tahoma" panose="020B0604030504040204" pitchFamily="34" charset="0"/>
              </a:rPr>
              <a:t>Standardisering: </a:t>
            </a:r>
          </a:p>
        </p:txBody>
      </p:sp>
      <p:pic>
        <p:nvPicPr>
          <p:cNvPr id="3" name="Bilde 2" descr="Et bilde som inneholder utendørs, trafikklys, lett, Signalenhet&#10;&#10;Automatisk generert beskrivelse">
            <a:extLst>
              <a:ext uri="{FF2B5EF4-FFF2-40B4-BE49-F238E27FC236}">
                <a16:creationId xmlns:a16="http://schemas.microsoft.com/office/drawing/2014/main" id="{503026D5-D08E-36D4-28E4-4E92B1CA7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 y="1889958"/>
            <a:ext cx="3429000" cy="3429000"/>
          </a:xfrm>
          <a:prstGeom prst="rect">
            <a:avLst/>
          </a:prstGeom>
        </p:spPr>
      </p:pic>
      <p:sp>
        <p:nvSpPr>
          <p:cNvPr id="4" name="TekstSylinder 3">
            <a:extLst>
              <a:ext uri="{FF2B5EF4-FFF2-40B4-BE49-F238E27FC236}">
                <a16:creationId xmlns:a16="http://schemas.microsoft.com/office/drawing/2014/main" id="{BF92D357-3DEE-B5D6-F174-9BBA06BAB47A}"/>
              </a:ext>
            </a:extLst>
          </p:cNvPr>
          <p:cNvSpPr txBox="1"/>
          <p:nvPr/>
        </p:nvSpPr>
        <p:spPr>
          <a:xfrm>
            <a:off x="10850344" y="6630040"/>
            <a:ext cx="963703" cy="184666"/>
          </a:xfrm>
          <a:prstGeom prst="rect">
            <a:avLst/>
          </a:prstGeom>
          <a:noFill/>
        </p:spPr>
        <p:txBody>
          <a:bodyPr wrap="square">
            <a:spAutoFit/>
          </a:bodyPr>
          <a:lstStyle/>
          <a:p>
            <a:r>
              <a:rPr lang="nb-NO" sz="600" dirty="0"/>
              <a:t>Bilde: Adobe </a:t>
            </a:r>
            <a:r>
              <a:rPr lang="nb-NO" sz="600" dirty="0" err="1"/>
              <a:t>stock</a:t>
            </a:r>
            <a:endParaRPr lang="nb-NO" sz="600" dirty="0"/>
          </a:p>
        </p:txBody>
      </p:sp>
    </p:spTree>
    <p:extLst>
      <p:ext uri="{BB962C8B-B14F-4D97-AF65-F5344CB8AC3E}">
        <p14:creationId xmlns:p14="http://schemas.microsoft.com/office/powerpoint/2010/main" val="3286153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2" name="Rectangle 201">
            <a:extLst>
              <a:ext uri="{FF2B5EF4-FFF2-40B4-BE49-F238E27FC236}">
                <a16:creationId xmlns:a16="http://schemas.microsoft.com/office/drawing/2014/main" id="{E3AF5D38-FFEB-42F9-A0FC-37D8A54F1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a:extLst>
              <a:ext uri="{FF2B5EF4-FFF2-40B4-BE49-F238E27FC236}">
                <a16:creationId xmlns:a16="http://schemas.microsoft.com/office/drawing/2014/main" id="{A18E8AF0-57F3-4E67-AB90-C8DAC71353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205" name="Group 204">
              <a:extLst>
                <a:ext uri="{FF2B5EF4-FFF2-40B4-BE49-F238E27FC236}">
                  <a16:creationId xmlns:a16="http://schemas.microsoft.com/office/drawing/2014/main" id="{CD060FA9-04BB-4F42-A882-4448179566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213" name="Freeform: Shape 212">
                <a:extLst>
                  <a:ext uri="{FF2B5EF4-FFF2-40B4-BE49-F238E27FC236}">
                    <a16:creationId xmlns:a16="http://schemas.microsoft.com/office/drawing/2014/main" id="{2499CE50-F6DF-42D1-A1DF-2E014ABF3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4" name="Freeform: Shape 213">
                <a:extLst>
                  <a:ext uri="{FF2B5EF4-FFF2-40B4-BE49-F238E27FC236}">
                    <a16:creationId xmlns:a16="http://schemas.microsoft.com/office/drawing/2014/main" id="{5EF919B7-6C5A-40BB-9604-805D6785E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6" name="Group 205">
              <a:extLst>
                <a:ext uri="{FF2B5EF4-FFF2-40B4-BE49-F238E27FC236}">
                  <a16:creationId xmlns:a16="http://schemas.microsoft.com/office/drawing/2014/main" id="{CD2C7F27-09E2-43E0-B571-E95E511F126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07" name="Group 206">
                <a:extLst>
                  <a:ext uri="{FF2B5EF4-FFF2-40B4-BE49-F238E27FC236}">
                    <a16:creationId xmlns:a16="http://schemas.microsoft.com/office/drawing/2014/main" id="{1A7830C9-FC12-40AB-BF67-9B212AB8F3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11" name="Freeform: Shape 210">
                  <a:extLst>
                    <a:ext uri="{FF2B5EF4-FFF2-40B4-BE49-F238E27FC236}">
                      <a16:creationId xmlns:a16="http://schemas.microsoft.com/office/drawing/2014/main" id="{E5A4A589-E9CA-41F2-A18C-FFC863E70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2" name="Freeform: Shape 211">
                  <a:extLst>
                    <a:ext uri="{FF2B5EF4-FFF2-40B4-BE49-F238E27FC236}">
                      <a16:creationId xmlns:a16="http://schemas.microsoft.com/office/drawing/2014/main" id="{E6DFDE1C-EF51-49D2-BA0A-86FBD87F10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8" name="Group 207">
                <a:extLst>
                  <a:ext uri="{FF2B5EF4-FFF2-40B4-BE49-F238E27FC236}">
                    <a16:creationId xmlns:a16="http://schemas.microsoft.com/office/drawing/2014/main" id="{1F4C4AFE-70BD-4430-9072-3280C18D672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09" name="Freeform: Shape 208">
                  <a:extLst>
                    <a:ext uri="{FF2B5EF4-FFF2-40B4-BE49-F238E27FC236}">
                      <a16:creationId xmlns:a16="http://schemas.microsoft.com/office/drawing/2014/main" id="{C5CE4030-5E8F-4B4E-AA83-2CCC3E788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0" name="Freeform: Shape 209">
                  <a:extLst>
                    <a:ext uri="{FF2B5EF4-FFF2-40B4-BE49-F238E27FC236}">
                      <a16:creationId xmlns:a16="http://schemas.microsoft.com/office/drawing/2014/main" id="{80757DC5-5894-4F54-9EB2-2575295701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pic>
        <p:nvPicPr>
          <p:cNvPr id="2" name="Bilde 1">
            <a:extLst>
              <a:ext uri="{FF2B5EF4-FFF2-40B4-BE49-F238E27FC236}">
                <a16:creationId xmlns:a16="http://schemas.microsoft.com/office/drawing/2014/main" id="{CC7764EE-03E9-92C5-DAA5-85ADD7A95F3F}"/>
              </a:ext>
            </a:extLst>
          </p:cNvPr>
          <p:cNvPicPr>
            <a:picLocks noChangeAspect="1"/>
          </p:cNvPicPr>
          <p:nvPr/>
        </p:nvPicPr>
        <p:blipFill>
          <a:blip r:embed="rId4"/>
          <a:stretch>
            <a:fillRect/>
          </a:stretch>
        </p:blipFill>
        <p:spPr>
          <a:xfrm>
            <a:off x="1482017" y="892905"/>
            <a:ext cx="1494976" cy="1675095"/>
          </a:xfrm>
          <a:custGeom>
            <a:avLst/>
            <a:gdLst/>
            <a:ahLst/>
            <a:cxnLst/>
            <a:rect l="l" t="t" r="r" b="b"/>
            <a:pathLst>
              <a:path w="2663825" h="1542000">
                <a:moveTo>
                  <a:pt x="0" y="0"/>
                </a:moveTo>
                <a:lnTo>
                  <a:pt x="2663825" y="0"/>
                </a:lnTo>
                <a:lnTo>
                  <a:pt x="2663825" y="1542000"/>
                </a:lnTo>
                <a:lnTo>
                  <a:pt x="0" y="1542000"/>
                </a:lnTo>
                <a:close/>
              </a:path>
            </a:pathLst>
          </a:custGeom>
        </p:spPr>
      </p:pic>
      <p:sp>
        <p:nvSpPr>
          <p:cNvPr id="5" name="Plassholder for lysbildenummer 4"/>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pPr>
            <a:fld id="{BBB55A98-9554-44C9-BA58-B78A95C72FFC}" type="slidenum">
              <a:rPr lang="en-US" sz="4400">
                <a:solidFill>
                  <a:schemeClr val="bg1"/>
                </a:solidFill>
              </a:rPr>
              <a:pPr>
                <a:lnSpc>
                  <a:spcPct val="90000"/>
                </a:lnSpc>
                <a:spcAft>
                  <a:spcPts val="600"/>
                </a:spcAft>
              </a:pPr>
              <a:t>23</a:t>
            </a:fld>
            <a:endParaRPr lang="en-US" sz="4400">
              <a:solidFill>
                <a:schemeClr val="bg1"/>
              </a:solidFill>
            </a:endParaRPr>
          </a:p>
        </p:txBody>
      </p:sp>
      <p:pic>
        <p:nvPicPr>
          <p:cNvPr id="4" name="Bilde 3">
            <a:extLst>
              <a:ext uri="{FF2B5EF4-FFF2-40B4-BE49-F238E27FC236}">
                <a16:creationId xmlns:a16="http://schemas.microsoft.com/office/drawing/2014/main" id="{5A038E5F-3702-271B-A131-9E676E2DDB97}"/>
              </a:ext>
            </a:extLst>
          </p:cNvPr>
          <p:cNvPicPr>
            <a:picLocks noChangeAspect="1"/>
          </p:cNvPicPr>
          <p:nvPr/>
        </p:nvPicPr>
        <p:blipFill>
          <a:blip r:embed="rId5"/>
          <a:stretch>
            <a:fillRect/>
          </a:stretch>
        </p:blipFill>
        <p:spPr>
          <a:xfrm>
            <a:off x="1455194" y="4470001"/>
            <a:ext cx="1508719" cy="1611587"/>
          </a:xfrm>
          <a:custGeom>
            <a:avLst/>
            <a:gdLst/>
            <a:ahLst/>
            <a:cxnLst/>
            <a:rect l="l" t="t" r="r" b="b"/>
            <a:pathLst>
              <a:path w="2663825" h="1542000">
                <a:moveTo>
                  <a:pt x="0" y="0"/>
                </a:moveTo>
                <a:lnTo>
                  <a:pt x="2663825" y="0"/>
                </a:lnTo>
                <a:lnTo>
                  <a:pt x="2663825" y="1542000"/>
                </a:lnTo>
                <a:lnTo>
                  <a:pt x="0" y="1542000"/>
                </a:lnTo>
                <a:close/>
              </a:path>
            </a:pathLst>
          </a:custGeom>
        </p:spPr>
      </p:pic>
      <p:pic>
        <p:nvPicPr>
          <p:cNvPr id="3" name="Bilde 2">
            <a:extLst>
              <a:ext uri="{FF2B5EF4-FFF2-40B4-BE49-F238E27FC236}">
                <a16:creationId xmlns:a16="http://schemas.microsoft.com/office/drawing/2014/main" id="{48159A3A-FC4B-F01F-3725-AFFF94D54B57}"/>
              </a:ext>
            </a:extLst>
          </p:cNvPr>
          <p:cNvPicPr>
            <a:picLocks noChangeAspect="1"/>
          </p:cNvPicPr>
          <p:nvPr/>
        </p:nvPicPr>
        <p:blipFill>
          <a:blip r:embed="rId6"/>
          <a:stretch>
            <a:fillRect/>
          </a:stretch>
        </p:blipFill>
        <p:spPr>
          <a:xfrm>
            <a:off x="1468274" y="2748001"/>
            <a:ext cx="1508719" cy="1542000"/>
          </a:xfrm>
          <a:custGeom>
            <a:avLst/>
            <a:gdLst/>
            <a:ahLst/>
            <a:cxnLst/>
            <a:rect l="l" t="t" r="r" b="b"/>
            <a:pathLst>
              <a:path w="2663825" h="1542000">
                <a:moveTo>
                  <a:pt x="0" y="0"/>
                </a:moveTo>
                <a:lnTo>
                  <a:pt x="2663825" y="0"/>
                </a:lnTo>
                <a:lnTo>
                  <a:pt x="2663825" y="1542000"/>
                </a:lnTo>
                <a:lnTo>
                  <a:pt x="0" y="1542000"/>
                </a:lnTo>
                <a:close/>
              </a:path>
            </a:pathLst>
          </a:custGeom>
        </p:spPr>
      </p:pic>
      <p:sp>
        <p:nvSpPr>
          <p:cNvPr id="11" name="Rektangel 10"/>
          <p:cNvSpPr/>
          <p:nvPr/>
        </p:nvSpPr>
        <p:spPr>
          <a:xfrm>
            <a:off x="5269380" y="2291851"/>
            <a:ext cx="6140449" cy="2454300"/>
          </a:xfrm>
          <a:prstGeom prst="rect">
            <a:avLst/>
          </a:prstGeom>
        </p:spPr>
        <p:txBody>
          <a:bodyPr vert="horz" lIns="91440" tIns="45720" rIns="91440" bIns="45720" rtlCol="0">
            <a:normAutofit/>
          </a:bodyPr>
          <a:lstStyle/>
          <a:p>
            <a:pPr fontAlgn="base">
              <a:lnSpc>
                <a:spcPct val="150000"/>
              </a:lnSpc>
              <a:spcBef>
                <a:spcPct val="0"/>
              </a:spcBef>
              <a:spcAft>
                <a:spcPts val="600"/>
              </a:spcAft>
              <a:defRPr/>
            </a:pPr>
            <a:r>
              <a:rPr lang="en-US" altLang="nb-NO" sz="2800" b="1" err="1">
                <a:solidFill>
                  <a:schemeClr val="bg1">
                    <a:alpha val="80000"/>
                  </a:schemeClr>
                </a:solidFill>
                <a:latin typeface="Verdana" panose="020B0604030504040204" pitchFamily="34" charset="0"/>
                <a:ea typeface="Verdana" panose="020B0604030504040204" pitchFamily="34" charset="0"/>
              </a:rPr>
              <a:t>Beslutningsstøtte</a:t>
            </a:r>
            <a:r>
              <a:rPr lang="en-US" altLang="nb-NO" sz="2800" b="1">
                <a:solidFill>
                  <a:schemeClr val="bg1">
                    <a:alpha val="80000"/>
                  </a:schemeClr>
                </a:solidFill>
                <a:latin typeface="Verdana" panose="020B0604030504040204" pitchFamily="34" charset="0"/>
                <a:ea typeface="Verdana" panose="020B0604030504040204" pitchFamily="34" charset="0"/>
              </a:rPr>
              <a:t>: </a:t>
            </a:r>
          </a:p>
          <a:p>
            <a:pPr fontAlgn="base">
              <a:lnSpc>
                <a:spcPct val="150000"/>
              </a:lnSpc>
              <a:spcBef>
                <a:spcPct val="0"/>
              </a:spcBef>
              <a:spcAft>
                <a:spcPts val="600"/>
              </a:spcAft>
              <a:defRPr/>
            </a:pPr>
            <a:r>
              <a:rPr lang="en-US" altLang="nb-NO" sz="2800" b="1" i="1" err="1">
                <a:solidFill>
                  <a:schemeClr val="bg1">
                    <a:alpha val="80000"/>
                  </a:schemeClr>
                </a:solidFill>
                <a:latin typeface="Verdana" panose="020B0604030504040204" pitchFamily="34" charset="0"/>
                <a:ea typeface="Verdana" panose="020B0604030504040204" pitchFamily="34" charset="0"/>
              </a:rPr>
              <a:t>En</a:t>
            </a:r>
            <a:r>
              <a:rPr lang="en-US" altLang="nb-NO" sz="2800" b="1" i="1">
                <a:solidFill>
                  <a:schemeClr val="bg1">
                    <a:alpha val="80000"/>
                  </a:schemeClr>
                </a:solidFill>
                <a:latin typeface="Verdana" panose="020B0604030504040204" pitchFamily="34" charset="0"/>
                <a:ea typeface="Verdana" panose="020B0604030504040204" pitchFamily="34" charset="0"/>
              </a:rPr>
              <a:t> </a:t>
            </a:r>
            <a:r>
              <a:rPr lang="en-US" altLang="nb-NO" sz="2800" b="1" i="1" err="1">
                <a:solidFill>
                  <a:schemeClr val="bg1">
                    <a:alpha val="80000"/>
                  </a:schemeClr>
                </a:solidFill>
                <a:latin typeface="Verdana" panose="020B0604030504040204" pitchFamily="34" charset="0"/>
                <a:ea typeface="Verdana" panose="020B0604030504040204" pitchFamily="34" charset="0"/>
              </a:rPr>
              <a:t>trygghet</a:t>
            </a:r>
            <a:r>
              <a:rPr lang="en-US" altLang="nb-NO" sz="2800" b="1" i="1">
                <a:solidFill>
                  <a:schemeClr val="bg1">
                    <a:alpha val="80000"/>
                  </a:schemeClr>
                </a:solidFill>
                <a:latin typeface="Verdana" panose="020B0604030504040204" pitchFamily="34" charset="0"/>
                <a:ea typeface="Verdana" panose="020B0604030504040204" pitchFamily="34" charset="0"/>
              </a:rPr>
              <a:t> for </a:t>
            </a:r>
            <a:r>
              <a:rPr lang="en-US" altLang="nb-NO" sz="2800" b="1" i="1" err="1">
                <a:solidFill>
                  <a:schemeClr val="bg1">
                    <a:alpha val="80000"/>
                  </a:schemeClr>
                </a:solidFill>
                <a:latin typeface="Verdana" panose="020B0604030504040204" pitchFamily="34" charset="0"/>
                <a:ea typeface="Verdana" panose="020B0604030504040204" pitchFamily="34" charset="0"/>
              </a:rPr>
              <a:t>operatøren</a:t>
            </a:r>
            <a:r>
              <a:rPr lang="en-US" altLang="nb-NO" sz="2800" b="1" i="1">
                <a:solidFill>
                  <a:schemeClr val="bg1">
                    <a:alpha val="80000"/>
                  </a:schemeClr>
                </a:solidFill>
                <a:latin typeface="Verdana" panose="020B0604030504040204" pitchFamily="34" charset="0"/>
                <a:ea typeface="Verdana" panose="020B0604030504040204" pitchFamily="34" charset="0"/>
              </a:rPr>
              <a:t> </a:t>
            </a:r>
          </a:p>
          <a:p>
            <a:pPr fontAlgn="base">
              <a:lnSpc>
                <a:spcPct val="150000"/>
              </a:lnSpc>
              <a:spcBef>
                <a:spcPct val="0"/>
              </a:spcBef>
              <a:spcAft>
                <a:spcPts val="600"/>
              </a:spcAft>
              <a:defRPr/>
            </a:pPr>
            <a:r>
              <a:rPr lang="en-US" altLang="nb-NO" sz="2800" b="1" i="1" err="1">
                <a:solidFill>
                  <a:schemeClr val="bg1">
                    <a:alpha val="80000"/>
                  </a:schemeClr>
                </a:solidFill>
                <a:latin typeface="Verdana" panose="020B0604030504040204" pitchFamily="34" charset="0"/>
                <a:ea typeface="Verdana" panose="020B0604030504040204" pitchFamily="34" charset="0"/>
              </a:rPr>
              <a:t>og</a:t>
            </a:r>
            <a:r>
              <a:rPr lang="en-US" altLang="nb-NO" sz="2800" b="1" i="1">
                <a:solidFill>
                  <a:schemeClr val="bg1">
                    <a:alpha val="80000"/>
                  </a:schemeClr>
                </a:solidFill>
                <a:latin typeface="Verdana" panose="020B0604030504040204" pitchFamily="34" charset="0"/>
                <a:ea typeface="Verdana" panose="020B0604030504040204" pitchFamily="34" charset="0"/>
              </a:rPr>
              <a:t> </a:t>
            </a:r>
            <a:r>
              <a:rPr lang="en-US" altLang="nb-NO" sz="2800" b="1" i="1" err="1">
                <a:solidFill>
                  <a:schemeClr val="bg1">
                    <a:alpha val="80000"/>
                  </a:schemeClr>
                </a:solidFill>
                <a:latin typeface="Verdana" panose="020B0604030504040204" pitchFamily="34" charset="0"/>
                <a:ea typeface="Verdana" panose="020B0604030504040204" pitchFamily="34" charset="0"/>
              </a:rPr>
              <a:t>en</a:t>
            </a:r>
            <a:r>
              <a:rPr lang="en-US" altLang="nb-NO" sz="2800" b="1" i="1">
                <a:solidFill>
                  <a:schemeClr val="bg1">
                    <a:alpha val="80000"/>
                  </a:schemeClr>
                </a:solidFill>
                <a:latin typeface="Verdana" panose="020B0604030504040204" pitchFamily="34" charset="0"/>
                <a:ea typeface="Verdana" panose="020B0604030504040204" pitchFamily="34" charset="0"/>
              </a:rPr>
              <a:t> </a:t>
            </a:r>
            <a:r>
              <a:rPr lang="en-US" altLang="nb-NO" sz="2800" b="1" i="1" err="1">
                <a:solidFill>
                  <a:schemeClr val="bg1">
                    <a:alpha val="80000"/>
                  </a:schemeClr>
                </a:solidFill>
                <a:latin typeface="Verdana" panose="020B0604030504040204" pitchFamily="34" charset="0"/>
                <a:ea typeface="Verdana" panose="020B0604030504040204" pitchFamily="34" charset="0"/>
              </a:rPr>
              <a:t>trygghet</a:t>
            </a:r>
            <a:r>
              <a:rPr lang="en-US" altLang="nb-NO" sz="2800" b="1" i="1">
                <a:solidFill>
                  <a:schemeClr val="bg1">
                    <a:alpha val="80000"/>
                  </a:schemeClr>
                </a:solidFill>
                <a:latin typeface="Verdana" panose="020B0604030504040204" pitchFamily="34" charset="0"/>
                <a:ea typeface="Verdana" panose="020B0604030504040204" pitchFamily="34" charset="0"/>
              </a:rPr>
              <a:t> for </a:t>
            </a:r>
            <a:r>
              <a:rPr lang="en-US" altLang="nb-NO" sz="2800" b="1" i="1" err="1">
                <a:solidFill>
                  <a:schemeClr val="bg1">
                    <a:alpha val="80000"/>
                  </a:schemeClr>
                </a:solidFill>
                <a:latin typeface="Verdana" panose="020B0604030504040204" pitchFamily="34" charset="0"/>
                <a:ea typeface="Verdana" panose="020B0604030504040204" pitchFamily="34" charset="0"/>
              </a:rPr>
              <a:t>innringer</a:t>
            </a:r>
            <a:endParaRPr lang="en-US" sz="2800" b="1" i="1">
              <a:solidFill>
                <a:schemeClr val="bg1">
                  <a:alpha val="80000"/>
                </a:schemeClr>
              </a:solidFill>
              <a:latin typeface="Verdana" panose="020B0604030504040204" pitchFamily="34" charset="0"/>
              <a:ea typeface="Verdana" panose="020B0604030504040204" pitchFamily="34" charset="0"/>
            </a:endParaRPr>
          </a:p>
        </p:txBody>
      </p:sp>
      <p:sp>
        <p:nvSpPr>
          <p:cNvPr id="7" name="TekstSylinder 6">
            <a:extLst>
              <a:ext uri="{FF2B5EF4-FFF2-40B4-BE49-F238E27FC236}">
                <a16:creationId xmlns:a16="http://schemas.microsoft.com/office/drawing/2014/main" id="{527C3ABF-3C55-954C-9A73-CC1D6A6F61D5}"/>
              </a:ext>
            </a:extLst>
          </p:cNvPr>
          <p:cNvSpPr txBox="1"/>
          <p:nvPr/>
        </p:nvSpPr>
        <p:spPr>
          <a:xfrm>
            <a:off x="11178117" y="6614067"/>
            <a:ext cx="1013883" cy="184666"/>
          </a:xfrm>
          <a:prstGeom prst="rect">
            <a:avLst/>
          </a:prstGeom>
          <a:noFill/>
        </p:spPr>
        <p:txBody>
          <a:bodyPr wrap="square">
            <a:spAutoFit/>
          </a:bodyPr>
          <a:lstStyle/>
          <a:p>
            <a:r>
              <a:rPr lang="nb-NO" sz="600" dirty="0">
                <a:solidFill>
                  <a:schemeClr val="bg1"/>
                </a:solidFill>
              </a:rPr>
              <a:t>Illustrasjon: Adobe </a:t>
            </a:r>
            <a:r>
              <a:rPr lang="nb-NO" sz="600" dirty="0" err="1">
                <a:solidFill>
                  <a:schemeClr val="bg1"/>
                </a:solidFill>
              </a:rPr>
              <a:t>stock</a:t>
            </a:r>
            <a:endParaRPr lang="nb-NO" sz="600" dirty="0">
              <a:solidFill>
                <a:schemeClr val="bg1"/>
              </a:solidFill>
            </a:endParaRPr>
          </a:p>
        </p:txBody>
      </p:sp>
    </p:spTree>
    <p:extLst>
      <p:ext uri="{BB962C8B-B14F-4D97-AF65-F5344CB8AC3E}">
        <p14:creationId xmlns:p14="http://schemas.microsoft.com/office/powerpoint/2010/main" val="1819296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Videoløsningen Hjelp 113 Video benyttes">
            <a:extLst>
              <a:ext uri="{FF2B5EF4-FFF2-40B4-BE49-F238E27FC236}">
                <a16:creationId xmlns:a16="http://schemas.microsoft.com/office/drawing/2014/main" id="{C3FD0214-2B54-5ACC-5257-268EF64CE6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9219" y="1686640"/>
            <a:ext cx="5225141" cy="3483965"/>
          </a:xfrm>
          <a:prstGeom prst="rect">
            <a:avLst/>
          </a:prstGeom>
          <a:noFill/>
          <a:extLst>
            <a:ext uri="{909E8E84-426E-40DD-AFC4-6F175D3DCCD1}">
              <a14:hiddenFill xmlns:a14="http://schemas.microsoft.com/office/drawing/2010/main">
                <a:solidFill>
                  <a:srgbClr val="FFFFFF"/>
                </a:solidFill>
              </a14:hiddenFill>
            </a:ext>
          </a:extLst>
        </p:spPr>
      </p:pic>
      <p:pic>
        <p:nvPicPr>
          <p:cNvPr id="9" name="Bilde 8">
            <a:extLst>
              <a:ext uri="{FF2B5EF4-FFF2-40B4-BE49-F238E27FC236}">
                <a16:creationId xmlns:a16="http://schemas.microsoft.com/office/drawing/2014/main" id="{E80C1DCB-ABA3-DB2F-D1DA-29A633EE238E}"/>
              </a:ext>
            </a:extLst>
          </p:cNvPr>
          <p:cNvPicPr>
            <a:picLocks noChangeAspect="1"/>
          </p:cNvPicPr>
          <p:nvPr/>
        </p:nvPicPr>
        <p:blipFill>
          <a:blip r:embed="rId5"/>
          <a:stretch>
            <a:fillRect/>
          </a:stretch>
        </p:blipFill>
        <p:spPr>
          <a:xfrm>
            <a:off x="509692" y="2006245"/>
            <a:ext cx="3129667" cy="2845510"/>
          </a:xfrm>
          <a:prstGeom prst="rect">
            <a:avLst/>
          </a:prstGeom>
        </p:spPr>
      </p:pic>
      <p:sp>
        <p:nvSpPr>
          <p:cNvPr id="5" name="Plassholder for lysbildenummer 4"/>
          <p:cNvSpPr>
            <a:spLocks noGrp="1"/>
          </p:cNvSpPr>
          <p:nvPr>
            <p:ph type="sldNum" sz="quarter" idx="12"/>
          </p:nvPr>
        </p:nvSpPr>
        <p:spPr/>
        <p:txBody>
          <a:bodyPr/>
          <a:lstStyle/>
          <a:p>
            <a:fld id="{BBB55A98-9554-44C9-BA58-B78A95C72FFC}" type="slidenum">
              <a:rPr lang="nb-NO" smtClean="0"/>
              <a:t>24</a:t>
            </a:fld>
            <a:endParaRPr lang="nb-NO"/>
          </a:p>
        </p:txBody>
      </p:sp>
      <p:pic>
        <p:nvPicPr>
          <p:cNvPr id="3" name="Bilde 2"/>
          <p:cNvPicPr>
            <a:picLocks noChangeAspect="1"/>
          </p:cNvPicPr>
          <p:nvPr/>
        </p:nvPicPr>
        <p:blipFill>
          <a:blip r:embed="rId6"/>
          <a:stretch>
            <a:fillRect/>
          </a:stretch>
        </p:blipFill>
        <p:spPr>
          <a:xfrm rot="1084818">
            <a:off x="3269359" y="2798420"/>
            <a:ext cx="3347746" cy="1900371"/>
          </a:xfrm>
          <a:prstGeom prst="rect">
            <a:avLst/>
          </a:prstGeom>
          <a:ln>
            <a:solidFill>
              <a:schemeClr val="tx1"/>
            </a:solidFill>
          </a:ln>
        </p:spPr>
      </p:pic>
      <p:sp>
        <p:nvSpPr>
          <p:cNvPr id="4" name="Ellipse 3"/>
          <p:cNvSpPr/>
          <p:nvPr/>
        </p:nvSpPr>
        <p:spPr>
          <a:xfrm rot="786889">
            <a:off x="3415489" y="2251405"/>
            <a:ext cx="1945532" cy="906551"/>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6" name="TekstSylinder 5"/>
          <p:cNvSpPr txBox="1"/>
          <p:nvPr/>
        </p:nvSpPr>
        <p:spPr>
          <a:xfrm>
            <a:off x="2254789" y="5831026"/>
            <a:ext cx="5620449" cy="707886"/>
          </a:xfrm>
          <a:prstGeom prst="rect">
            <a:avLst/>
          </a:prstGeom>
          <a:noFill/>
        </p:spPr>
        <p:txBody>
          <a:bodyPr wrap="none" rtlCol="0">
            <a:spAutoFit/>
          </a:bodyPr>
          <a:lstStyle/>
          <a:p>
            <a:r>
              <a:rPr lang="nb-NO" sz="2200" b="1">
                <a:solidFill>
                  <a:srgbClr val="000000"/>
                </a:solidFill>
                <a:latin typeface="Verdana" panose="020B0604030504040204" pitchFamily="34" charset="0"/>
                <a:ea typeface="Verdana" panose="020B0604030504040204" pitchFamily="34" charset="0"/>
              </a:rPr>
              <a:t>Når tror du video skal kobles opp?</a:t>
            </a:r>
            <a:endParaRPr lang="nb-NO">
              <a:solidFill>
                <a:srgbClr val="000000"/>
              </a:solidFill>
              <a:latin typeface="Verdana" panose="020B0604030504040204" pitchFamily="34" charset="0"/>
              <a:ea typeface="Verdana" panose="020B0604030504040204" pitchFamily="34" charset="0"/>
            </a:endParaRPr>
          </a:p>
          <a:p>
            <a:endParaRPr lang="nb-NO"/>
          </a:p>
        </p:txBody>
      </p:sp>
      <p:sp>
        <p:nvSpPr>
          <p:cNvPr id="7" name="Rektangel 6">
            <a:extLst>
              <a:ext uri="{FF2B5EF4-FFF2-40B4-BE49-F238E27FC236}">
                <a16:creationId xmlns:a16="http://schemas.microsoft.com/office/drawing/2014/main" id="{18AFE4A1-C4CB-0BB4-27E2-7AA61926D249}"/>
              </a:ext>
            </a:extLst>
          </p:cNvPr>
          <p:cNvSpPr/>
          <p:nvPr/>
        </p:nvSpPr>
        <p:spPr>
          <a:xfrm>
            <a:off x="829084" y="599098"/>
            <a:ext cx="8021748" cy="523220"/>
          </a:xfrm>
          <a:prstGeom prst="rect">
            <a:avLst/>
          </a:prstGeom>
        </p:spPr>
        <p:txBody>
          <a:bodyPr wrap="none">
            <a:spAutoFit/>
          </a:bodyPr>
          <a:lstStyle/>
          <a:p>
            <a:pPr eaLnBrk="0" fontAlgn="base" hangingPunct="0">
              <a:spcBef>
                <a:spcPct val="0"/>
              </a:spcBef>
              <a:spcAft>
                <a:spcPct val="0"/>
              </a:spcAft>
              <a:defRPr/>
            </a:pPr>
            <a:r>
              <a:rPr lang="nb-NO" altLang="nb-NO" sz="2800" b="1">
                <a:solidFill>
                  <a:srgbClr val="5B9BD5">
                    <a:lumMod val="75000"/>
                  </a:srgbClr>
                </a:solidFill>
                <a:latin typeface="Verdana" panose="020B0604030504040204" pitchFamily="34" charset="0"/>
                <a:ea typeface="Verdana" panose="020B0604030504040204" pitchFamily="34" charset="0"/>
                <a:cs typeface="Tahoma" panose="020B0604030504040204" pitchFamily="34" charset="0"/>
              </a:rPr>
              <a:t>Video som beslutningsstøtteverktøy: </a:t>
            </a:r>
          </a:p>
        </p:txBody>
      </p:sp>
      <p:sp>
        <p:nvSpPr>
          <p:cNvPr id="8" name="Plassholder for bunntekst 7">
            <a:extLst>
              <a:ext uri="{FF2B5EF4-FFF2-40B4-BE49-F238E27FC236}">
                <a16:creationId xmlns:a16="http://schemas.microsoft.com/office/drawing/2014/main" id="{6C6D5B56-F012-C0D3-C818-B29D7EEF003B}"/>
              </a:ext>
            </a:extLst>
          </p:cNvPr>
          <p:cNvSpPr>
            <a:spLocks noGrp="1"/>
          </p:cNvSpPr>
          <p:nvPr>
            <p:ph type="ftr" sz="quarter" idx="11"/>
          </p:nvPr>
        </p:nvSpPr>
        <p:spPr>
          <a:xfrm>
            <a:off x="10602705" y="6634334"/>
            <a:ext cx="1171284" cy="174281"/>
          </a:xfrm>
        </p:spPr>
        <p:txBody>
          <a:bodyPr/>
          <a:lstStyle/>
          <a:p>
            <a:r>
              <a:rPr lang="nb-NO" sz="600" dirty="0"/>
              <a:t>Bilde: Kim Søderstrøm og SNLA</a:t>
            </a:r>
          </a:p>
        </p:txBody>
      </p:sp>
    </p:spTree>
    <p:extLst>
      <p:ext uri="{BB962C8B-B14F-4D97-AF65-F5344CB8AC3E}">
        <p14:creationId xmlns:p14="http://schemas.microsoft.com/office/powerpoint/2010/main" val="2965213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tekst&#10;&#10;Automatisk generert beskrivelse">
            <a:extLst>
              <a:ext uri="{FF2B5EF4-FFF2-40B4-BE49-F238E27FC236}">
                <a16:creationId xmlns:a16="http://schemas.microsoft.com/office/drawing/2014/main" id="{383C4CDF-F94B-4AA4-8AC5-1D6E0743E9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5328" y="545996"/>
            <a:ext cx="8128000" cy="5906733"/>
          </a:xfrm>
        </p:spPr>
      </p:pic>
      <p:sp>
        <p:nvSpPr>
          <p:cNvPr id="2" name="Tittel 1">
            <a:extLst>
              <a:ext uri="{FF2B5EF4-FFF2-40B4-BE49-F238E27FC236}">
                <a16:creationId xmlns:a16="http://schemas.microsoft.com/office/drawing/2014/main" id="{E5178D61-F428-445E-BE97-4119EEF03007}"/>
              </a:ext>
            </a:extLst>
          </p:cNvPr>
          <p:cNvSpPr>
            <a:spLocks noGrp="1"/>
          </p:cNvSpPr>
          <p:nvPr>
            <p:ph type="title"/>
          </p:nvPr>
        </p:nvSpPr>
        <p:spPr>
          <a:xfrm>
            <a:off x="499442" y="937737"/>
            <a:ext cx="6842693" cy="651545"/>
          </a:xfrm>
        </p:spPr>
        <p:txBody>
          <a:bodyPr>
            <a:normAutofit fontScale="90000"/>
          </a:bodyPr>
          <a:lstStyle/>
          <a:p>
            <a:r>
              <a:rPr lang="nb-NO"/>
              <a:t>Hva brukes video til? </a:t>
            </a:r>
          </a:p>
        </p:txBody>
      </p:sp>
    </p:spTree>
    <p:extLst>
      <p:ext uri="{BB962C8B-B14F-4D97-AF65-F5344CB8AC3E}">
        <p14:creationId xmlns:p14="http://schemas.microsoft.com/office/powerpoint/2010/main" val="66141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97">
                                          <p:stCondLst>
                                            <p:cond delay="0"/>
                                          </p:stCondLst>
                                        </p:cTn>
                                        <p:tgtEl>
                                          <p:spTgt spid="5"/>
                                        </p:tgtEl>
                                      </p:cBhvr>
                                    </p:animEffect>
                                    <p:anim calcmode="lin" valueType="num">
                                      <p:cBhvr>
                                        <p:cTn id="8" dur="2505"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13"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13" tmFilter="0, 0; 0.125,0.2665; 0.25,0.4; 0.375,0.465; 0.5,0.5;  0.625,0.535; 0.75,0.6; 0.875,0.7335; 1,1">
                                          <p:stCondLst>
                                            <p:cond delay="913"/>
                                          </p:stCondLst>
                                        </p:cTn>
                                        <p:tgtEl>
                                          <p:spTgt spid="5"/>
                                        </p:tgtEl>
                                        <p:attrNameLst>
                                          <p:attrName>ppt_y</p:attrName>
                                        </p:attrNameLst>
                                      </p:cBhvr>
                                      <p:tavLst>
                                        <p:tav tm="0" fmla="#ppt_y-sin(pi*$)/9">
                                          <p:val>
                                            <p:fltVal val="0"/>
                                          </p:val>
                                        </p:tav>
                                        <p:tav tm="100000">
                                          <p:val>
                                            <p:fltVal val="1"/>
                                          </p:val>
                                        </p:tav>
                                      </p:tavLst>
                                    </p:anim>
                                    <p:anim calcmode="lin" valueType="num">
                                      <p:cBhvr>
                                        <p:cTn id="11" dur="456" tmFilter="0, 0; 0.125,0.2665; 0.25,0.4; 0.375,0.465; 0.5,0.5;  0.625,0.535; 0.75,0.6; 0.875,0.7335; 1,1">
                                          <p:stCondLst>
                                            <p:cond delay="1821"/>
                                          </p:stCondLst>
                                        </p:cTn>
                                        <p:tgtEl>
                                          <p:spTgt spid="5"/>
                                        </p:tgtEl>
                                        <p:attrNameLst>
                                          <p:attrName>ppt_y</p:attrName>
                                        </p:attrNameLst>
                                      </p:cBhvr>
                                      <p:tavLst>
                                        <p:tav tm="0" fmla="#ppt_y-sin(pi*$)/27">
                                          <p:val>
                                            <p:fltVal val="0"/>
                                          </p:val>
                                        </p:tav>
                                        <p:tav tm="100000">
                                          <p:val>
                                            <p:fltVal val="1"/>
                                          </p:val>
                                        </p:tav>
                                      </p:tavLst>
                                    </p:anim>
                                    <p:anim calcmode="lin" valueType="num">
                                      <p:cBhvr>
                                        <p:cTn id="12" dur="226" tmFilter="0, 0; 0.125,0.2665; 0.25,0.4; 0.375,0.465; 0.5,0.5;  0.625,0.535; 0.75,0.6; 0.875,0.7335; 1,1">
                                          <p:stCondLst>
                                            <p:cond delay="2277"/>
                                          </p:stCondLst>
                                        </p:cTn>
                                        <p:tgtEl>
                                          <p:spTgt spid="5"/>
                                        </p:tgtEl>
                                        <p:attrNameLst>
                                          <p:attrName>ppt_y</p:attrName>
                                        </p:attrNameLst>
                                      </p:cBhvr>
                                      <p:tavLst>
                                        <p:tav tm="0" fmla="#ppt_y-sin(pi*$)/81">
                                          <p:val>
                                            <p:fltVal val="0"/>
                                          </p:val>
                                        </p:tav>
                                        <p:tav tm="100000">
                                          <p:val>
                                            <p:fltVal val="1"/>
                                          </p:val>
                                        </p:tav>
                                      </p:tavLst>
                                    </p:anim>
                                    <p:animScale>
                                      <p:cBhvr>
                                        <p:cTn id="13" dur="36">
                                          <p:stCondLst>
                                            <p:cond delay="894"/>
                                          </p:stCondLst>
                                        </p:cTn>
                                        <p:tgtEl>
                                          <p:spTgt spid="5"/>
                                        </p:tgtEl>
                                      </p:cBhvr>
                                      <p:to x="100000" y="60000"/>
                                    </p:animScale>
                                    <p:animScale>
                                      <p:cBhvr>
                                        <p:cTn id="14" dur="228" decel="50000">
                                          <p:stCondLst>
                                            <p:cond delay="930"/>
                                          </p:stCondLst>
                                        </p:cTn>
                                        <p:tgtEl>
                                          <p:spTgt spid="5"/>
                                        </p:tgtEl>
                                      </p:cBhvr>
                                      <p:to x="100000" y="100000"/>
                                    </p:animScale>
                                    <p:animScale>
                                      <p:cBhvr>
                                        <p:cTn id="15" dur="36">
                                          <p:stCondLst>
                                            <p:cond delay="1804"/>
                                          </p:stCondLst>
                                        </p:cTn>
                                        <p:tgtEl>
                                          <p:spTgt spid="5"/>
                                        </p:tgtEl>
                                      </p:cBhvr>
                                      <p:to x="100000" y="80000"/>
                                    </p:animScale>
                                    <p:animScale>
                                      <p:cBhvr>
                                        <p:cTn id="16" dur="228" decel="50000">
                                          <p:stCondLst>
                                            <p:cond delay="1840"/>
                                          </p:stCondLst>
                                        </p:cTn>
                                        <p:tgtEl>
                                          <p:spTgt spid="5"/>
                                        </p:tgtEl>
                                      </p:cBhvr>
                                      <p:to x="100000" y="100000"/>
                                    </p:animScale>
                                    <p:animScale>
                                      <p:cBhvr>
                                        <p:cTn id="17" dur="36">
                                          <p:stCondLst>
                                            <p:cond delay="2258"/>
                                          </p:stCondLst>
                                        </p:cTn>
                                        <p:tgtEl>
                                          <p:spTgt spid="5"/>
                                        </p:tgtEl>
                                      </p:cBhvr>
                                      <p:to x="100000" y="90000"/>
                                    </p:animScale>
                                    <p:animScale>
                                      <p:cBhvr>
                                        <p:cTn id="18" dur="228" decel="50000">
                                          <p:stCondLst>
                                            <p:cond delay="2293"/>
                                          </p:stCondLst>
                                        </p:cTn>
                                        <p:tgtEl>
                                          <p:spTgt spid="5"/>
                                        </p:tgtEl>
                                      </p:cBhvr>
                                      <p:to x="100000" y="100000"/>
                                    </p:animScale>
                                    <p:animScale>
                                      <p:cBhvr>
                                        <p:cTn id="19" dur="36">
                                          <p:stCondLst>
                                            <p:cond delay="2486"/>
                                          </p:stCondLst>
                                        </p:cTn>
                                        <p:tgtEl>
                                          <p:spTgt spid="5"/>
                                        </p:tgtEl>
                                      </p:cBhvr>
                                      <p:to x="100000" y="95000"/>
                                    </p:animScale>
                                    <p:animScale>
                                      <p:cBhvr>
                                        <p:cTn id="20" dur="228" decel="50000">
                                          <p:stCondLst>
                                            <p:cond delay="2522"/>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7" name="Straight Connector 2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tel 1">
            <a:extLst>
              <a:ext uri="{FF2B5EF4-FFF2-40B4-BE49-F238E27FC236}">
                <a16:creationId xmlns:a16="http://schemas.microsoft.com/office/drawing/2014/main" id="{02BC2DAA-5C82-CF52-114C-1FEB2217A2CC}"/>
              </a:ext>
            </a:extLst>
          </p:cNvPr>
          <p:cNvSpPr txBox="1">
            <a:spLocks/>
          </p:cNvSpPr>
          <p:nvPr/>
        </p:nvSpPr>
        <p:spPr>
          <a:xfrm>
            <a:off x="648993" y="320428"/>
            <a:ext cx="9174276" cy="3647710"/>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ct val="0"/>
              </a:spcBef>
              <a:spcAft>
                <a:spcPts val="600"/>
              </a:spcAft>
              <a:buClrTx/>
              <a:buSzTx/>
              <a:tabLst/>
              <a:defRPr/>
            </a:pPr>
            <a:r>
              <a:rPr kumimoji="0" lang="en-US" sz="2400" b="1" i="0" u="none" strike="noStrike" cap="none" spc="0" normalizeH="0" baseline="0" noProof="0" err="1">
                <a:ln>
                  <a:noFill/>
                </a:ln>
                <a:solidFill>
                  <a:schemeClr val="bg1"/>
                </a:solidFill>
                <a:effectLst/>
                <a:uLnTx/>
                <a:uFillTx/>
                <a:latin typeface="Verdana" panose="020B0604030504040204" pitchFamily="34" charset="0"/>
                <a:ea typeface="Verdana" panose="020B0604030504040204" pitchFamily="34" charset="0"/>
                <a:cs typeface="+mn-cs"/>
              </a:rPr>
              <a:t>Samtalens</a:t>
            </a:r>
            <a:r>
              <a:rPr kumimoji="0" lang="en-US" sz="2400" b="1" i="0" u="none" strike="noStrike"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 </a:t>
            </a:r>
            <a:r>
              <a:rPr kumimoji="0" lang="en-US" sz="2400" b="1" i="0" u="none" strike="noStrike" cap="none" spc="0" normalizeH="0" baseline="0" noProof="0" err="1">
                <a:ln>
                  <a:noFill/>
                </a:ln>
                <a:solidFill>
                  <a:schemeClr val="bg1"/>
                </a:solidFill>
                <a:effectLst/>
                <a:uLnTx/>
                <a:uFillTx/>
                <a:latin typeface="Verdana" panose="020B0604030504040204" pitchFamily="34" charset="0"/>
                <a:ea typeface="Verdana" panose="020B0604030504040204" pitchFamily="34" charset="0"/>
                <a:cs typeface="+mn-cs"/>
              </a:rPr>
              <a:t>oppbygning</a:t>
            </a:r>
            <a:r>
              <a:rPr kumimoji="0" lang="en-US" sz="2400" b="1" i="0" u="none" strike="noStrike"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rPr>
              <a:t> </a:t>
            </a:r>
            <a:r>
              <a:rPr kumimoji="0" lang="en-US" sz="2400" b="1" i="0" u="none" strike="noStrike" cap="none" spc="0" normalizeH="0" baseline="0" noProof="0" err="1">
                <a:ln>
                  <a:noFill/>
                </a:ln>
                <a:solidFill>
                  <a:schemeClr val="bg1"/>
                </a:solidFill>
                <a:effectLst/>
                <a:uLnTx/>
                <a:uFillTx/>
                <a:latin typeface="Verdana" panose="020B0604030504040204" pitchFamily="34" charset="0"/>
                <a:ea typeface="Verdana" panose="020B0604030504040204" pitchFamily="34" charset="0"/>
                <a:cs typeface="+mn-cs"/>
              </a:rPr>
              <a:t>og</a:t>
            </a:r>
            <a:endParaRPr kumimoji="0" lang="en-US" sz="2400" b="1" i="0" u="none" strike="noStrike"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endParaRPr>
          </a:p>
          <a:p>
            <a:pPr marR="0" lvl="0" fontAlgn="auto">
              <a:spcBef>
                <a:spcPct val="0"/>
              </a:spcBef>
              <a:spcAft>
                <a:spcPts val="600"/>
              </a:spcAft>
              <a:buClrTx/>
              <a:buSzTx/>
              <a:tabLst/>
              <a:defRPr/>
            </a:pPr>
            <a:r>
              <a:rPr kumimoji="0" lang="en-US" sz="2400" b="1" i="0" u="none" strike="noStrike" cap="none" spc="0" normalizeH="0" baseline="0" noProof="0" err="1">
                <a:ln>
                  <a:noFill/>
                </a:ln>
                <a:solidFill>
                  <a:schemeClr val="bg1"/>
                </a:solidFill>
                <a:effectLst/>
                <a:uLnTx/>
                <a:uFillTx/>
                <a:latin typeface="Verdana" panose="020B0604030504040204" pitchFamily="34" charset="0"/>
                <a:ea typeface="Verdana" panose="020B0604030504040204" pitchFamily="34" charset="0"/>
                <a:cs typeface="+mn-cs"/>
              </a:rPr>
              <a:t>beslutningsstøtteverktøy</a:t>
            </a:r>
            <a:endParaRPr kumimoji="0" lang="en-US" sz="2400" b="1" i="0" u="none" strike="noStrike"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mn-cs"/>
            </a:endParaRPr>
          </a:p>
        </p:txBody>
      </p:sp>
      <p:cxnSp>
        <p:nvCxnSpPr>
          <p:cNvPr id="28" name="Straight Connector 2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lassholder for innhold 5">
            <a:extLst>
              <a:ext uri="{FF2B5EF4-FFF2-40B4-BE49-F238E27FC236}">
                <a16:creationId xmlns:a16="http://schemas.microsoft.com/office/drawing/2014/main" id="{6F545C1A-B400-8E3C-71DB-B8353C86F266}"/>
              </a:ext>
            </a:extLst>
          </p:cNvPr>
          <p:cNvPicPr>
            <a:picLocks noChangeAspect="1"/>
          </p:cNvPicPr>
          <p:nvPr/>
        </p:nvPicPr>
        <p:blipFill rotWithShape="1">
          <a:blip r:embed="rId3"/>
          <a:srcRect l="3086" r="7903" b="2"/>
          <a:stretch/>
        </p:blipFill>
        <p:spPr>
          <a:xfrm>
            <a:off x="3931920" y="1313409"/>
            <a:ext cx="8260080" cy="5544591"/>
          </a:xfrm>
          <a:prstGeom prst="rect">
            <a:avLst/>
          </a:prstGeom>
        </p:spPr>
      </p:pic>
      <p:sp>
        <p:nvSpPr>
          <p:cNvPr id="2" name="TekstSylinder 1">
            <a:extLst>
              <a:ext uri="{FF2B5EF4-FFF2-40B4-BE49-F238E27FC236}">
                <a16:creationId xmlns:a16="http://schemas.microsoft.com/office/drawing/2014/main" id="{7C65DA02-EA45-2C65-B62F-A0DE481404FE}"/>
              </a:ext>
            </a:extLst>
          </p:cNvPr>
          <p:cNvSpPr txBox="1"/>
          <p:nvPr/>
        </p:nvSpPr>
        <p:spPr>
          <a:xfrm>
            <a:off x="10803470" y="6596333"/>
            <a:ext cx="787395"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solidFill>
                  <a:schemeClr val="bg1"/>
                </a:solidFill>
              </a:rPr>
              <a:t>Illustrasjon: KoKom</a:t>
            </a:r>
          </a:p>
        </p:txBody>
      </p:sp>
    </p:spTree>
    <p:extLst>
      <p:ext uri="{BB962C8B-B14F-4D97-AF65-F5344CB8AC3E}">
        <p14:creationId xmlns:p14="http://schemas.microsoft.com/office/powerpoint/2010/main" val="1663862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5148717" y="265454"/>
            <a:ext cx="2013693" cy="523220"/>
          </a:xfrm>
          <a:prstGeom prst="rect">
            <a:avLst/>
          </a:prstGeom>
        </p:spPr>
        <p:txBody>
          <a:bodyPr wrap="none">
            <a:spAutoFit/>
          </a:bodyPr>
          <a:lstStyle/>
          <a:p>
            <a:r>
              <a:rPr lang="nb-NO" sz="2800" b="1">
                <a:solidFill>
                  <a:srgbClr val="0070C0"/>
                </a:solidFill>
                <a:latin typeface="Verdana" panose="020B0604030504040204" pitchFamily="34" charset="0"/>
                <a:ea typeface="Verdana" panose="020B0604030504040204" pitchFamily="34" charset="0"/>
                <a:cs typeface="Tahoma" panose="020B0604030504040204" pitchFamily="34" charset="0"/>
              </a:rPr>
              <a:t>Startkort</a:t>
            </a:r>
            <a:endParaRPr lang="nb-NO" sz="2800" b="1">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27</a:t>
            </a:fld>
            <a:endParaRPr lang="nb-NO"/>
          </a:p>
        </p:txBody>
      </p:sp>
      <p:pic>
        <p:nvPicPr>
          <p:cNvPr id="6" name="Bilde 5"/>
          <p:cNvPicPr>
            <a:picLocks noChangeAspect="1"/>
          </p:cNvPicPr>
          <p:nvPr/>
        </p:nvPicPr>
        <p:blipFill>
          <a:blip r:embed="rId4"/>
          <a:stretch>
            <a:fillRect/>
          </a:stretch>
        </p:blipFill>
        <p:spPr>
          <a:xfrm>
            <a:off x="838200" y="1291514"/>
            <a:ext cx="3588846" cy="5247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Bilde 2"/>
          <p:cNvPicPr>
            <a:picLocks noChangeAspect="1"/>
          </p:cNvPicPr>
          <p:nvPr/>
        </p:nvPicPr>
        <p:blipFill>
          <a:blip r:embed="rId5"/>
          <a:stretch>
            <a:fillRect/>
          </a:stretch>
        </p:blipFill>
        <p:spPr>
          <a:xfrm>
            <a:off x="4825372" y="1291514"/>
            <a:ext cx="3873224" cy="5247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de 3"/>
          <p:cNvPicPr>
            <a:picLocks noChangeAspect="1"/>
          </p:cNvPicPr>
          <p:nvPr/>
        </p:nvPicPr>
        <p:blipFill>
          <a:blip r:embed="rId6"/>
          <a:stretch>
            <a:fillRect/>
          </a:stretch>
        </p:blipFill>
        <p:spPr>
          <a:xfrm>
            <a:off x="8853761" y="2101175"/>
            <a:ext cx="3166127" cy="1673157"/>
          </a:xfrm>
          <a:prstGeom prst="rect">
            <a:avLst/>
          </a:prstGeom>
        </p:spPr>
      </p:pic>
      <p:pic>
        <p:nvPicPr>
          <p:cNvPr id="11" name="Bilde 10">
            <a:extLst>
              <a:ext uri="{FF2B5EF4-FFF2-40B4-BE49-F238E27FC236}">
                <a16:creationId xmlns:a16="http://schemas.microsoft.com/office/drawing/2014/main" id="{3F768DFB-060B-22B8-A09A-9A7882A2BCA4}"/>
              </a:ext>
            </a:extLst>
          </p:cNvPr>
          <p:cNvPicPr>
            <a:picLocks noChangeAspect="1"/>
          </p:cNvPicPr>
          <p:nvPr/>
        </p:nvPicPr>
        <p:blipFill>
          <a:blip r:embed="rId7"/>
          <a:stretch>
            <a:fillRect/>
          </a:stretch>
        </p:blipFill>
        <p:spPr>
          <a:xfrm>
            <a:off x="712983" y="319089"/>
            <a:ext cx="3714064" cy="577522"/>
          </a:xfrm>
          <a:prstGeom prst="rect">
            <a:avLst/>
          </a:prstGeom>
        </p:spPr>
      </p:pic>
    </p:spTree>
    <p:extLst>
      <p:ext uri="{BB962C8B-B14F-4D97-AF65-F5344CB8AC3E}">
        <p14:creationId xmlns:p14="http://schemas.microsoft.com/office/powerpoint/2010/main" val="3725867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28</a:t>
            </a:fld>
            <a:endParaRPr lang="nb-NO"/>
          </a:p>
        </p:txBody>
      </p:sp>
      <p:pic>
        <p:nvPicPr>
          <p:cNvPr id="2" name="Bilde 1"/>
          <p:cNvPicPr>
            <a:picLocks noChangeAspect="1"/>
          </p:cNvPicPr>
          <p:nvPr/>
        </p:nvPicPr>
        <p:blipFill>
          <a:blip r:embed="rId4"/>
          <a:stretch>
            <a:fillRect/>
          </a:stretch>
        </p:blipFill>
        <p:spPr>
          <a:xfrm>
            <a:off x="403345" y="830309"/>
            <a:ext cx="3951236" cy="4046080"/>
          </a:xfrm>
          <a:prstGeom prst="rect">
            <a:avLst/>
          </a:prstGeom>
          <a:ln>
            <a:solidFill>
              <a:srgbClr val="FFC000"/>
            </a:solidFill>
          </a:ln>
        </p:spPr>
      </p:pic>
      <p:pic>
        <p:nvPicPr>
          <p:cNvPr id="3" name="Bilde 2"/>
          <p:cNvPicPr>
            <a:picLocks noChangeAspect="1"/>
          </p:cNvPicPr>
          <p:nvPr/>
        </p:nvPicPr>
        <p:blipFill>
          <a:blip r:embed="rId5"/>
          <a:stretch>
            <a:fillRect/>
          </a:stretch>
        </p:blipFill>
        <p:spPr>
          <a:xfrm>
            <a:off x="3041895" y="2256331"/>
            <a:ext cx="4621795" cy="4282581"/>
          </a:xfrm>
          <a:prstGeom prst="rect">
            <a:avLst/>
          </a:prstGeom>
          <a:ln>
            <a:solidFill>
              <a:srgbClr val="00B050"/>
            </a:solidFill>
          </a:ln>
        </p:spPr>
      </p:pic>
      <p:pic>
        <p:nvPicPr>
          <p:cNvPr id="4" name="Bilde 3"/>
          <p:cNvPicPr>
            <a:picLocks noChangeAspect="1"/>
          </p:cNvPicPr>
          <p:nvPr/>
        </p:nvPicPr>
        <p:blipFill>
          <a:blip r:embed="rId6"/>
          <a:stretch>
            <a:fillRect/>
          </a:stretch>
        </p:blipFill>
        <p:spPr>
          <a:xfrm rot="20389084">
            <a:off x="7586705" y="1033169"/>
            <a:ext cx="3639097" cy="5220832"/>
          </a:xfrm>
          <a:prstGeom prst="rect">
            <a:avLst/>
          </a:prstGeom>
          <a:ln>
            <a:solidFill>
              <a:schemeClr val="tx1"/>
            </a:solidFill>
          </a:ln>
        </p:spPr>
      </p:pic>
      <p:sp>
        <p:nvSpPr>
          <p:cNvPr id="6" name="TekstSylinder 5">
            <a:extLst>
              <a:ext uri="{FF2B5EF4-FFF2-40B4-BE49-F238E27FC236}">
                <a16:creationId xmlns:a16="http://schemas.microsoft.com/office/drawing/2014/main" id="{A08938AA-9C43-34A2-0ACA-D8E2FEB4321C}"/>
              </a:ext>
            </a:extLst>
          </p:cNvPr>
          <p:cNvSpPr txBox="1"/>
          <p:nvPr/>
        </p:nvSpPr>
        <p:spPr>
          <a:xfrm>
            <a:off x="403345" y="103824"/>
            <a:ext cx="10569455" cy="523220"/>
          </a:xfrm>
          <a:prstGeom prst="rect">
            <a:avLst/>
          </a:prstGeom>
          <a:noFill/>
        </p:spPr>
        <p:txBody>
          <a:bodyPr wrap="square" rtlCol="0">
            <a:spAutoFit/>
          </a:bodyPr>
          <a:lstStyle/>
          <a:p>
            <a:r>
              <a:rPr lang="nb-NO" sz="2800" b="1">
                <a:solidFill>
                  <a:schemeClr val="accent1">
                    <a:lumMod val="75000"/>
                  </a:schemeClr>
                </a:solidFill>
                <a:latin typeface="Verdana" panose="020B0604030504040204" pitchFamily="34" charset="0"/>
                <a:ea typeface="Verdana" panose="020B0604030504040204" pitchFamily="34" charset="0"/>
              </a:rPr>
              <a:t>Oversikt over ulike oppslagskort / flytskjema</a:t>
            </a:r>
          </a:p>
        </p:txBody>
      </p:sp>
    </p:spTree>
    <p:extLst>
      <p:ext uri="{BB962C8B-B14F-4D97-AF65-F5344CB8AC3E}">
        <p14:creationId xmlns:p14="http://schemas.microsoft.com/office/powerpoint/2010/main" val="3483674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29</a:t>
            </a:fld>
            <a:endParaRPr lang="nb-NO"/>
          </a:p>
        </p:txBody>
      </p:sp>
      <p:pic>
        <p:nvPicPr>
          <p:cNvPr id="9" name="Bilde 8"/>
          <p:cNvPicPr>
            <a:picLocks noChangeAspect="1"/>
          </p:cNvPicPr>
          <p:nvPr/>
        </p:nvPicPr>
        <p:blipFill>
          <a:blip r:embed="rId4"/>
          <a:stretch>
            <a:fillRect/>
          </a:stretch>
        </p:blipFill>
        <p:spPr>
          <a:xfrm>
            <a:off x="5417680" y="1122506"/>
            <a:ext cx="3744716" cy="4434094"/>
          </a:xfrm>
          <a:prstGeom prst="rect">
            <a:avLst/>
          </a:prstGeom>
        </p:spPr>
      </p:pic>
      <p:sp>
        <p:nvSpPr>
          <p:cNvPr id="6" name="TekstSylinder 5"/>
          <p:cNvSpPr txBox="1"/>
          <p:nvPr/>
        </p:nvSpPr>
        <p:spPr>
          <a:xfrm>
            <a:off x="9493469" y="1406332"/>
            <a:ext cx="2898913" cy="1631216"/>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nb-NO" sz="2000" kern="0">
                <a:solidFill>
                  <a:prstClr val="black"/>
                </a:solidFill>
                <a:latin typeface="Verdana" panose="020B0604030504040204" pitchFamily="34" charset="0"/>
                <a:ea typeface="Verdana" panose="020B0604030504040204" pitchFamily="34" charset="0"/>
                <a:cs typeface="Calibri" panose="020F0502020204030204" pitchFamily="34" charset="0"/>
              </a:rPr>
              <a:t>J</a:t>
            </a:r>
            <a:r>
              <a:rPr kumimoji="0" 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 </a:t>
            </a:r>
            <a:r>
              <a:rPr lang="nb-NO" sz="2000" kern="0">
                <a:solidFill>
                  <a:prstClr val="black"/>
                </a:solidFill>
                <a:latin typeface="Verdana" panose="020B0604030504040204" pitchFamily="34" charset="0"/>
                <a:ea typeface="Verdana" panose="020B0604030504040204" pitchFamily="34" charset="0"/>
                <a:cs typeface="Calibri" panose="020F0502020204030204" pitchFamily="34" charset="0"/>
              </a:rPr>
              <a:t>= </a:t>
            </a:r>
            <a:r>
              <a:rPr kumimoji="0" 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treff;</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gir hastegraden, responsen,</a:t>
            </a:r>
            <a:r>
              <a:rPr kumimoji="0" 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og </a:t>
            </a:r>
            <a:br>
              <a:rPr kumimoji="0" 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br>
            <a:r>
              <a:rPr kumimoji="0" lang="nb-NO" sz="20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rPr>
              <a:t>hvem som har ansvarsrollen  </a:t>
            </a:r>
          </a:p>
        </p:txBody>
      </p:sp>
      <p:sp>
        <p:nvSpPr>
          <p:cNvPr id="7" name="Pil venstre 6"/>
          <p:cNvSpPr/>
          <p:nvPr/>
        </p:nvSpPr>
        <p:spPr>
          <a:xfrm>
            <a:off x="9493469" y="3111121"/>
            <a:ext cx="1227083" cy="365124"/>
          </a:xfrm>
          <a:prstGeom prst="lef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nb-NO"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Bilde 3"/>
          <p:cNvPicPr>
            <a:picLocks noChangeAspect="1"/>
          </p:cNvPicPr>
          <p:nvPr/>
        </p:nvPicPr>
        <p:blipFill>
          <a:blip r:embed="rId5"/>
          <a:stretch>
            <a:fillRect/>
          </a:stretch>
        </p:blipFill>
        <p:spPr>
          <a:xfrm>
            <a:off x="778308" y="1122506"/>
            <a:ext cx="3966556" cy="4434094"/>
          </a:xfrm>
          <a:prstGeom prst="rect">
            <a:avLst/>
          </a:prstGeom>
        </p:spPr>
      </p:pic>
      <p:sp>
        <p:nvSpPr>
          <p:cNvPr id="2" name="TekstSylinder 1">
            <a:extLst>
              <a:ext uri="{FF2B5EF4-FFF2-40B4-BE49-F238E27FC236}">
                <a16:creationId xmlns:a16="http://schemas.microsoft.com/office/drawing/2014/main" id="{4A0BDE78-7CE3-E72C-F009-1A9511621E50}"/>
              </a:ext>
            </a:extLst>
          </p:cNvPr>
          <p:cNvSpPr txBox="1"/>
          <p:nvPr/>
        </p:nvSpPr>
        <p:spPr>
          <a:xfrm>
            <a:off x="5234152" y="1406332"/>
            <a:ext cx="1681655" cy="3533530"/>
          </a:xfrm>
          <a:prstGeom prst="rect">
            <a:avLst/>
          </a:prstGeom>
          <a:noFill/>
          <a:ln w="76200">
            <a:solidFill>
              <a:srgbClr val="FF0000"/>
            </a:solidFill>
          </a:ln>
        </p:spPr>
        <p:txBody>
          <a:bodyPr wrap="square" rtlCol="0">
            <a:spAutoFit/>
          </a:bodyPr>
          <a:lstStyle/>
          <a:p>
            <a:endParaRPr lang="nb-NO"/>
          </a:p>
        </p:txBody>
      </p:sp>
      <p:pic>
        <p:nvPicPr>
          <p:cNvPr id="12" name="Bilde 11">
            <a:extLst>
              <a:ext uri="{FF2B5EF4-FFF2-40B4-BE49-F238E27FC236}">
                <a16:creationId xmlns:a16="http://schemas.microsoft.com/office/drawing/2014/main" id="{7AE90A4C-FB3C-7B1A-4923-4D64BBE90BEA}"/>
              </a:ext>
            </a:extLst>
          </p:cNvPr>
          <p:cNvPicPr>
            <a:picLocks noChangeAspect="1"/>
          </p:cNvPicPr>
          <p:nvPr/>
        </p:nvPicPr>
        <p:blipFill>
          <a:blip r:embed="rId6"/>
          <a:stretch>
            <a:fillRect/>
          </a:stretch>
        </p:blipFill>
        <p:spPr>
          <a:xfrm>
            <a:off x="778307" y="198943"/>
            <a:ext cx="3819819" cy="632122"/>
          </a:xfrm>
          <a:prstGeom prst="rect">
            <a:avLst/>
          </a:prstGeom>
        </p:spPr>
      </p:pic>
    </p:spTree>
    <p:extLst>
      <p:ext uri="{BB962C8B-B14F-4D97-AF65-F5344CB8AC3E}">
        <p14:creationId xmlns:p14="http://schemas.microsoft.com/office/powerpoint/2010/main" val="86083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BBB55A98-9554-44C9-BA58-B78A95C72FFC}" type="slidenum">
              <a:rPr lang="nb-NO" smtClean="0"/>
              <a:t>3</a:t>
            </a:fld>
            <a:endParaRPr lang="nb-NO"/>
          </a:p>
        </p:txBody>
      </p:sp>
      <p:sp>
        <p:nvSpPr>
          <p:cNvPr id="7" name="TekstSylinder 6">
            <a:extLst>
              <a:ext uri="{FF2B5EF4-FFF2-40B4-BE49-F238E27FC236}">
                <a16:creationId xmlns:a16="http://schemas.microsoft.com/office/drawing/2014/main" id="{B9837540-9555-516A-1C41-5503D885D7EF}"/>
              </a:ext>
            </a:extLst>
          </p:cNvPr>
          <p:cNvSpPr txBox="1"/>
          <p:nvPr/>
        </p:nvSpPr>
        <p:spPr>
          <a:xfrm>
            <a:off x="914400" y="1703491"/>
            <a:ext cx="9548947" cy="491738"/>
          </a:xfrm>
          <a:prstGeom prst="rect">
            <a:avLst/>
          </a:prstGeom>
          <a:noFill/>
        </p:spPr>
        <p:txBody>
          <a:bodyPr wrap="square">
            <a:spAutoFit/>
          </a:bodyPr>
          <a:lstStyle/>
          <a:p>
            <a:pPr>
              <a:lnSpc>
                <a:spcPct val="150000"/>
              </a:lnSpc>
            </a:pPr>
            <a:r>
              <a:rPr lang="nb-NO" sz="2000">
                <a:latin typeface="Verdana" panose="020B0604030504040204" pitchFamily="34" charset="0"/>
                <a:ea typeface="Verdana" panose="020B0604030504040204" pitchFamily="34" charset="0"/>
              </a:rPr>
              <a:t>AI sier hva </a:t>
            </a:r>
          </a:p>
        </p:txBody>
      </p:sp>
      <p:pic>
        <p:nvPicPr>
          <p:cNvPr id="2" name="Bilde 1">
            <a:extLst>
              <a:ext uri="{FF2B5EF4-FFF2-40B4-BE49-F238E27FC236}">
                <a16:creationId xmlns:a16="http://schemas.microsoft.com/office/drawing/2014/main" id="{FB77803B-99F0-554B-FCE7-C25FD99188E9}"/>
              </a:ext>
            </a:extLst>
          </p:cNvPr>
          <p:cNvPicPr>
            <a:picLocks noChangeAspect="1"/>
          </p:cNvPicPr>
          <p:nvPr/>
        </p:nvPicPr>
        <p:blipFill rotWithShape="1">
          <a:blip r:embed="rId4"/>
          <a:srcRect r="4483" b="19693"/>
          <a:stretch/>
        </p:blipFill>
        <p:spPr>
          <a:xfrm>
            <a:off x="299051" y="1080699"/>
            <a:ext cx="10211010" cy="4695577"/>
          </a:xfrm>
          <a:prstGeom prst="rect">
            <a:avLst/>
          </a:prstGeom>
        </p:spPr>
      </p:pic>
    </p:spTree>
    <p:extLst>
      <p:ext uri="{BB962C8B-B14F-4D97-AF65-F5344CB8AC3E}">
        <p14:creationId xmlns:p14="http://schemas.microsoft.com/office/powerpoint/2010/main" val="2873425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30</a:t>
            </a:fld>
            <a:endParaRPr lang="nb-NO"/>
          </a:p>
        </p:txBody>
      </p:sp>
      <p:sp>
        <p:nvSpPr>
          <p:cNvPr id="4" name="Rektangel 3"/>
          <p:cNvSpPr/>
          <p:nvPr/>
        </p:nvSpPr>
        <p:spPr>
          <a:xfrm>
            <a:off x="979958" y="1776281"/>
            <a:ext cx="10253921" cy="3564566"/>
          </a:xfrm>
          <a:prstGeom prst="rect">
            <a:avLst/>
          </a:prstGeom>
        </p:spPr>
        <p:txBody>
          <a:bodyPr wrap="square">
            <a:spAutoFit/>
          </a:bodyPr>
          <a:lstStyle/>
          <a:p>
            <a:pPr eaLnBrk="0" fontAlgn="base" hangingPunct="0">
              <a:lnSpc>
                <a:spcPct val="115000"/>
              </a:lnSpc>
              <a:spcBef>
                <a:spcPct val="0"/>
              </a:spcBef>
            </a:pPr>
            <a:endParaRPr lang="nb-NO" sz="2000">
              <a:solidFill>
                <a:prstClr val="black"/>
              </a:solidFill>
              <a:latin typeface="Verdana" panose="020B0604030504040204" pitchFamily="34" charset="0"/>
              <a:ea typeface="Verdana" panose="020B0604030504040204" pitchFamily="34" charset="0"/>
            </a:endParaRPr>
          </a:p>
          <a:p>
            <a:pPr marL="285750" indent="-285750" eaLnBrk="0" fontAlgn="base" hangingPunct="0">
              <a:lnSpc>
                <a:spcPct val="115000"/>
              </a:lnSpc>
              <a:spcBef>
                <a:spcPct val="0"/>
              </a:spcBef>
              <a:buFont typeface="Arial" panose="020B0604020202020204" pitchFamily="34" charset="0"/>
              <a:buChar char="•"/>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Ved opplagt akutt behov for hjelp, iverksett raskest mulig rød respons. </a:t>
            </a:r>
            <a:b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br>
            <a:endParaRPr lang="nb-NO" sz="20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285750" indent="-285750" eaLnBrk="0" fontAlgn="base" hangingPunct="0">
              <a:lnSpc>
                <a:spcPct val="115000"/>
              </a:lnSpc>
              <a:spcBef>
                <a:spcPct val="0"/>
              </a:spcBef>
              <a:buFont typeface="Arial" panose="020B0604020202020204" pitchFamily="34" charset="0"/>
              <a:buChar char="•"/>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Anbefalt respons og tiltak iverksettes </a:t>
            </a:r>
            <a:r>
              <a:rPr lang="nb-NO" sz="2000" u="sng">
                <a:solidFill>
                  <a:srgbClr val="000000"/>
                </a:solidFill>
                <a:latin typeface="Verdana" panose="020B0604030504040204" pitchFamily="34" charset="0"/>
                <a:ea typeface="Verdana" panose="020B0604030504040204" pitchFamily="34" charset="0"/>
                <a:cs typeface="Calibri" panose="020F0502020204030204" pitchFamily="34" charset="0"/>
              </a:rPr>
              <a:t>samtidig</a:t>
            </a: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 som relevante instruksjoner </a:t>
            </a:r>
            <a:b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b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og / eller råd gis.</a:t>
            </a:r>
            <a:b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br>
            <a:endParaRPr lang="nb-NO" sz="20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285750" indent="-285750" eaLnBrk="0" fontAlgn="base" hangingPunct="0">
              <a:lnSpc>
                <a:spcPct val="115000"/>
              </a:lnSpc>
              <a:spcBef>
                <a:spcPct val="0"/>
              </a:spcBef>
              <a:buFont typeface="Arial" panose="020B0604020202020204" pitchFamily="34" charset="0"/>
              <a:buChar char="•"/>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Innringer skal raskest mulig få beskjed om:</a:t>
            </a:r>
            <a:br>
              <a:rPr lang="nb-NO" sz="2000">
                <a:solidFill>
                  <a:prstClr val="black"/>
                </a:solidFill>
                <a:latin typeface="Verdana" panose="020B0604030504040204" pitchFamily="34" charset="0"/>
                <a:ea typeface="Verdana" panose="020B0604030504040204" pitchFamily="34" charset="0"/>
              </a:rPr>
            </a:br>
            <a:r>
              <a:rPr lang="nb-NO" sz="2000">
                <a:solidFill>
                  <a:prstClr val="black"/>
                </a:solidFill>
                <a:latin typeface="Verdana" panose="020B0604030504040204" pitchFamily="34" charset="0"/>
                <a:ea typeface="Verdana" panose="020B0604030504040204" pitchFamily="34" charset="0"/>
              </a:rPr>
              <a:t>- </a:t>
            </a: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at hjelpen er på vei</a:t>
            </a:r>
            <a:br>
              <a:rPr lang="nb-NO" sz="2000">
                <a:solidFill>
                  <a:prstClr val="black"/>
                </a:solidFill>
                <a:latin typeface="Verdana" panose="020B0604030504040204" pitchFamily="34" charset="0"/>
                <a:ea typeface="Verdana" panose="020B0604030504040204" pitchFamily="34" charset="0"/>
              </a:rPr>
            </a:br>
            <a:r>
              <a:rPr lang="nb-NO" sz="2000">
                <a:solidFill>
                  <a:prstClr val="black"/>
                </a:solidFill>
                <a:latin typeface="Verdana" panose="020B0604030504040204" pitchFamily="34" charset="0"/>
                <a:ea typeface="Verdana" panose="020B0604030504040204" pitchFamily="34" charset="0"/>
              </a:rPr>
              <a:t>- </a:t>
            </a: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å holde linjen / være tilgjengelig på telefon.</a:t>
            </a:r>
            <a:br>
              <a:rPr lang="nb-NO">
                <a:solidFill>
                  <a:srgbClr val="000000"/>
                </a:solidFill>
                <a:latin typeface="Verdana" panose="020B0604030504040204" pitchFamily="34" charset="0"/>
                <a:ea typeface="Verdana" panose="020B0604030504040204" pitchFamily="34" charset="0"/>
                <a:cs typeface="Calibri" panose="020F0502020204030204" pitchFamily="34" charset="0"/>
              </a:rPr>
            </a:br>
            <a:endParaRPr lang="nb-NO">
              <a:solidFill>
                <a:srgbClr val="000000"/>
              </a:solidFill>
              <a:latin typeface="Verdana" panose="020B0604030504040204" pitchFamily="34" charset="0"/>
              <a:ea typeface="Verdana" panose="020B0604030504040204" pitchFamily="34" charset="0"/>
              <a:cs typeface="Calibri" panose="020F0502020204030204" pitchFamily="34" charset="0"/>
            </a:endParaRPr>
          </a:p>
        </p:txBody>
      </p:sp>
      <p:pic>
        <p:nvPicPr>
          <p:cNvPr id="6" name="Bilde 5">
            <a:extLst>
              <a:ext uri="{FF2B5EF4-FFF2-40B4-BE49-F238E27FC236}">
                <a16:creationId xmlns:a16="http://schemas.microsoft.com/office/drawing/2014/main" id="{160CC4B9-FEE3-A91A-650A-66913DB8B728}"/>
              </a:ext>
            </a:extLst>
          </p:cNvPr>
          <p:cNvPicPr>
            <a:picLocks noChangeAspect="1"/>
          </p:cNvPicPr>
          <p:nvPr/>
        </p:nvPicPr>
        <p:blipFill>
          <a:blip r:embed="rId4"/>
          <a:stretch>
            <a:fillRect/>
          </a:stretch>
        </p:blipFill>
        <p:spPr>
          <a:xfrm>
            <a:off x="1099879" y="760778"/>
            <a:ext cx="4067175" cy="706914"/>
          </a:xfrm>
          <a:prstGeom prst="rect">
            <a:avLst/>
          </a:prstGeom>
        </p:spPr>
      </p:pic>
    </p:spTree>
    <p:extLst>
      <p:ext uri="{BB962C8B-B14F-4D97-AF65-F5344CB8AC3E}">
        <p14:creationId xmlns:p14="http://schemas.microsoft.com/office/powerpoint/2010/main" val="208271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31</a:t>
            </a:fld>
            <a:endParaRPr lang="nb-NO"/>
          </a:p>
        </p:txBody>
      </p:sp>
      <p:sp>
        <p:nvSpPr>
          <p:cNvPr id="3" name="Rektangel 2"/>
          <p:cNvSpPr/>
          <p:nvPr/>
        </p:nvSpPr>
        <p:spPr>
          <a:xfrm>
            <a:off x="919314" y="5264882"/>
            <a:ext cx="7982313" cy="400110"/>
          </a:xfrm>
          <a:prstGeom prst="rect">
            <a:avLst/>
          </a:prstGeom>
        </p:spPr>
        <p:txBody>
          <a:bodyPr wrap="none">
            <a:spAutoFit/>
          </a:bodyPr>
          <a:lstStyle/>
          <a:p>
            <a:pPr marL="342900" indent="-342900" eaLnBrk="0" fontAlgn="base" hangingPunct="0">
              <a:spcBef>
                <a:spcPct val="0"/>
              </a:spcBef>
              <a:spcAft>
                <a:spcPct val="0"/>
              </a:spcAft>
              <a:buFont typeface="Wingdings" panose="05000000000000000000" pitchFamily="2" charset="2"/>
              <a:buChar char="Ø"/>
            </a:pPr>
            <a:r>
              <a:rPr lang="nb-NO" sz="2000" u="sng">
                <a:latin typeface="Verdana" panose="020B0604030504040204" pitchFamily="34" charset="0"/>
                <a:ea typeface="Verdana" panose="020B0604030504040204" pitchFamily="34" charset="0"/>
                <a:cs typeface="Tahoma" panose="020B0604030504040204" pitchFamily="34" charset="0"/>
              </a:rPr>
              <a:t>spesielt ved henvendelser som avsluttes med rådgivning!</a:t>
            </a:r>
          </a:p>
        </p:txBody>
      </p:sp>
      <p:sp>
        <p:nvSpPr>
          <p:cNvPr id="4" name="Rektangel 3"/>
          <p:cNvSpPr/>
          <p:nvPr/>
        </p:nvSpPr>
        <p:spPr>
          <a:xfrm>
            <a:off x="583659" y="1854254"/>
            <a:ext cx="9941668" cy="3242491"/>
          </a:xfrm>
          <a:prstGeom prst="rect">
            <a:avLst/>
          </a:prstGeom>
        </p:spPr>
        <p:txBody>
          <a:bodyPr wrap="square">
            <a:spAutoFit/>
          </a:bodyPr>
          <a:lstStyle/>
          <a:p>
            <a:pPr eaLnBrk="0" fontAlgn="base" hangingPunct="0">
              <a:lnSpc>
                <a:spcPct val="115000"/>
              </a:lnSpc>
              <a:spcBef>
                <a:spcPct val="0"/>
              </a:spcBef>
            </a:pPr>
            <a:r>
              <a:rPr lang="nb-NO" sz="2000">
                <a:solidFill>
                  <a:prstClr val="black"/>
                </a:solidFill>
                <a:latin typeface="Verdana" panose="020B0604030504040204" pitchFamily="34" charset="0"/>
                <a:ea typeface="Verdana" panose="020B0604030504040204" pitchFamily="34" charset="0"/>
              </a:rPr>
              <a:t>Vær tydelig, og informer pasienten om:</a:t>
            </a:r>
            <a:br>
              <a:rPr lang="nb-NO" sz="2000">
                <a:solidFill>
                  <a:prstClr val="black"/>
                </a:solidFill>
                <a:latin typeface="Verdana" panose="020B0604030504040204" pitchFamily="34" charset="0"/>
                <a:ea typeface="Verdana" panose="020B0604030504040204" pitchFamily="34" charset="0"/>
              </a:rPr>
            </a:br>
            <a:endParaRPr lang="nb-NO" sz="2000">
              <a:solidFill>
                <a:prstClr val="black"/>
              </a:solidFill>
              <a:latin typeface="Verdana" panose="020B0604030504040204" pitchFamily="34" charset="0"/>
              <a:ea typeface="Verdana" panose="020B0604030504040204" pitchFamily="34" charset="0"/>
            </a:endParaRPr>
          </a:p>
          <a:p>
            <a:pPr marL="342900" indent="-342900" eaLnBrk="0" fontAlgn="base" hangingPunct="0">
              <a:lnSpc>
                <a:spcPct val="115000"/>
              </a:lnSpc>
              <a:spcBef>
                <a:spcPct val="0"/>
              </a:spcBef>
              <a:buFont typeface="Symbol" panose="05050102010706020507" pitchFamily="18" charset="2"/>
              <a:buChar char=""/>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medisinskfaglige og relevante råd </a:t>
            </a:r>
          </a:p>
          <a:p>
            <a:pPr marL="342900" indent="-342900" eaLnBrk="0" fontAlgn="base" hangingPunct="0">
              <a:lnSpc>
                <a:spcPct val="115000"/>
              </a:lnSpc>
              <a:spcBef>
                <a:spcPct val="0"/>
              </a:spcBef>
              <a:buFont typeface="Symbol" panose="05050102010706020507" pitchFamily="18" charset="2"/>
              <a:buChar char=""/>
            </a:pPr>
            <a:endParaRPr lang="nb-NO" sz="2000">
              <a:solidFill>
                <a:prstClr val="black"/>
              </a:solidFill>
              <a:latin typeface="Verdana" panose="020B0604030504040204" pitchFamily="34" charset="0"/>
              <a:ea typeface="Verdana" panose="020B0604030504040204" pitchFamily="34" charset="0"/>
            </a:endParaRPr>
          </a:p>
          <a:p>
            <a:pPr marL="342900" indent="-342900" eaLnBrk="0" fontAlgn="base" hangingPunct="0">
              <a:lnSpc>
                <a:spcPct val="115000"/>
              </a:lnSpc>
              <a:spcBef>
                <a:spcPct val="0"/>
              </a:spcBef>
              <a:buFont typeface="Symbol" panose="05050102010706020507" pitchFamily="18" charset="2"/>
              <a:buChar char=""/>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hvilke symptomer som skal observeres videre</a:t>
            </a:r>
            <a:b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br>
            <a:endParaRPr lang="nb-NO" sz="2000">
              <a:solidFill>
                <a:prstClr val="black"/>
              </a:solidFill>
              <a:latin typeface="Verdana" panose="020B0604030504040204" pitchFamily="34" charset="0"/>
              <a:ea typeface="Verdana" panose="020B0604030504040204" pitchFamily="34" charset="0"/>
            </a:endParaRPr>
          </a:p>
          <a:p>
            <a:pPr marL="342900" indent="-342900" eaLnBrk="0" fontAlgn="base" hangingPunct="0">
              <a:lnSpc>
                <a:spcPct val="115000"/>
              </a:lnSpc>
              <a:spcBef>
                <a:spcPct val="0"/>
              </a:spcBef>
              <a:buFont typeface="Symbol" panose="05050102010706020507" pitchFamily="18" charset="2"/>
              <a:buChar char=""/>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ny kontakt ved forverring, eller av andre relevante årsaker</a:t>
            </a:r>
          </a:p>
          <a:p>
            <a:pPr marL="342900" indent="-342900" eaLnBrk="0" fontAlgn="base" hangingPunct="0">
              <a:lnSpc>
                <a:spcPct val="115000"/>
              </a:lnSpc>
              <a:spcBef>
                <a:spcPct val="0"/>
              </a:spcBef>
              <a:buFont typeface="Symbol" panose="05050102010706020507" pitchFamily="18" charset="2"/>
              <a:buChar char=""/>
            </a:pPr>
            <a:endParaRPr lang="nb-NO" sz="20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342900" indent="-342900" eaLnBrk="0" fontAlgn="base" hangingPunct="0">
              <a:lnSpc>
                <a:spcPct val="115000"/>
              </a:lnSpc>
              <a:spcBef>
                <a:spcPct val="0"/>
              </a:spcBef>
              <a:buFont typeface="Symbol" panose="05050102010706020507" pitchFamily="18" charset="2"/>
              <a:buChar char=""/>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definer tydelig </a:t>
            </a:r>
            <a:r>
              <a:rPr lang="nb-NO" sz="2000" b="1">
                <a:solidFill>
                  <a:srgbClr val="000000"/>
                </a:solidFill>
                <a:latin typeface="Verdana" panose="020B0604030504040204" pitchFamily="34" charset="0"/>
                <a:ea typeface="Verdana" panose="020B0604030504040204" pitchFamily="34" charset="0"/>
                <a:cs typeface="Calibri" panose="020F0502020204030204" pitchFamily="34" charset="0"/>
              </a:rPr>
              <a:t>hva/hvilke symptomer forverring kan bestå av</a:t>
            </a:r>
            <a:endParaRPr lang="nb-NO" sz="2000">
              <a:solidFill>
                <a:prstClr val="black"/>
              </a:solidFill>
              <a:latin typeface="Verdana" panose="020B0604030504040204" pitchFamily="34" charset="0"/>
              <a:ea typeface="Verdana" panose="020B0604030504040204" pitchFamily="34" charset="0"/>
            </a:endParaRPr>
          </a:p>
        </p:txBody>
      </p:sp>
      <p:pic>
        <p:nvPicPr>
          <p:cNvPr id="2" name="Bilde 1"/>
          <p:cNvPicPr>
            <a:picLocks noChangeAspect="1"/>
          </p:cNvPicPr>
          <p:nvPr/>
        </p:nvPicPr>
        <p:blipFill>
          <a:blip r:embed="rId4"/>
          <a:stretch>
            <a:fillRect/>
          </a:stretch>
        </p:blipFill>
        <p:spPr>
          <a:xfrm>
            <a:off x="6460760" y="976932"/>
            <a:ext cx="5340737" cy="1754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de 7">
            <a:extLst>
              <a:ext uri="{FF2B5EF4-FFF2-40B4-BE49-F238E27FC236}">
                <a16:creationId xmlns:a16="http://schemas.microsoft.com/office/drawing/2014/main" id="{7A6915F9-48C1-101B-A1C5-C6112A17B922}"/>
              </a:ext>
            </a:extLst>
          </p:cNvPr>
          <p:cNvPicPr>
            <a:picLocks noChangeAspect="1"/>
          </p:cNvPicPr>
          <p:nvPr/>
        </p:nvPicPr>
        <p:blipFill>
          <a:blip r:embed="rId5"/>
          <a:stretch>
            <a:fillRect/>
          </a:stretch>
        </p:blipFill>
        <p:spPr>
          <a:xfrm>
            <a:off x="583659" y="594649"/>
            <a:ext cx="4106226" cy="737762"/>
          </a:xfrm>
          <a:prstGeom prst="rect">
            <a:avLst/>
          </a:prstGeom>
        </p:spPr>
      </p:pic>
    </p:spTree>
    <p:extLst>
      <p:ext uri="{BB962C8B-B14F-4D97-AF65-F5344CB8AC3E}">
        <p14:creationId xmlns:p14="http://schemas.microsoft.com/office/powerpoint/2010/main" val="1488352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32</a:t>
            </a:fld>
            <a:endParaRPr lang="nb-NO"/>
          </a:p>
        </p:txBody>
      </p:sp>
      <p:pic>
        <p:nvPicPr>
          <p:cNvPr id="7" name="Bilde 6"/>
          <p:cNvPicPr>
            <a:picLocks noChangeAspect="1"/>
          </p:cNvPicPr>
          <p:nvPr/>
        </p:nvPicPr>
        <p:blipFill>
          <a:blip r:embed="rId4"/>
          <a:stretch>
            <a:fillRect/>
          </a:stretch>
        </p:blipFill>
        <p:spPr>
          <a:xfrm>
            <a:off x="1265418" y="1840365"/>
            <a:ext cx="8902887" cy="4150213"/>
          </a:xfrm>
          <a:prstGeom prst="rect">
            <a:avLst/>
          </a:prstGeom>
          <a:ln>
            <a:noFill/>
          </a:ln>
          <a:effectLst>
            <a:softEdge rad="112500"/>
          </a:effectLst>
        </p:spPr>
      </p:pic>
      <p:sp>
        <p:nvSpPr>
          <p:cNvPr id="8" name="TekstSylinder 7"/>
          <p:cNvSpPr txBox="1"/>
          <p:nvPr/>
        </p:nvSpPr>
        <p:spPr>
          <a:xfrm>
            <a:off x="1265418" y="605812"/>
            <a:ext cx="5665333" cy="523220"/>
          </a:xfrm>
          <a:prstGeom prst="rect">
            <a:avLst/>
          </a:prstGeom>
          <a:noFill/>
        </p:spPr>
        <p:txBody>
          <a:bodyPr wrap="none" rtlCol="0">
            <a:spAutoFit/>
          </a:bodyPr>
          <a:lstStyle/>
          <a:p>
            <a:r>
              <a:rPr lang="nb-NO" sz="2800" b="1">
                <a:solidFill>
                  <a:schemeClr val="accent1">
                    <a:lumMod val="75000"/>
                  </a:schemeClr>
                </a:solidFill>
                <a:latin typeface="Verdana" panose="020B0604030504040204" pitchFamily="34" charset="0"/>
                <a:ea typeface="Verdana" panose="020B0604030504040204" pitchFamily="34" charset="0"/>
              </a:rPr>
              <a:t>KUN medisinskfaglige råd! </a:t>
            </a:r>
          </a:p>
        </p:txBody>
      </p:sp>
      <p:sp>
        <p:nvSpPr>
          <p:cNvPr id="3" name="Plassholder for bunntekst 7">
            <a:extLst>
              <a:ext uri="{FF2B5EF4-FFF2-40B4-BE49-F238E27FC236}">
                <a16:creationId xmlns:a16="http://schemas.microsoft.com/office/drawing/2014/main" id="{0F47B536-FD62-A40A-0330-6EC9D84E3657}"/>
              </a:ext>
            </a:extLst>
          </p:cNvPr>
          <p:cNvSpPr>
            <a:spLocks noGrp="1"/>
          </p:cNvSpPr>
          <p:nvPr>
            <p:ph type="ftr" sz="quarter" idx="11"/>
          </p:nvPr>
        </p:nvSpPr>
        <p:spPr>
          <a:xfrm>
            <a:off x="10602705" y="6634334"/>
            <a:ext cx="1171284" cy="174281"/>
          </a:xfrm>
        </p:spPr>
        <p:txBody>
          <a:bodyPr/>
          <a:lstStyle/>
          <a:p>
            <a:r>
              <a:rPr lang="nb-NO" sz="600" dirty="0"/>
              <a:t>Bilde: KoKom</a:t>
            </a:r>
          </a:p>
        </p:txBody>
      </p:sp>
    </p:spTree>
    <p:extLst>
      <p:ext uri="{BB962C8B-B14F-4D97-AF65-F5344CB8AC3E}">
        <p14:creationId xmlns:p14="http://schemas.microsoft.com/office/powerpoint/2010/main" val="3438835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33</a:t>
            </a:fld>
            <a:endParaRPr lang="nb-NO"/>
          </a:p>
        </p:txBody>
      </p:sp>
      <p:pic>
        <p:nvPicPr>
          <p:cNvPr id="8" name="Bilde 7"/>
          <p:cNvPicPr>
            <a:picLocks noChangeAspect="1"/>
          </p:cNvPicPr>
          <p:nvPr/>
        </p:nvPicPr>
        <p:blipFill>
          <a:blip r:embed="rId4"/>
          <a:stretch>
            <a:fillRect/>
          </a:stretch>
        </p:blipFill>
        <p:spPr>
          <a:xfrm>
            <a:off x="434715" y="2727352"/>
            <a:ext cx="7439784" cy="3282642"/>
          </a:xfrm>
          <a:prstGeom prst="rect">
            <a:avLst/>
          </a:prstGeom>
        </p:spPr>
      </p:pic>
      <p:sp>
        <p:nvSpPr>
          <p:cNvPr id="10" name="TekstSylinder 9"/>
          <p:cNvSpPr txBox="1"/>
          <p:nvPr/>
        </p:nvSpPr>
        <p:spPr>
          <a:xfrm>
            <a:off x="434715" y="2358020"/>
            <a:ext cx="642676" cy="369332"/>
          </a:xfrm>
          <a:prstGeom prst="rect">
            <a:avLst/>
          </a:prstGeom>
          <a:noFill/>
        </p:spPr>
        <p:txBody>
          <a:bodyPr wrap="none" rtlCol="0">
            <a:spAutoFit/>
          </a:bodyPr>
          <a:lstStyle/>
          <a:p>
            <a:r>
              <a:rPr lang="nb-NO"/>
              <a:t>TTA: </a:t>
            </a:r>
          </a:p>
        </p:txBody>
      </p:sp>
      <p:sp>
        <p:nvSpPr>
          <p:cNvPr id="11" name="TekstSylinder 10"/>
          <p:cNvSpPr txBox="1"/>
          <p:nvPr/>
        </p:nvSpPr>
        <p:spPr>
          <a:xfrm flipH="1">
            <a:off x="6535711" y="337790"/>
            <a:ext cx="1108524" cy="369332"/>
          </a:xfrm>
          <a:prstGeom prst="rect">
            <a:avLst/>
          </a:prstGeom>
          <a:noFill/>
        </p:spPr>
        <p:txBody>
          <a:bodyPr wrap="square" rtlCol="0">
            <a:spAutoFit/>
          </a:bodyPr>
          <a:lstStyle/>
          <a:p>
            <a:r>
              <a:rPr lang="nb-NO"/>
              <a:t>LVI: </a:t>
            </a:r>
          </a:p>
        </p:txBody>
      </p:sp>
      <p:pic>
        <p:nvPicPr>
          <p:cNvPr id="3" name="Bilde 2">
            <a:extLst>
              <a:ext uri="{FF2B5EF4-FFF2-40B4-BE49-F238E27FC236}">
                <a16:creationId xmlns:a16="http://schemas.microsoft.com/office/drawing/2014/main" id="{8AB8560C-B130-FFFD-CEF8-72EBD1414711}"/>
              </a:ext>
            </a:extLst>
          </p:cNvPr>
          <p:cNvPicPr>
            <a:picLocks noChangeAspect="1"/>
          </p:cNvPicPr>
          <p:nvPr/>
        </p:nvPicPr>
        <p:blipFill>
          <a:blip r:embed="rId5"/>
          <a:stretch>
            <a:fillRect/>
          </a:stretch>
        </p:blipFill>
        <p:spPr>
          <a:xfrm>
            <a:off x="6535711" y="142386"/>
            <a:ext cx="3944624" cy="4800600"/>
          </a:xfrm>
          <a:prstGeom prst="rect">
            <a:avLst/>
          </a:prstGeom>
          <a:ln>
            <a:solidFill>
              <a:srgbClr val="00B050"/>
            </a:solidFill>
          </a:ln>
        </p:spPr>
      </p:pic>
      <p:sp>
        <p:nvSpPr>
          <p:cNvPr id="4" name="TekstSylinder 3">
            <a:extLst>
              <a:ext uri="{FF2B5EF4-FFF2-40B4-BE49-F238E27FC236}">
                <a16:creationId xmlns:a16="http://schemas.microsoft.com/office/drawing/2014/main" id="{2A902678-B410-5CBB-C913-030E5BFD2367}"/>
              </a:ext>
            </a:extLst>
          </p:cNvPr>
          <p:cNvSpPr txBox="1"/>
          <p:nvPr/>
        </p:nvSpPr>
        <p:spPr>
          <a:xfrm>
            <a:off x="9754669" y="4942986"/>
            <a:ext cx="455061" cy="369332"/>
          </a:xfrm>
          <a:prstGeom prst="rect">
            <a:avLst/>
          </a:prstGeom>
          <a:noFill/>
        </p:spPr>
        <p:txBody>
          <a:bodyPr wrap="none" rtlCol="0">
            <a:spAutoFit/>
          </a:bodyPr>
          <a:lstStyle/>
          <a:p>
            <a:r>
              <a:rPr lang="nb-NO"/>
              <a:t>LVI</a:t>
            </a:r>
          </a:p>
        </p:txBody>
      </p:sp>
      <p:pic>
        <p:nvPicPr>
          <p:cNvPr id="2" name="Bilde 1">
            <a:extLst>
              <a:ext uri="{FF2B5EF4-FFF2-40B4-BE49-F238E27FC236}">
                <a16:creationId xmlns:a16="http://schemas.microsoft.com/office/drawing/2014/main" id="{C7B47294-C1B4-D7D1-A3E5-DE5675E8FA31}"/>
              </a:ext>
            </a:extLst>
          </p:cNvPr>
          <p:cNvPicPr>
            <a:picLocks noChangeAspect="1"/>
          </p:cNvPicPr>
          <p:nvPr/>
        </p:nvPicPr>
        <p:blipFill>
          <a:blip r:embed="rId6"/>
          <a:stretch>
            <a:fillRect/>
          </a:stretch>
        </p:blipFill>
        <p:spPr>
          <a:xfrm>
            <a:off x="701224" y="633387"/>
            <a:ext cx="4542461" cy="816140"/>
          </a:xfrm>
          <a:prstGeom prst="rect">
            <a:avLst/>
          </a:prstGeom>
        </p:spPr>
      </p:pic>
    </p:spTree>
    <p:extLst>
      <p:ext uri="{BB962C8B-B14F-4D97-AF65-F5344CB8AC3E}">
        <p14:creationId xmlns:p14="http://schemas.microsoft.com/office/powerpoint/2010/main" val="3265140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34</a:t>
            </a:fld>
            <a:endParaRPr lang="nb-NO"/>
          </a:p>
        </p:txBody>
      </p:sp>
      <p:sp>
        <p:nvSpPr>
          <p:cNvPr id="4" name="Rektangel 3"/>
          <p:cNvSpPr/>
          <p:nvPr/>
        </p:nvSpPr>
        <p:spPr>
          <a:xfrm>
            <a:off x="2134435" y="1966353"/>
            <a:ext cx="9219365" cy="1125629"/>
          </a:xfrm>
          <a:prstGeom prst="rect">
            <a:avLst/>
          </a:prstGeom>
        </p:spPr>
        <p:txBody>
          <a:bodyPr wrap="square">
            <a:spAutoFit/>
          </a:bodyPr>
          <a:lstStyle/>
          <a:p>
            <a:pPr eaLnBrk="0" fontAlgn="base" hangingPunct="0">
              <a:lnSpc>
                <a:spcPct val="150000"/>
              </a:lnSpc>
              <a:spcBef>
                <a:spcPct val="0"/>
              </a:spcBef>
            </a:pPr>
            <a:r>
              <a:rPr lang="nb-NO" sz="2400">
                <a:solidFill>
                  <a:srgbClr val="000000"/>
                </a:solidFill>
                <a:latin typeface="Verdana" panose="020B0604030504040204" pitchFamily="34" charset="0"/>
                <a:ea typeface="Verdana" panose="020B0604030504040204" pitchFamily="34" charset="0"/>
                <a:cs typeface="Calibri" panose="020F0502020204030204" pitchFamily="34" charset="0"/>
              </a:rPr>
              <a:t>Hvordan kan operatøren sikre at det blir en faglig forsvarlig og omsorgsfull avslutning på samtalen? </a:t>
            </a:r>
          </a:p>
        </p:txBody>
      </p:sp>
      <p:pic>
        <p:nvPicPr>
          <p:cNvPr id="3" name="Bilde 2">
            <a:extLst>
              <a:ext uri="{FF2B5EF4-FFF2-40B4-BE49-F238E27FC236}">
                <a16:creationId xmlns:a16="http://schemas.microsoft.com/office/drawing/2014/main" id="{261F0F06-6731-C4BB-ABEB-BC5C5B7E3B92}"/>
              </a:ext>
            </a:extLst>
          </p:cNvPr>
          <p:cNvPicPr>
            <a:picLocks noChangeAspect="1"/>
          </p:cNvPicPr>
          <p:nvPr/>
        </p:nvPicPr>
        <p:blipFill>
          <a:blip r:embed="rId4"/>
          <a:stretch>
            <a:fillRect/>
          </a:stretch>
        </p:blipFill>
        <p:spPr>
          <a:xfrm rot="16200000">
            <a:off x="4419600" y="2629157"/>
            <a:ext cx="2465795" cy="4739518"/>
          </a:xfrm>
          <a:prstGeom prst="rect">
            <a:avLst/>
          </a:prstGeom>
          <a:ln>
            <a:noFill/>
          </a:ln>
          <a:effectLst>
            <a:softEdge rad="112500"/>
          </a:effectLst>
        </p:spPr>
      </p:pic>
      <p:pic>
        <p:nvPicPr>
          <p:cNvPr id="7" name="Bilde 6">
            <a:extLst>
              <a:ext uri="{FF2B5EF4-FFF2-40B4-BE49-F238E27FC236}">
                <a16:creationId xmlns:a16="http://schemas.microsoft.com/office/drawing/2014/main" id="{862E54BA-EE08-A50A-7437-FA2A865E4112}"/>
              </a:ext>
            </a:extLst>
          </p:cNvPr>
          <p:cNvPicPr>
            <a:picLocks noChangeAspect="1"/>
          </p:cNvPicPr>
          <p:nvPr/>
        </p:nvPicPr>
        <p:blipFill>
          <a:blip r:embed="rId5"/>
          <a:stretch>
            <a:fillRect/>
          </a:stretch>
        </p:blipFill>
        <p:spPr>
          <a:xfrm>
            <a:off x="1121794" y="765502"/>
            <a:ext cx="4733079" cy="775915"/>
          </a:xfrm>
          <a:prstGeom prst="rect">
            <a:avLst/>
          </a:prstGeom>
        </p:spPr>
      </p:pic>
      <p:sp>
        <p:nvSpPr>
          <p:cNvPr id="2" name="TekstSylinder 1">
            <a:extLst>
              <a:ext uri="{FF2B5EF4-FFF2-40B4-BE49-F238E27FC236}">
                <a16:creationId xmlns:a16="http://schemas.microsoft.com/office/drawing/2014/main" id="{0BECD46E-92EF-35E1-E4E2-E03486A511E4}"/>
              </a:ext>
            </a:extLst>
          </p:cNvPr>
          <p:cNvSpPr txBox="1"/>
          <p:nvPr/>
        </p:nvSpPr>
        <p:spPr>
          <a:xfrm>
            <a:off x="10803470" y="6596333"/>
            <a:ext cx="787395"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KoKom</a:t>
            </a:r>
          </a:p>
        </p:txBody>
      </p:sp>
    </p:spTree>
    <p:extLst>
      <p:ext uri="{BB962C8B-B14F-4D97-AF65-F5344CB8AC3E}">
        <p14:creationId xmlns:p14="http://schemas.microsoft.com/office/powerpoint/2010/main" val="725161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 name="Freeform: Shape 30">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B9BD5"/>
              </a:solidFill>
              <a:effectLst/>
              <a:uLnTx/>
              <a:uFillTx/>
              <a:latin typeface="Calibri" panose="020F0502020204030204"/>
              <a:ea typeface="+mn-ea"/>
              <a:cs typeface="+mn-cs"/>
              <a:sym typeface="Arial"/>
            </a:endParaRPr>
          </a:p>
        </p:txBody>
      </p:sp>
      <p:sp>
        <p:nvSpPr>
          <p:cNvPr id="6" name="Rektangel 5"/>
          <p:cNvSpPr/>
          <p:nvPr/>
        </p:nvSpPr>
        <p:spPr>
          <a:xfrm>
            <a:off x="3791377" y="934526"/>
            <a:ext cx="2812623" cy="131499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 typeface="Arial"/>
              <a:buNone/>
              <a:tabLst/>
              <a:defRPr/>
            </a:pPr>
            <a:r>
              <a:rPr kumimoji="0" lang="en-US" sz="4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sym typeface="Arial"/>
              </a:rPr>
              <a:t>Spørsmål</a:t>
            </a:r>
            <a:r>
              <a:rPr kumimoji="0" lang="en-US" sz="4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sym typeface="Arial"/>
              </a:rPr>
              <a:t>  </a:t>
            </a:r>
          </a:p>
        </p:txBody>
      </p:sp>
      <p:sp>
        <p:nvSpPr>
          <p:cNvPr id="33" name="Freeform: Shape 3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Freeform: Shape 3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ktangel 1"/>
          <p:cNvSpPr/>
          <p:nvPr/>
        </p:nvSpPr>
        <p:spPr>
          <a:xfrm>
            <a:off x="810865" y="3000051"/>
            <a:ext cx="7017113" cy="2079949"/>
          </a:xfrm>
          <a:prstGeom prst="rect">
            <a:avLst/>
          </a:prstGeom>
        </p:spPr>
        <p:txBody>
          <a:bodyPr vert="horz" lIns="91440" tIns="45720" rIns="91440" bIns="45720" rtlCol="0">
            <a:normAutofit/>
          </a:bodyPr>
          <a:lstStyle/>
          <a:p>
            <a:pPr marL="0" marR="0" lvl="0" indent="0" algn="l" defTabSz="914400" rtl="0" eaLnBrk="1" fontAlgn="auto" latinLnBrk="0" hangingPunct="1">
              <a:lnSpc>
                <a:spcPct val="150000"/>
              </a:lnSpc>
              <a:spcBef>
                <a:spcPts val="0"/>
              </a:spcBef>
              <a:spcAft>
                <a:spcPts val="60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sym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7" name="Freeform: Shape 36">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B9BD5"/>
              </a:solidFill>
              <a:effectLst/>
              <a:uLnTx/>
              <a:uFillTx/>
              <a:latin typeface="Calibri" panose="020F0502020204030204"/>
              <a:ea typeface="+mn-ea"/>
              <a:cs typeface="+mn-cs"/>
              <a:sym typeface="Arial"/>
            </a:endParaRPr>
          </a:p>
        </p:txBody>
      </p:sp>
      <p:sp>
        <p:nvSpPr>
          <p:cNvPr id="39" name="Freeform: Shape 38">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 name="Freeform: Shape 40">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43"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4" name="Freeform: Shape 43">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Shape 44">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Shape 45">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Shape 46">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Shape 47">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Bilde 4">
            <a:extLst>
              <a:ext uri="{FF2B5EF4-FFF2-40B4-BE49-F238E27FC236}">
                <a16:creationId xmlns:a16="http://schemas.microsoft.com/office/drawing/2014/main" id="{BE9863C4-4B9B-C042-7902-D6357F2B16FE}"/>
              </a:ext>
            </a:extLst>
          </p:cNvPr>
          <p:cNvPicPr>
            <a:picLocks noChangeAspect="1"/>
          </p:cNvPicPr>
          <p:nvPr/>
        </p:nvPicPr>
        <p:blipFill>
          <a:blip r:embed="rId3"/>
          <a:stretch>
            <a:fillRect/>
          </a:stretch>
        </p:blipFill>
        <p:spPr>
          <a:xfrm>
            <a:off x="7946739" y="1669208"/>
            <a:ext cx="3434396" cy="34107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Bilde 2">
            <a:extLst>
              <a:ext uri="{FF2B5EF4-FFF2-40B4-BE49-F238E27FC236}">
                <a16:creationId xmlns:a16="http://schemas.microsoft.com/office/drawing/2014/main" id="{8FFA9092-FDBD-0A23-468A-E15CE7827AD3}"/>
              </a:ext>
            </a:extLst>
          </p:cNvPr>
          <p:cNvPicPr>
            <a:picLocks noChangeAspect="1"/>
          </p:cNvPicPr>
          <p:nvPr/>
        </p:nvPicPr>
        <p:blipFill>
          <a:blip r:embed="rId4"/>
          <a:stretch>
            <a:fillRect/>
          </a:stretch>
        </p:blipFill>
        <p:spPr>
          <a:xfrm>
            <a:off x="7883487" y="1324883"/>
            <a:ext cx="3626028" cy="4208233"/>
          </a:xfrm>
          <a:prstGeom prst="ellipse">
            <a:avLst/>
          </a:prstGeom>
          <a:ln>
            <a:noFill/>
          </a:ln>
          <a:effectLst>
            <a:softEdge rad="112500"/>
          </a:effectLst>
        </p:spPr>
      </p:pic>
      <p:sp>
        <p:nvSpPr>
          <p:cNvPr id="7" name="TekstSylinder 6">
            <a:extLst>
              <a:ext uri="{FF2B5EF4-FFF2-40B4-BE49-F238E27FC236}">
                <a16:creationId xmlns:a16="http://schemas.microsoft.com/office/drawing/2014/main" id="{328422DE-3155-CA6E-0C61-E48A95B03B46}"/>
              </a:ext>
            </a:extLst>
          </p:cNvPr>
          <p:cNvSpPr txBox="1"/>
          <p:nvPr/>
        </p:nvSpPr>
        <p:spPr>
          <a:xfrm>
            <a:off x="2125870" y="2887681"/>
            <a:ext cx="6505169" cy="120032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nb-NO" sz="36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Kan vi stille diagnoser </a:t>
            </a:r>
          </a:p>
          <a:p>
            <a:pPr marR="0" lvl="0" algn="l" defTabSz="914400" rtl="0" eaLnBrk="1" fontAlgn="auto" latinLnBrk="0" hangingPunct="1">
              <a:lnSpc>
                <a:spcPct val="100000"/>
              </a:lnSpc>
              <a:spcBef>
                <a:spcPts val="0"/>
              </a:spcBef>
              <a:spcAft>
                <a:spcPts val="0"/>
              </a:spcAft>
              <a:buClrTx/>
              <a:buSzTx/>
              <a:tabLst/>
              <a:defRPr/>
            </a:pPr>
            <a:r>
              <a:rPr kumimoji="0" lang="nb-NO" sz="36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via telefon?</a:t>
            </a:r>
            <a:endParaRPr kumimoji="0" lang="nb-NO" sz="36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sym typeface="Arial"/>
            </a:endParaRPr>
          </a:p>
        </p:txBody>
      </p:sp>
      <p:sp>
        <p:nvSpPr>
          <p:cNvPr id="4" name="TekstSylinder 1">
            <a:extLst>
              <a:ext uri="{FF2B5EF4-FFF2-40B4-BE49-F238E27FC236}">
                <a16:creationId xmlns:a16="http://schemas.microsoft.com/office/drawing/2014/main" id="{E6CBDD8F-7752-38D9-3C86-E51E9FD60337}"/>
              </a:ext>
            </a:extLst>
          </p:cNvPr>
          <p:cNvSpPr txBox="1"/>
          <p:nvPr/>
        </p:nvSpPr>
        <p:spPr>
          <a:xfrm>
            <a:off x="10897246" y="6596333"/>
            <a:ext cx="599844"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Bilde: KoKom</a:t>
            </a:r>
          </a:p>
        </p:txBody>
      </p:sp>
    </p:spTree>
    <p:extLst>
      <p:ext uri="{BB962C8B-B14F-4D97-AF65-F5344CB8AC3E}">
        <p14:creationId xmlns:p14="http://schemas.microsoft.com/office/powerpoint/2010/main" val="3922087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36</a:t>
            </a:fld>
            <a:endParaRPr lang="nb-NO"/>
          </a:p>
        </p:txBody>
      </p:sp>
      <p:sp>
        <p:nvSpPr>
          <p:cNvPr id="3" name="Rektangel 2"/>
          <p:cNvSpPr/>
          <p:nvPr/>
        </p:nvSpPr>
        <p:spPr>
          <a:xfrm>
            <a:off x="560691" y="819071"/>
            <a:ext cx="9819618" cy="523220"/>
          </a:xfrm>
          <a:prstGeom prst="rect">
            <a:avLst/>
          </a:prstGeom>
        </p:spPr>
        <p:txBody>
          <a:bodyPr wrap="square">
            <a:spAutoFit/>
          </a:bodyPr>
          <a:lstStyle/>
          <a:p>
            <a:pPr eaLnBrk="0" fontAlgn="base" hangingPunct="0">
              <a:spcBef>
                <a:spcPts val="1200"/>
              </a:spcBef>
            </a:pPr>
            <a:r>
              <a:rPr lang="nb-NO" sz="2800" b="1" kern="0">
                <a:solidFill>
                  <a:srgbClr val="2E74B5"/>
                </a:solidFill>
                <a:latin typeface="Verdana" panose="020B0604030504040204" pitchFamily="34" charset="0"/>
                <a:ea typeface="Verdana" panose="020B0604030504040204" pitchFamily="34" charset="0"/>
                <a:cs typeface="Tahoma" panose="020B0604030504040204" pitchFamily="34" charset="0"/>
              </a:rPr>
              <a:t>Re-kontakt om samme hendelse</a:t>
            </a:r>
          </a:p>
        </p:txBody>
      </p:sp>
      <p:sp>
        <p:nvSpPr>
          <p:cNvPr id="4" name="Rektangel 3"/>
          <p:cNvSpPr/>
          <p:nvPr/>
        </p:nvSpPr>
        <p:spPr>
          <a:xfrm>
            <a:off x="560691" y="1733306"/>
            <a:ext cx="10227320" cy="1118832"/>
          </a:xfrm>
          <a:prstGeom prst="rect">
            <a:avLst/>
          </a:prstGeom>
        </p:spPr>
        <p:txBody>
          <a:bodyPr wrap="square">
            <a:spAutoFit/>
          </a:bodyPr>
          <a:lstStyle/>
          <a:p>
            <a:pPr eaLnBrk="0" fontAlgn="base" hangingPunct="0">
              <a:lnSpc>
                <a:spcPct val="115000"/>
              </a:lnSpc>
              <a:spcBef>
                <a:spcPct val="0"/>
              </a:spcBef>
            </a:pPr>
            <a:r>
              <a:rPr lang="nb-NO" sz="2000" u="sng">
                <a:solidFill>
                  <a:srgbClr val="000000"/>
                </a:solidFill>
                <a:latin typeface="Verdana" panose="020B0604030504040204" pitchFamily="34" charset="0"/>
                <a:ea typeface="Verdana" panose="020B0604030504040204" pitchFamily="34" charset="0"/>
                <a:cs typeface="Calibri" panose="020F0502020204030204" pitchFamily="34" charset="0"/>
              </a:rPr>
              <a:t>Hovedregel:</a:t>
            </a:r>
            <a:b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b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 start utspørring på nytt </a:t>
            </a:r>
            <a:b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b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 gjennomgå forrige henvendelse med innringer </a:t>
            </a:r>
          </a:p>
        </p:txBody>
      </p:sp>
      <p:sp>
        <p:nvSpPr>
          <p:cNvPr id="2" name="Rektangel 1"/>
          <p:cNvSpPr/>
          <p:nvPr/>
        </p:nvSpPr>
        <p:spPr>
          <a:xfrm>
            <a:off x="1762473" y="3110949"/>
            <a:ext cx="8364166" cy="1484252"/>
          </a:xfrm>
          <a:prstGeom prst="rect">
            <a:avLst/>
          </a:prstGeom>
        </p:spPr>
        <p:txBody>
          <a:bodyPr wrap="square">
            <a:spAutoFit/>
          </a:bodyPr>
          <a:lstStyle/>
          <a:p>
            <a:pPr lvl="0" eaLnBrk="0" fontAlgn="base" hangingPunct="0">
              <a:lnSpc>
                <a:spcPct val="115000"/>
              </a:lnSpc>
              <a:spcBef>
                <a:spcPct val="0"/>
              </a:spcBef>
            </a:pPr>
            <a:r>
              <a:rPr lang="nb-NO" sz="2000" u="sng">
                <a:solidFill>
                  <a:srgbClr val="000000"/>
                </a:solidFill>
                <a:latin typeface="Verdana" panose="020B0604030504040204" pitchFamily="34" charset="0"/>
                <a:ea typeface="Verdana" panose="020B0604030504040204" pitchFamily="34" charset="0"/>
                <a:cs typeface="Calibri" panose="020F0502020204030204" pitchFamily="34" charset="0"/>
              </a:rPr>
              <a:t>Operatør må avklare:</a:t>
            </a:r>
            <a:br>
              <a:rPr lang="nb-NO" sz="2000" u="sng">
                <a:solidFill>
                  <a:prstClr val="black"/>
                </a:solidFill>
                <a:latin typeface="Verdana" panose="020B0604030504040204" pitchFamily="34" charset="0"/>
                <a:ea typeface="Verdana" panose="020B0604030504040204" pitchFamily="34" charset="0"/>
              </a:rPr>
            </a:b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 om pasienten fortsatt er på samme sted</a:t>
            </a:r>
            <a:endParaRPr lang="nb-NO" sz="2000">
              <a:solidFill>
                <a:prstClr val="black"/>
              </a:solidFill>
              <a:latin typeface="Verdana" panose="020B0604030504040204" pitchFamily="34" charset="0"/>
              <a:ea typeface="Verdana" panose="020B0604030504040204" pitchFamily="34" charset="0"/>
            </a:endParaRPr>
          </a:p>
          <a:p>
            <a:pPr lvl="0" eaLnBrk="0" fontAlgn="base" hangingPunct="0">
              <a:lnSpc>
                <a:spcPct val="115000"/>
              </a:lnSpc>
              <a:spcBef>
                <a:spcPct val="0"/>
              </a:spcBef>
            </a:pP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 forverring?</a:t>
            </a:r>
            <a:b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br>
            <a:r>
              <a:rPr lang="nb-NO" sz="2000">
                <a:solidFill>
                  <a:srgbClr val="000000"/>
                </a:solidFill>
                <a:latin typeface="Verdana" panose="020B0604030504040204" pitchFamily="34" charset="0"/>
                <a:ea typeface="Verdana" panose="020B0604030504040204" pitchFamily="34" charset="0"/>
                <a:cs typeface="Calibri" panose="020F0502020204030204" pitchFamily="34" charset="0"/>
              </a:rPr>
              <a:t>- ev. mangelfulle opplysninger fra første samtale</a:t>
            </a:r>
            <a:endParaRPr lang="nb-NO"/>
          </a:p>
        </p:txBody>
      </p:sp>
      <p:sp>
        <p:nvSpPr>
          <p:cNvPr id="7" name="TekstSylinder 6">
            <a:extLst>
              <a:ext uri="{FF2B5EF4-FFF2-40B4-BE49-F238E27FC236}">
                <a16:creationId xmlns:a16="http://schemas.microsoft.com/office/drawing/2014/main" id="{74C8E42F-D439-DBE0-66D5-9B6248D9BC12}"/>
              </a:ext>
            </a:extLst>
          </p:cNvPr>
          <p:cNvSpPr txBox="1"/>
          <p:nvPr/>
        </p:nvSpPr>
        <p:spPr>
          <a:xfrm>
            <a:off x="2783553" y="4848157"/>
            <a:ext cx="8570247" cy="1130309"/>
          </a:xfrm>
          <a:prstGeom prst="rect">
            <a:avLst/>
          </a:prstGeom>
          <a:noFill/>
        </p:spPr>
        <p:txBody>
          <a:bodyPr wrap="square">
            <a:spAutoFit/>
          </a:bodyPr>
          <a:lstStyle/>
          <a:p>
            <a:pPr marL="0" marR="0" lvl="0" indent="0" algn="l" defTabSz="914400" rtl="0" eaLnBrk="0" fontAlgn="base" latinLnBrk="0" hangingPunct="0">
              <a:lnSpc>
                <a:spcPct val="115000"/>
              </a:lnSpc>
              <a:spcBef>
                <a:spcPct val="0"/>
              </a:spcBef>
              <a:spcAft>
                <a:spcPts val="0"/>
              </a:spcAft>
              <a:buClrTx/>
              <a:buSzTx/>
              <a:buFontTx/>
              <a:buNone/>
              <a:tabLst/>
              <a:defRPr/>
            </a:pPr>
            <a:r>
              <a:rPr lang="nb-NO" sz="2000" u="sng">
                <a:solidFill>
                  <a:srgbClr val="000000"/>
                </a:solidFill>
                <a:latin typeface="Verdana" panose="020B0604030504040204" pitchFamily="34" charset="0"/>
                <a:ea typeface="Verdana" panose="020B0604030504040204" pitchFamily="34" charset="0"/>
                <a:cs typeface="Calibri" panose="020F0502020204030204" pitchFamily="34" charset="0"/>
              </a:rPr>
              <a:t>U</a:t>
            </a:r>
            <a:r>
              <a:rPr kumimoji="0" lang="nb-NO" sz="2000" b="0" i="0" u="sng" strike="noStrike" kern="1200" cap="none" spc="0" normalizeH="0" baseline="0" noProof="0" err="1">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t>nntak</a:t>
            </a:r>
            <a:r>
              <a:rPr kumimoji="0" lang="nb-NO" sz="2000" b="0" i="0" u="sng"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t>:</a:t>
            </a:r>
            <a:r>
              <a:rPr kumimoji="0" lang="nb-NO"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t>		</a:t>
            </a:r>
          </a:p>
          <a:p>
            <a:pPr marL="0" marR="0" lvl="0" indent="0" algn="l" defTabSz="914400" rtl="0" eaLnBrk="0" fontAlgn="base" latinLnBrk="0" hangingPunct="0">
              <a:lnSpc>
                <a:spcPct val="115000"/>
              </a:lnSpc>
              <a:spcBef>
                <a:spcPct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t>- at det er den samme operatøren og det har kun gått kort tid </a:t>
            </a:r>
            <a:br>
              <a:rPr kumimoji="0" lang="nb-NO"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br>
            <a:r>
              <a:rPr kumimoji="0" lang="nb-NO"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t>(tidsperspektivet må vurderes ut fra situasjonen)</a:t>
            </a:r>
            <a:endParaRPr lang="nb-NO"/>
          </a:p>
        </p:txBody>
      </p:sp>
      <p:pic>
        <p:nvPicPr>
          <p:cNvPr id="6" name="Plassholder for innhold 5">
            <a:extLst>
              <a:ext uri="{FF2B5EF4-FFF2-40B4-BE49-F238E27FC236}">
                <a16:creationId xmlns:a16="http://schemas.microsoft.com/office/drawing/2014/main" id="{94EC4858-FAAD-5A40-6932-5BF16D18CD88}"/>
              </a:ext>
            </a:extLst>
          </p:cNvPr>
          <p:cNvPicPr>
            <a:picLocks noChangeAspect="1"/>
          </p:cNvPicPr>
          <p:nvPr/>
        </p:nvPicPr>
        <p:blipFill>
          <a:blip r:embed="rId4"/>
          <a:stretch>
            <a:fillRect/>
          </a:stretch>
        </p:blipFill>
        <p:spPr>
          <a:xfrm>
            <a:off x="8941928" y="1489202"/>
            <a:ext cx="2369422" cy="3170013"/>
          </a:xfrm>
          <a:prstGeom prst="rect">
            <a:avLst/>
          </a:prstGeom>
          <a:ln>
            <a:noFill/>
          </a:ln>
          <a:effectLst>
            <a:softEdge rad="112500"/>
          </a:effectLst>
        </p:spPr>
      </p:pic>
      <p:sp>
        <p:nvSpPr>
          <p:cNvPr id="8" name="TekstSylinder 1">
            <a:extLst>
              <a:ext uri="{FF2B5EF4-FFF2-40B4-BE49-F238E27FC236}">
                <a16:creationId xmlns:a16="http://schemas.microsoft.com/office/drawing/2014/main" id="{0870D06A-D3AD-38E9-C331-9D4FE5A3AC48}"/>
              </a:ext>
            </a:extLst>
          </p:cNvPr>
          <p:cNvSpPr txBox="1"/>
          <p:nvPr/>
        </p:nvSpPr>
        <p:spPr>
          <a:xfrm>
            <a:off x="10803470" y="6596333"/>
            <a:ext cx="787395"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KoKom</a:t>
            </a:r>
          </a:p>
        </p:txBody>
      </p:sp>
    </p:spTree>
    <p:extLst>
      <p:ext uri="{BB962C8B-B14F-4D97-AF65-F5344CB8AC3E}">
        <p14:creationId xmlns:p14="http://schemas.microsoft.com/office/powerpoint/2010/main" val="312260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37</a:t>
            </a:fld>
            <a:endParaRPr lang="nb-NO"/>
          </a:p>
        </p:txBody>
      </p:sp>
      <p:sp>
        <p:nvSpPr>
          <p:cNvPr id="3" name="Rektangel 2"/>
          <p:cNvSpPr/>
          <p:nvPr/>
        </p:nvSpPr>
        <p:spPr>
          <a:xfrm>
            <a:off x="1188520" y="1019358"/>
            <a:ext cx="2675732" cy="523220"/>
          </a:xfrm>
          <a:prstGeom prst="rect">
            <a:avLst/>
          </a:prstGeom>
        </p:spPr>
        <p:txBody>
          <a:bodyPr wrap="none">
            <a:spAutoFit/>
          </a:bodyPr>
          <a:lstStyle/>
          <a:p>
            <a:pPr eaLnBrk="0" fontAlgn="base" hangingPunct="0">
              <a:spcBef>
                <a:spcPts val="1200"/>
              </a:spcBef>
            </a:pPr>
            <a:r>
              <a:rPr lang="nb-NO" sz="2800" b="1" kern="0">
                <a:solidFill>
                  <a:schemeClr val="accent1">
                    <a:lumMod val="75000"/>
                  </a:schemeClr>
                </a:solidFill>
                <a:latin typeface="Verdana" panose="020B0604030504040204" pitchFamily="34" charset="0"/>
                <a:ea typeface="Verdana" panose="020B0604030504040204" pitchFamily="34" charset="0"/>
                <a:cs typeface="Tahoma" panose="020B0604030504040204" pitchFamily="34" charset="0"/>
              </a:rPr>
              <a:t>Tause anrop</a:t>
            </a:r>
          </a:p>
        </p:txBody>
      </p:sp>
      <p:sp>
        <p:nvSpPr>
          <p:cNvPr id="4" name="Rektangel 3"/>
          <p:cNvSpPr/>
          <p:nvPr/>
        </p:nvSpPr>
        <p:spPr>
          <a:xfrm>
            <a:off x="1188520" y="2298435"/>
            <a:ext cx="9632079" cy="2778838"/>
          </a:xfrm>
          <a:prstGeom prst="rect">
            <a:avLst/>
          </a:prstGeom>
        </p:spPr>
        <p:txBody>
          <a:bodyPr wrap="square">
            <a:spAutoFit/>
          </a:bodyPr>
          <a:lstStyle/>
          <a:p>
            <a:pPr marL="342900" indent="-342900" eaLnBrk="0" fontAlgn="base" hangingPunct="0">
              <a:lnSpc>
                <a:spcPct val="115000"/>
              </a:lnSpc>
              <a:spcBef>
                <a:spcPct val="0"/>
              </a:spcBef>
              <a:buFont typeface="Arial" panose="020B0604020202020204" pitchFamily="34" charset="0"/>
              <a:buChar char="•"/>
            </a:pPr>
            <a:r>
              <a:rPr lang="nb-NO" sz="2200">
                <a:solidFill>
                  <a:srgbClr val="000000"/>
                </a:solidFill>
                <a:latin typeface="Verdana" panose="020B0604030504040204" pitchFamily="34" charset="0"/>
                <a:ea typeface="Verdana" panose="020B0604030504040204" pitchFamily="34" charset="0"/>
                <a:cs typeface="Calibri" panose="020F0502020204030204" pitchFamily="34" charset="0"/>
              </a:rPr>
              <a:t>Alvorlig sykdom? </a:t>
            </a:r>
            <a:br>
              <a:rPr lang="nb-NO" sz="2200">
                <a:solidFill>
                  <a:srgbClr val="000000"/>
                </a:solidFill>
                <a:latin typeface="Verdana" panose="020B0604030504040204" pitchFamily="34" charset="0"/>
                <a:ea typeface="Verdana" panose="020B0604030504040204" pitchFamily="34" charset="0"/>
                <a:cs typeface="Calibri" panose="020F0502020204030204" pitchFamily="34" charset="0"/>
              </a:rPr>
            </a:br>
            <a:endParaRPr lang="nb-NO" sz="2200">
              <a:solidFill>
                <a:prstClr val="black"/>
              </a:solidFill>
              <a:latin typeface="Verdana" panose="020B0604030504040204" pitchFamily="34" charset="0"/>
              <a:ea typeface="Verdana" panose="020B0604030504040204" pitchFamily="34" charset="0"/>
            </a:endParaRPr>
          </a:p>
          <a:p>
            <a:pPr marL="342900" indent="-342900" eaLnBrk="0" fontAlgn="base" hangingPunct="0">
              <a:lnSpc>
                <a:spcPct val="115000"/>
              </a:lnSpc>
              <a:spcBef>
                <a:spcPct val="0"/>
              </a:spcBef>
              <a:buFont typeface="Arial" panose="020B0604020202020204" pitchFamily="34" charset="0"/>
              <a:buChar char="•"/>
            </a:pPr>
            <a:r>
              <a:rPr lang="nb-NO" sz="2200" err="1">
                <a:solidFill>
                  <a:srgbClr val="000000"/>
                </a:solidFill>
                <a:latin typeface="Verdana" panose="020B0604030504040204" pitchFamily="34" charset="0"/>
                <a:ea typeface="Verdana" panose="020B0604030504040204" pitchFamily="34" charset="0"/>
                <a:cs typeface="Calibri" panose="020F0502020204030204" pitchFamily="34" charset="0"/>
              </a:rPr>
              <a:t>Lommeringing</a:t>
            </a:r>
            <a:r>
              <a:rPr lang="nb-NO" sz="2200">
                <a:solidFill>
                  <a:srgbClr val="000000"/>
                </a:solidFill>
                <a:latin typeface="Verdana" panose="020B0604030504040204" pitchFamily="34" charset="0"/>
                <a:ea typeface="Verdana" panose="020B0604030504040204" pitchFamily="34" charset="0"/>
                <a:cs typeface="Calibri" panose="020F0502020204030204" pitchFamily="34" charset="0"/>
              </a:rPr>
              <a:t>?</a:t>
            </a:r>
          </a:p>
          <a:p>
            <a:pPr eaLnBrk="0" fontAlgn="base" hangingPunct="0">
              <a:lnSpc>
                <a:spcPct val="115000"/>
              </a:lnSpc>
              <a:spcBef>
                <a:spcPct val="0"/>
              </a:spcBef>
            </a:pPr>
            <a:endParaRPr lang="nb-NO" sz="220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342900" indent="-342900" eaLnBrk="0" fontAlgn="base" hangingPunct="0">
              <a:lnSpc>
                <a:spcPct val="115000"/>
              </a:lnSpc>
              <a:spcBef>
                <a:spcPct val="0"/>
              </a:spcBef>
              <a:buFont typeface="Arial" panose="020B0604020202020204" pitchFamily="34" charset="0"/>
              <a:buChar char="•"/>
            </a:pPr>
            <a:r>
              <a:rPr lang="nb-NO" sz="2200">
                <a:solidFill>
                  <a:srgbClr val="000000"/>
                </a:solidFill>
                <a:latin typeface="Verdana" panose="020B0604030504040204" pitchFamily="34" charset="0"/>
                <a:ea typeface="Verdana" panose="020B0604030504040204" pitchFamily="34" charset="0"/>
                <a:cs typeface="Calibri" panose="020F0502020204030204" pitchFamily="34" charset="0"/>
              </a:rPr>
              <a:t>Truende situasjon?</a:t>
            </a:r>
            <a:br>
              <a:rPr lang="nb-NO" sz="2200">
                <a:solidFill>
                  <a:srgbClr val="FF0000"/>
                </a:solidFill>
                <a:latin typeface="Verdana" panose="020B0604030504040204" pitchFamily="34" charset="0"/>
                <a:ea typeface="Verdana" panose="020B0604030504040204" pitchFamily="34" charset="0"/>
                <a:cs typeface="Calibri" panose="020F0502020204030204" pitchFamily="34" charset="0"/>
              </a:rPr>
            </a:br>
            <a:endParaRPr lang="nb-NO" sz="2200">
              <a:solidFill>
                <a:srgbClr val="FF0000"/>
              </a:solidFill>
              <a:latin typeface="Verdana" panose="020B0604030504040204" pitchFamily="34" charset="0"/>
              <a:ea typeface="Verdana" panose="020B0604030504040204" pitchFamily="34" charset="0"/>
              <a:cs typeface="Calibri" panose="020F0502020204030204" pitchFamily="34" charset="0"/>
            </a:endParaRPr>
          </a:p>
          <a:p>
            <a:pPr marL="342900" indent="-342900" eaLnBrk="0" fontAlgn="base" hangingPunct="0">
              <a:lnSpc>
                <a:spcPct val="115000"/>
              </a:lnSpc>
              <a:spcBef>
                <a:spcPct val="0"/>
              </a:spcBef>
              <a:buFont typeface="Wingdings" panose="05000000000000000000" pitchFamily="2" charset="2"/>
              <a:buChar char="Ø"/>
            </a:pPr>
            <a:r>
              <a:rPr lang="nb-NO" sz="2200">
                <a:solidFill>
                  <a:srgbClr val="000000"/>
                </a:solidFill>
                <a:latin typeface="Verdana" panose="020B0604030504040204" pitchFamily="34" charset="0"/>
                <a:ea typeface="Verdana" panose="020B0604030504040204" pitchFamily="34" charset="0"/>
                <a:cs typeface="Calibri" panose="020F0502020204030204" pitchFamily="34" charset="0"/>
              </a:rPr>
              <a:t>Det bør foreligge prosedyrer for tause anrop og </a:t>
            </a:r>
            <a:r>
              <a:rPr lang="nb-NO" sz="2200" err="1">
                <a:solidFill>
                  <a:srgbClr val="000000"/>
                </a:solidFill>
                <a:latin typeface="Verdana" panose="020B0604030504040204" pitchFamily="34" charset="0"/>
                <a:ea typeface="Verdana" panose="020B0604030504040204" pitchFamily="34" charset="0"/>
                <a:cs typeface="Calibri" panose="020F0502020204030204" pitchFamily="34" charset="0"/>
              </a:rPr>
              <a:t>lommeringing</a:t>
            </a:r>
            <a:endParaRPr lang="nb-NO" sz="2200">
              <a:solidFill>
                <a:prstClr val="black"/>
              </a:solidFill>
              <a:latin typeface="Verdana" panose="020B0604030504040204" pitchFamily="34" charset="0"/>
              <a:ea typeface="Verdana" panose="020B0604030504040204" pitchFamily="34" charset="0"/>
            </a:endParaRPr>
          </a:p>
        </p:txBody>
      </p:sp>
      <p:sp>
        <p:nvSpPr>
          <p:cNvPr id="12" name="Ellipse 11">
            <a:extLst>
              <a:ext uri="{FF2B5EF4-FFF2-40B4-BE49-F238E27FC236}">
                <a16:creationId xmlns:a16="http://schemas.microsoft.com/office/drawing/2014/main" id="{5D3F4066-3553-8F90-BDAE-C1B8B9C10321}"/>
              </a:ext>
            </a:extLst>
          </p:cNvPr>
          <p:cNvSpPr/>
          <p:nvPr/>
        </p:nvSpPr>
        <p:spPr>
          <a:xfrm>
            <a:off x="6096000" y="1678034"/>
            <a:ext cx="2196000" cy="2196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3" name="Rektangel 12" descr="Speaker Phone">
            <a:extLst>
              <a:ext uri="{FF2B5EF4-FFF2-40B4-BE49-F238E27FC236}">
                <a16:creationId xmlns:a16="http://schemas.microsoft.com/office/drawing/2014/main" id="{6E4A741B-BF38-9492-5C26-8BA833459C94}"/>
              </a:ext>
            </a:extLst>
          </p:cNvPr>
          <p:cNvSpPr/>
          <p:nvPr/>
        </p:nvSpPr>
        <p:spPr>
          <a:xfrm>
            <a:off x="6564000" y="2146035"/>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 name="TekstSylinder 1">
            <a:extLst>
              <a:ext uri="{FF2B5EF4-FFF2-40B4-BE49-F238E27FC236}">
                <a16:creationId xmlns:a16="http://schemas.microsoft.com/office/drawing/2014/main" id="{87E1D845-CF5F-AE44-7278-198277AB758D}"/>
              </a:ext>
            </a:extLst>
          </p:cNvPr>
          <p:cNvSpPr txBox="1"/>
          <p:nvPr/>
        </p:nvSpPr>
        <p:spPr>
          <a:xfrm>
            <a:off x="10721720" y="6596333"/>
            <a:ext cx="950901"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Adobe </a:t>
            </a:r>
            <a:r>
              <a:rPr lang="nb-NO" sz="600" dirty="0" err="1"/>
              <a:t>stock</a:t>
            </a:r>
            <a:endParaRPr lang="nb-NO" sz="600" dirty="0"/>
          </a:p>
        </p:txBody>
      </p:sp>
    </p:spTree>
    <p:extLst>
      <p:ext uri="{BB962C8B-B14F-4D97-AF65-F5344CB8AC3E}">
        <p14:creationId xmlns:p14="http://schemas.microsoft.com/office/powerpoint/2010/main" val="3843709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B74558B-0088-0E10-CAE3-4F3DEB4D9EC9}"/>
              </a:ext>
            </a:extLst>
          </p:cNvPr>
          <p:cNvPicPr>
            <a:picLocks noChangeAspect="1"/>
          </p:cNvPicPr>
          <p:nvPr/>
        </p:nvPicPr>
        <p:blipFill>
          <a:blip r:embed="rId4"/>
          <a:stretch>
            <a:fillRect/>
          </a:stretch>
        </p:blipFill>
        <p:spPr>
          <a:xfrm rot="17639760">
            <a:off x="7027292" y="2376210"/>
            <a:ext cx="2347790" cy="4134152"/>
          </a:xfrm>
          <a:prstGeom prst="rect">
            <a:avLst/>
          </a:prstGeom>
          <a:ln>
            <a:noFill/>
          </a:ln>
          <a:effectLst>
            <a:softEdge rad="112500"/>
          </a:effectLst>
        </p:spPr>
      </p:pic>
      <p:sp>
        <p:nvSpPr>
          <p:cNvPr id="5" name="Plassholder for lysbildenummer 4"/>
          <p:cNvSpPr>
            <a:spLocks noGrp="1"/>
          </p:cNvSpPr>
          <p:nvPr>
            <p:ph type="sldNum" sz="quarter" idx="12"/>
          </p:nvPr>
        </p:nvSpPr>
        <p:spPr/>
        <p:txBody>
          <a:bodyPr/>
          <a:lstStyle/>
          <a:p>
            <a:fld id="{BBB55A98-9554-44C9-BA58-B78A95C72FFC}" type="slidenum">
              <a:rPr lang="nb-NO" smtClean="0"/>
              <a:t>38</a:t>
            </a:fld>
            <a:endParaRPr lang="nb-NO"/>
          </a:p>
        </p:txBody>
      </p:sp>
      <p:sp>
        <p:nvSpPr>
          <p:cNvPr id="8" name="TekstSylinder 7">
            <a:extLst>
              <a:ext uri="{FF2B5EF4-FFF2-40B4-BE49-F238E27FC236}">
                <a16:creationId xmlns:a16="http://schemas.microsoft.com/office/drawing/2014/main" id="{14F1B195-118A-A1D6-6034-F3A198DD24A5}"/>
              </a:ext>
            </a:extLst>
          </p:cNvPr>
          <p:cNvSpPr txBox="1"/>
          <p:nvPr/>
        </p:nvSpPr>
        <p:spPr>
          <a:xfrm>
            <a:off x="1274106" y="1984726"/>
            <a:ext cx="8336623" cy="3384068"/>
          </a:xfrm>
          <a:prstGeom prst="rect">
            <a:avLst/>
          </a:prstGeom>
          <a:noFill/>
        </p:spPr>
        <p:txBody>
          <a:bodyPr wrap="square">
            <a:spAutoFit/>
          </a:bodyPr>
          <a:lstStyle/>
          <a:p>
            <a:pPr marL="0" marR="0" lvl="0" indent="0" algn="l" defTabSz="914400" rtl="0" eaLnBrk="0" fontAlgn="base" latinLnBrk="0" hangingPunct="0">
              <a:lnSpc>
                <a:spcPct val="115000"/>
              </a:lnSpc>
              <a:spcBef>
                <a:spcPct val="0"/>
              </a:spcBef>
              <a:spcAft>
                <a:spcPts val="0"/>
              </a:spcAft>
              <a:buClrTx/>
              <a:buSzTx/>
              <a:buFontTx/>
              <a:buNone/>
              <a:tabLst/>
              <a:defRPr/>
            </a:pPr>
            <a:r>
              <a:rPr kumimoji="0" lang="nb-NO" sz="2400" b="0" i="0"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t>Sikker død? </a:t>
            </a:r>
            <a:br>
              <a:rPr kumimoji="0" lang="nb-NO" sz="2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br>
            <a:br>
              <a:rPr kumimoji="0" lang="nb-NO" sz="2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br>
            <a:r>
              <a:rPr kumimoji="0" lang="nb-NO" sz="2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t>- offentlig sted</a:t>
            </a:r>
            <a:br>
              <a:rPr kumimoji="0" lang="nb-NO" sz="2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br>
            <a:r>
              <a:rPr kumimoji="0" lang="nb-NO" sz="2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t>- institusjon</a:t>
            </a:r>
            <a:br>
              <a:rPr kumimoji="0" lang="nb-NO" sz="2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br>
            <a:r>
              <a:rPr kumimoji="0" lang="nb-NO" sz="2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t>- privat hjem</a:t>
            </a:r>
            <a:br>
              <a:rPr kumimoji="0" lang="nb-NO" sz="2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br>
            <a:endParaRPr kumimoji="0" lang="nb-NO"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0" fontAlgn="base" latinLnBrk="0" hangingPunct="0">
              <a:lnSpc>
                <a:spcPct val="115000"/>
              </a:lnSpc>
              <a:spcBef>
                <a:spcPct val="0"/>
              </a:spcBef>
              <a:spcAft>
                <a:spcPts val="0"/>
              </a:spcAft>
              <a:buClrTx/>
              <a:buSzTx/>
              <a:buFontTx/>
              <a:buNone/>
              <a:tabLst/>
              <a:defRPr/>
            </a:pPr>
            <a:r>
              <a:rPr kumimoji="0" lang="nb-NO" sz="2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Calibri" panose="020F0502020204030204" pitchFamily="34" charset="0"/>
              </a:rPr>
              <a:t>- mistenkelig / uventet?</a:t>
            </a:r>
            <a:br>
              <a:rPr kumimoji="0" lang="nb-NO" sz="2000" b="0"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Calibri" panose="020F0502020204030204" pitchFamily="34" charset="0"/>
              </a:rPr>
            </a:br>
            <a:endParaRPr kumimoji="0" lang="nb-NO"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Rektangel 8">
            <a:extLst>
              <a:ext uri="{FF2B5EF4-FFF2-40B4-BE49-F238E27FC236}">
                <a16:creationId xmlns:a16="http://schemas.microsoft.com/office/drawing/2014/main" id="{BFC1F83B-B40E-3C28-D428-E1A93B121F1F}"/>
              </a:ext>
            </a:extLst>
          </p:cNvPr>
          <p:cNvSpPr/>
          <p:nvPr/>
        </p:nvSpPr>
        <p:spPr>
          <a:xfrm>
            <a:off x="1274106" y="723188"/>
            <a:ext cx="2101857" cy="523220"/>
          </a:xfrm>
          <a:prstGeom prst="rect">
            <a:avLst/>
          </a:prstGeom>
        </p:spPr>
        <p:txBody>
          <a:bodyPr wrap="none">
            <a:spAutoFit/>
          </a:bodyPr>
          <a:lstStyle/>
          <a:p>
            <a:pPr eaLnBrk="0" fontAlgn="base" hangingPunct="0">
              <a:spcBef>
                <a:spcPts val="1200"/>
              </a:spcBef>
            </a:pPr>
            <a:r>
              <a:rPr lang="nb-NO" sz="2800" b="1" kern="0">
                <a:solidFill>
                  <a:srgbClr val="5B9BD5">
                    <a:lumMod val="75000"/>
                  </a:srgbClr>
                </a:solidFill>
                <a:latin typeface="Verdana" panose="020B0604030504040204" pitchFamily="34" charset="0"/>
                <a:ea typeface="Verdana" panose="020B0604030504040204" pitchFamily="34" charset="0"/>
                <a:cs typeface="Tahoma" panose="020B0604030504040204" pitchFamily="34" charset="0"/>
              </a:rPr>
              <a:t>Dødsfall: </a:t>
            </a:r>
          </a:p>
        </p:txBody>
      </p:sp>
      <p:pic>
        <p:nvPicPr>
          <p:cNvPr id="6" name="Bilde 5">
            <a:extLst>
              <a:ext uri="{FF2B5EF4-FFF2-40B4-BE49-F238E27FC236}">
                <a16:creationId xmlns:a16="http://schemas.microsoft.com/office/drawing/2014/main" id="{75882EE8-EFCA-81E8-E0DD-3C4E22984E74}"/>
              </a:ext>
            </a:extLst>
          </p:cNvPr>
          <p:cNvPicPr>
            <a:picLocks noChangeAspect="1"/>
          </p:cNvPicPr>
          <p:nvPr/>
        </p:nvPicPr>
        <p:blipFill>
          <a:blip r:embed="rId5"/>
          <a:stretch>
            <a:fillRect/>
          </a:stretch>
        </p:blipFill>
        <p:spPr>
          <a:xfrm rot="16200000">
            <a:off x="6686322" y="180255"/>
            <a:ext cx="2598437" cy="3608942"/>
          </a:xfrm>
          <a:prstGeom prst="rect">
            <a:avLst/>
          </a:prstGeom>
          <a:ln>
            <a:noFill/>
          </a:ln>
          <a:effectLst>
            <a:softEdge rad="112500"/>
          </a:effectLst>
        </p:spPr>
      </p:pic>
      <p:sp>
        <p:nvSpPr>
          <p:cNvPr id="3" name="TekstSylinder 1">
            <a:extLst>
              <a:ext uri="{FF2B5EF4-FFF2-40B4-BE49-F238E27FC236}">
                <a16:creationId xmlns:a16="http://schemas.microsoft.com/office/drawing/2014/main" id="{66F90929-2721-F53E-9584-86B77B1F342A}"/>
              </a:ext>
            </a:extLst>
          </p:cNvPr>
          <p:cNvSpPr txBox="1"/>
          <p:nvPr/>
        </p:nvSpPr>
        <p:spPr>
          <a:xfrm>
            <a:off x="10803470" y="6596333"/>
            <a:ext cx="787395"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KoKom</a:t>
            </a:r>
          </a:p>
        </p:txBody>
      </p:sp>
    </p:spTree>
    <p:extLst>
      <p:ext uri="{BB962C8B-B14F-4D97-AF65-F5344CB8AC3E}">
        <p14:creationId xmlns:p14="http://schemas.microsoft.com/office/powerpoint/2010/main" val="1104736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2C544AAF-8E53-EBD9-4300-D71951C20922}"/>
              </a:ext>
            </a:extLst>
          </p:cNvPr>
          <p:cNvPicPr>
            <a:picLocks noChangeAspect="1"/>
          </p:cNvPicPr>
          <p:nvPr/>
        </p:nvPicPr>
        <p:blipFill rotWithShape="1">
          <a:blip r:embed="rId3">
            <a:alphaModFix amt="35000"/>
          </a:blip>
          <a:srcRect t="16416" b="14354"/>
          <a:stretch/>
        </p:blipFill>
        <p:spPr>
          <a:xfrm>
            <a:off x="20" y="10"/>
            <a:ext cx="12191980" cy="6857990"/>
          </a:xfrm>
          <a:prstGeom prst="rect">
            <a:avLst/>
          </a:prstGeom>
        </p:spPr>
      </p:pic>
      <p:sp>
        <p:nvSpPr>
          <p:cNvPr id="6" name="Tittel 1"/>
          <p:cNvSpPr txBox="1">
            <a:spLocks/>
          </p:cNvSpPr>
          <p:nvPr/>
        </p:nvSpPr>
        <p:spPr bwMode="auto">
          <a:xfrm>
            <a:off x="838200" y="872066"/>
            <a:ext cx="10515600"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marR="0" lvl="0" algn="l" defTabSz="914400" eaLnBrk="1" fontAlgn="base" hangingPunct="1">
              <a:lnSpc>
                <a:spcPct val="150000"/>
              </a:lnSpc>
              <a:spcBef>
                <a:spcPct val="0"/>
              </a:spcBef>
              <a:spcAft>
                <a:spcPts val="600"/>
              </a:spcAft>
              <a:buClrTx/>
              <a:buSzTx/>
              <a:tabLst/>
              <a:defRPr/>
            </a:pPr>
            <a:br>
              <a:rPr kumimoji="0" lang="en-US" altLang="nb-NO" b="0" i="0" u="none" strike="noStrike" cap="none" spc="0" normalizeH="0" baseline="0" noProof="0">
                <a:ln>
                  <a:noFill/>
                </a:ln>
                <a:solidFill>
                  <a:srgbClr val="FFFFFF"/>
                </a:solidFill>
                <a:effectLst/>
                <a:uLnTx/>
                <a:uFillTx/>
                <a:latin typeface="+mn-lt"/>
                <a:ea typeface="+mn-ea"/>
                <a:cs typeface="+mn-cs"/>
              </a:rPr>
            </a:br>
            <a:br>
              <a:rPr kumimoji="0" lang="en-US" altLang="nb-NO" b="0" i="0" u="none" strike="noStrike" cap="none" spc="0" normalizeH="0" baseline="0" noProof="0">
                <a:ln>
                  <a:noFill/>
                </a:ln>
                <a:solidFill>
                  <a:srgbClr val="FFFFFF"/>
                </a:solidFill>
                <a:effectLst/>
                <a:uLnTx/>
                <a:uFillTx/>
                <a:latin typeface="+mn-lt"/>
                <a:ea typeface="+mn-ea"/>
                <a:cs typeface="+mn-cs"/>
              </a:rPr>
            </a:br>
            <a:endParaRPr kumimoji="0" lang="en-US" altLang="nb-NO" b="0" i="0" u="none" strike="noStrike" cap="none" spc="0" normalizeH="0" baseline="0" noProof="0">
              <a:ln>
                <a:noFill/>
              </a:ln>
              <a:solidFill>
                <a:srgbClr val="FFFFFF"/>
              </a:solidFill>
              <a:effectLst/>
              <a:uLnTx/>
              <a:uFillTx/>
              <a:latin typeface="+mn-lt"/>
              <a:ea typeface="+mn-ea"/>
              <a:cs typeface="+mn-cs"/>
            </a:endParaRPr>
          </a:p>
        </p:txBody>
      </p:sp>
      <p:sp>
        <p:nvSpPr>
          <p:cNvPr id="5" name="Plassholder for lysbildenumm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BB55A98-9554-44C9-BA58-B78A95C72FFC}" type="slidenum">
              <a:rPr lang="en-US" smtClean="0">
                <a:solidFill>
                  <a:srgbClr val="FFFFFF"/>
                </a:solidFill>
                <a:latin typeface="Calibri" panose="020F0502020204030204"/>
              </a:rPr>
              <a:pPr>
                <a:spcAft>
                  <a:spcPts val="600"/>
                </a:spcAft>
                <a:defRPr/>
              </a:pPr>
              <a:t>39</a:t>
            </a:fld>
            <a:endParaRPr lang="en-US">
              <a:solidFill>
                <a:srgbClr val="FFFFFF"/>
              </a:solidFill>
              <a:latin typeface="Calibri" panose="020F0502020204030204"/>
            </a:endParaRPr>
          </a:p>
        </p:txBody>
      </p:sp>
      <p:sp>
        <p:nvSpPr>
          <p:cNvPr id="7" name="TekstSylinder 6">
            <a:extLst>
              <a:ext uri="{FF2B5EF4-FFF2-40B4-BE49-F238E27FC236}">
                <a16:creationId xmlns:a16="http://schemas.microsoft.com/office/drawing/2014/main" id="{9BC38BF2-EF9F-EDEE-BF89-6E12ED086BF3}"/>
              </a:ext>
            </a:extLst>
          </p:cNvPr>
          <p:cNvSpPr txBox="1"/>
          <p:nvPr/>
        </p:nvSpPr>
        <p:spPr>
          <a:xfrm>
            <a:off x="1016000" y="4457974"/>
            <a:ext cx="11006646" cy="2144883"/>
          </a:xfrm>
          <a:prstGeom prst="rect">
            <a:avLst/>
          </a:prstGeom>
          <a:noFill/>
        </p:spPr>
        <p:txBody>
          <a:bodyPr wrap="square">
            <a:spAutoFit/>
          </a:bodyPr>
          <a:lstStyle/>
          <a:p>
            <a:pPr>
              <a:lnSpc>
                <a:spcPct val="150000"/>
              </a:lnSpc>
            </a:pPr>
            <a:r>
              <a:rPr kumimoji="0" lang="nb-NO" sz="3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a:t>
            </a:r>
            <a:r>
              <a:rPr kumimoji="0" lang="nb-NO" sz="3200" b="0" i="1"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…det er svært krevende for AMK / LVS å kunne fastslå sikkert ugjenkallelig dødsfall pr. telefon…»</a:t>
            </a:r>
            <a:br>
              <a:rPr kumimoji="0" lang="nb-NO" sz="2800" b="0" i="1"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br>
            <a:r>
              <a:rPr kumimoji="0" lang="nb-NO" sz="2800" b="0" i="1"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a:t>
            </a:r>
            <a:r>
              <a:rPr kumimoji="0" lang="nb-NO" sz="2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NIMN</a:t>
            </a:r>
            <a:endParaRPr lang="nb-NO" sz="2800"/>
          </a:p>
        </p:txBody>
      </p:sp>
      <p:sp>
        <p:nvSpPr>
          <p:cNvPr id="2" name="TekstSylinder 1">
            <a:extLst>
              <a:ext uri="{FF2B5EF4-FFF2-40B4-BE49-F238E27FC236}">
                <a16:creationId xmlns:a16="http://schemas.microsoft.com/office/drawing/2014/main" id="{15AD7DC1-B540-4760-A79F-BDA5170B4B50}"/>
              </a:ext>
            </a:extLst>
          </p:cNvPr>
          <p:cNvSpPr txBox="1"/>
          <p:nvPr/>
        </p:nvSpPr>
        <p:spPr>
          <a:xfrm>
            <a:off x="10897244" y="6596333"/>
            <a:ext cx="599844"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Bilde: KoKom</a:t>
            </a:r>
          </a:p>
        </p:txBody>
      </p:sp>
    </p:spTree>
    <p:extLst>
      <p:ext uri="{BB962C8B-B14F-4D97-AF65-F5344CB8AC3E}">
        <p14:creationId xmlns:p14="http://schemas.microsoft.com/office/powerpoint/2010/main" val="85465608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BBB55A98-9554-44C9-BA58-B78A95C72FFC}" type="slidenum">
              <a:rPr lang="nb-NO" smtClean="0"/>
              <a:t>4</a:t>
            </a:fld>
            <a:endParaRPr lang="nb-NO"/>
          </a:p>
        </p:txBody>
      </p:sp>
      <p:sp>
        <p:nvSpPr>
          <p:cNvPr id="7" name="TekstSylinder 6">
            <a:extLst>
              <a:ext uri="{FF2B5EF4-FFF2-40B4-BE49-F238E27FC236}">
                <a16:creationId xmlns:a16="http://schemas.microsoft.com/office/drawing/2014/main" id="{B9837540-9555-516A-1C41-5503D885D7EF}"/>
              </a:ext>
            </a:extLst>
          </p:cNvPr>
          <p:cNvSpPr txBox="1"/>
          <p:nvPr/>
        </p:nvSpPr>
        <p:spPr>
          <a:xfrm>
            <a:off x="914400" y="1703491"/>
            <a:ext cx="9548947" cy="491738"/>
          </a:xfrm>
          <a:prstGeom prst="rect">
            <a:avLst/>
          </a:prstGeom>
          <a:noFill/>
        </p:spPr>
        <p:txBody>
          <a:bodyPr wrap="square">
            <a:spAutoFit/>
          </a:bodyPr>
          <a:lstStyle/>
          <a:p>
            <a:pPr>
              <a:lnSpc>
                <a:spcPct val="150000"/>
              </a:lnSpc>
            </a:pPr>
            <a:r>
              <a:rPr lang="nb-NO" sz="2000">
                <a:latin typeface="Verdana" panose="020B0604030504040204" pitchFamily="34" charset="0"/>
                <a:ea typeface="Verdana" panose="020B0604030504040204" pitchFamily="34" charset="0"/>
              </a:rPr>
              <a:t>AI sier hva </a:t>
            </a:r>
          </a:p>
        </p:txBody>
      </p:sp>
      <p:pic>
        <p:nvPicPr>
          <p:cNvPr id="3" name="Bilde 2">
            <a:extLst>
              <a:ext uri="{FF2B5EF4-FFF2-40B4-BE49-F238E27FC236}">
                <a16:creationId xmlns:a16="http://schemas.microsoft.com/office/drawing/2014/main" id="{1CF5817D-2DA8-E115-3EAC-9B10D80D1FCB}"/>
              </a:ext>
            </a:extLst>
          </p:cNvPr>
          <p:cNvPicPr>
            <a:picLocks noChangeAspect="1"/>
          </p:cNvPicPr>
          <p:nvPr/>
        </p:nvPicPr>
        <p:blipFill rotWithShape="1">
          <a:blip r:embed="rId4"/>
          <a:srcRect b="2643"/>
          <a:stretch/>
        </p:blipFill>
        <p:spPr>
          <a:xfrm>
            <a:off x="770562" y="1027415"/>
            <a:ext cx="9543671" cy="4887739"/>
          </a:xfrm>
          <a:prstGeom prst="rect">
            <a:avLst/>
          </a:prstGeom>
        </p:spPr>
      </p:pic>
    </p:spTree>
    <p:extLst>
      <p:ext uri="{BB962C8B-B14F-4D97-AF65-F5344CB8AC3E}">
        <p14:creationId xmlns:p14="http://schemas.microsoft.com/office/powerpoint/2010/main" val="1604279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40</a:t>
            </a:fld>
            <a:endParaRPr lang="nb-NO"/>
          </a:p>
        </p:txBody>
      </p:sp>
      <p:sp>
        <p:nvSpPr>
          <p:cNvPr id="4" name="TekstSylinder 3">
            <a:extLst>
              <a:ext uri="{FF2B5EF4-FFF2-40B4-BE49-F238E27FC236}">
                <a16:creationId xmlns:a16="http://schemas.microsoft.com/office/drawing/2014/main" id="{D3C53C95-480E-9224-0427-B6CD8C123452}"/>
              </a:ext>
            </a:extLst>
          </p:cNvPr>
          <p:cNvSpPr txBox="1"/>
          <p:nvPr/>
        </p:nvSpPr>
        <p:spPr>
          <a:xfrm>
            <a:off x="1776149" y="5528832"/>
            <a:ext cx="11607800" cy="646331"/>
          </a:xfrm>
          <a:prstGeom prst="rect">
            <a:avLst/>
          </a:prstGeom>
          <a:noFill/>
        </p:spPr>
        <p:txBody>
          <a:bodyPr wrap="square">
            <a:spAutoFit/>
          </a:bodyPr>
          <a:lstStyle/>
          <a:p>
            <a:br>
              <a:rPr lang="nb-NO" b="0" i="0">
                <a:solidFill>
                  <a:srgbClr val="000000"/>
                </a:solidFill>
                <a:effectLst/>
                <a:latin typeface="Arial" panose="020B0604020202020204" pitchFamily="34" charset="0"/>
              </a:rPr>
            </a:br>
            <a:endParaRPr lang="nb-NO" b="0" i="0">
              <a:solidFill>
                <a:srgbClr val="000000"/>
              </a:solidFill>
              <a:effectLst/>
              <a:latin typeface="Arial" panose="020B0604020202020204" pitchFamily="34" charset="0"/>
            </a:endParaRPr>
          </a:p>
        </p:txBody>
      </p:sp>
      <p:sp>
        <p:nvSpPr>
          <p:cNvPr id="7" name="TekstSylinder 6">
            <a:extLst>
              <a:ext uri="{FF2B5EF4-FFF2-40B4-BE49-F238E27FC236}">
                <a16:creationId xmlns:a16="http://schemas.microsoft.com/office/drawing/2014/main" id="{1C3DC886-8D39-DB89-FF71-3FC95D954B41}"/>
              </a:ext>
            </a:extLst>
          </p:cNvPr>
          <p:cNvSpPr txBox="1"/>
          <p:nvPr/>
        </p:nvSpPr>
        <p:spPr>
          <a:xfrm>
            <a:off x="472552" y="1955145"/>
            <a:ext cx="9943299" cy="4401205"/>
          </a:xfrm>
          <a:prstGeom prst="rect">
            <a:avLst/>
          </a:prstGeom>
          <a:solidFill>
            <a:schemeClr val="accent6">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a:p>
            <a:pPr lvl="1">
              <a:defRPr/>
            </a:pPr>
            <a: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Pårørende ringer 113, i sjokk, de har funnet bestemor livløs på gulvet.</a:t>
            </a:r>
            <a:b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br>
            <a: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De ønsker ikke / klarer ikke starte opp med HLR. </a:t>
            </a:r>
            <a:b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br>
            <a:b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br>
            <a: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De mener det er sikker død, lite å gjøre. </a:t>
            </a:r>
            <a:b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br>
            <a:r>
              <a:rPr lang="nb-NO" sz="2200">
                <a:solidFill>
                  <a:prstClr val="black"/>
                </a:solidFill>
                <a:latin typeface="Verdana" panose="020B0604030504040204" pitchFamily="34" charset="0"/>
                <a:ea typeface="Verdana" panose="020B0604030504040204" pitchFamily="34" charset="0"/>
              </a:rPr>
              <a:t>D</a:t>
            </a:r>
            <a: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u tenker HLR burde </a:t>
            </a:r>
            <a:r>
              <a:rPr lang="nb-NO" sz="2200">
                <a:solidFill>
                  <a:prstClr val="black"/>
                </a:solidFill>
                <a:latin typeface="Verdana" panose="020B0604030504040204" pitchFamily="34" charset="0"/>
                <a:ea typeface="Verdana" panose="020B0604030504040204" pitchFamily="34" charset="0"/>
              </a:rPr>
              <a:t>startes</a:t>
            </a:r>
            <a: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a:t>
            </a:r>
            <a:b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br>
            <a:br>
              <a:rPr kumimoji="0" lang="nb-NO"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br>
            <a:r>
              <a:rPr kumimoji="0" lang="nb-NO" sz="2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Hva </a:t>
            </a:r>
            <a:r>
              <a:rPr lang="nb-NO" sz="2200" b="1">
                <a:solidFill>
                  <a:prstClr val="black"/>
                </a:solidFill>
                <a:latin typeface="Verdana" panose="020B0604030504040204" pitchFamily="34" charset="0"/>
                <a:ea typeface="Verdana" panose="020B0604030504040204" pitchFamily="34" charset="0"/>
              </a:rPr>
              <a:t>sier du?</a:t>
            </a:r>
          </a:p>
          <a:p>
            <a:pPr lvl="1">
              <a:defRPr/>
            </a:pPr>
            <a:r>
              <a:rPr lang="nb-NO" sz="2200" b="1">
                <a:solidFill>
                  <a:prstClr val="black"/>
                </a:solidFill>
                <a:latin typeface="Verdana" panose="020B0604030504040204" pitchFamily="34" charset="0"/>
                <a:ea typeface="Verdana" panose="020B0604030504040204" pitchFamily="34" charset="0"/>
              </a:rPr>
              <a:t>Hva </a:t>
            </a:r>
            <a:r>
              <a:rPr kumimoji="0" lang="nb-NO" sz="2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gjør du? </a:t>
            </a:r>
            <a:endParaRPr lang="nb-NO" sz="2200" b="1">
              <a:solidFill>
                <a:prstClr val="black"/>
              </a:solidFill>
              <a:latin typeface="Verdana" panose="020B0604030504040204" pitchFamily="34" charset="0"/>
              <a:ea typeface="Verdan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nb-NO" sz="2000">
              <a:solidFill>
                <a:prstClr val="black"/>
              </a:solidFill>
              <a:latin typeface="Verdana" panose="020B0604030504040204" pitchFamily="34" charset="0"/>
              <a:ea typeface="Verdan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nb-NO" sz="2000">
              <a:solidFill>
                <a:prstClr val="black"/>
              </a:solidFill>
              <a:latin typeface="Verdana" panose="020B0604030504040204" pitchFamily="34" charset="0"/>
              <a:ea typeface="Verdana" panose="020B060403050404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nb-NO"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 name="Rektangel 1">
            <a:extLst>
              <a:ext uri="{FF2B5EF4-FFF2-40B4-BE49-F238E27FC236}">
                <a16:creationId xmlns:a16="http://schemas.microsoft.com/office/drawing/2014/main" id="{F440D3BE-0920-7DF6-8A6D-74224D9ED332}"/>
              </a:ext>
            </a:extLst>
          </p:cNvPr>
          <p:cNvSpPr/>
          <p:nvPr/>
        </p:nvSpPr>
        <p:spPr>
          <a:xfrm>
            <a:off x="684444" y="881406"/>
            <a:ext cx="3281668" cy="523220"/>
          </a:xfrm>
          <a:prstGeom prst="rect">
            <a:avLst/>
          </a:prstGeom>
        </p:spPr>
        <p:txBody>
          <a:bodyPr wrap="none">
            <a:spAutoFit/>
          </a:bodyPr>
          <a:lstStyle/>
          <a:p>
            <a:pPr eaLnBrk="0" fontAlgn="base" hangingPunct="0">
              <a:spcBef>
                <a:spcPts val="1200"/>
              </a:spcBef>
            </a:pPr>
            <a:r>
              <a:rPr lang="nb-NO" sz="2800" b="1" kern="0">
                <a:solidFill>
                  <a:srgbClr val="5B9BD5">
                    <a:lumMod val="75000"/>
                  </a:srgbClr>
                </a:solidFill>
                <a:latin typeface="Verdana" panose="020B0604030504040204" pitchFamily="34" charset="0"/>
                <a:ea typeface="Verdana" panose="020B0604030504040204" pitchFamily="34" charset="0"/>
                <a:cs typeface="Tahoma" panose="020B0604030504040204" pitchFamily="34" charset="0"/>
              </a:rPr>
              <a:t>Dødsfall - case </a:t>
            </a:r>
          </a:p>
        </p:txBody>
      </p:sp>
      <p:pic>
        <p:nvPicPr>
          <p:cNvPr id="6" name="Bilde 5">
            <a:extLst>
              <a:ext uri="{FF2B5EF4-FFF2-40B4-BE49-F238E27FC236}">
                <a16:creationId xmlns:a16="http://schemas.microsoft.com/office/drawing/2014/main" id="{805F5946-1828-F018-4FCE-42FA29336D75}"/>
              </a:ext>
            </a:extLst>
          </p:cNvPr>
          <p:cNvPicPr>
            <a:picLocks noChangeAspect="1"/>
          </p:cNvPicPr>
          <p:nvPr/>
        </p:nvPicPr>
        <p:blipFill>
          <a:blip r:embed="rId4"/>
          <a:stretch>
            <a:fillRect/>
          </a:stretch>
        </p:blipFill>
        <p:spPr>
          <a:xfrm>
            <a:off x="7867291" y="4257821"/>
            <a:ext cx="2548560" cy="1812067"/>
          </a:xfrm>
          <a:prstGeom prst="rect">
            <a:avLst/>
          </a:prstGeom>
        </p:spPr>
      </p:pic>
      <p:sp>
        <p:nvSpPr>
          <p:cNvPr id="3" name="TekstSylinder 1">
            <a:extLst>
              <a:ext uri="{FF2B5EF4-FFF2-40B4-BE49-F238E27FC236}">
                <a16:creationId xmlns:a16="http://schemas.microsoft.com/office/drawing/2014/main" id="{EAC08EE5-A680-D293-848B-BBFD5F375FF9}"/>
              </a:ext>
            </a:extLst>
          </p:cNvPr>
          <p:cNvSpPr txBox="1"/>
          <p:nvPr/>
        </p:nvSpPr>
        <p:spPr>
          <a:xfrm>
            <a:off x="10567030" y="6596333"/>
            <a:ext cx="1260281"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Theo </a:t>
            </a:r>
            <a:r>
              <a:rPr lang="nb-NO" sz="600" dirty="0" err="1"/>
              <a:t>Bakkeby</a:t>
            </a:r>
            <a:r>
              <a:rPr lang="nb-NO" sz="600" dirty="0"/>
              <a:t> Høiseth</a:t>
            </a:r>
          </a:p>
        </p:txBody>
      </p:sp>
    </p:spTree>
    <p:extLst>
      <p:ext uri="{BB962C8B-B14F-4D97-AF65-F5344CB8AC3E}">
        <p14:creationId xmlns:p14="http://schemas.microsoft.com/office/powerpoint/2010/main" val="1297960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41</a:t>
            </a:fld>
            <a:endParaRPr lang="nb-NO"/>
          </a:p>
        </p:txBody>
      </p:sp>
      <p:sp>
        <p:nvSpPr>
          <p:cNvPr id="3" name="Plassholder for innhold 2"/>
          <p:cNvSpPr txBox="1">
            <a:spLocks/>
          </p:cNvSpPr>
          <p:nvPr/>
        </p:nvSpPr>
        <p:spPr bwMode="auto">
          <a:xfrm>
            <a:off x="1333509" y="1986350"/>
            <a:ext cx="9696354" cy="400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200" b="1" i="0" u="none" strike="noStrike" kern="1200" cap="none" spc="0" normalizeH="0" baseline="0" noProof="0" err="1">
                <a:ln>
                  <a:noFill/>
                </a:ln>
                <a:solidFill>
                  <a:sysClr val="windowText" lastClr="000000"/>
                </a:solidFill>
                <a:effectLst/>
                <a:uLnTx/>
                <a:uFillTx/>
                <a:latin typeface="Verdana" panose="020B0604030504040204" pitchFamily="34" charset="0"/>
                <a:ea typeface="Verdana" panose="020B0604030504040204" pitchFamily="34" charset="0"/>
              </a:rPr>
              <a:t>Telefontriage</a:t>
            </a:r>
            <a:r>
              <a:rPr kumimoji="0" lang="nb-NO" sz="2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er høyrisiko </a:t>
            </a:r>
            <a:r>
              <a:rPr kumimoji="0" lang="mr-IN" sz="2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a:t>
            </a:r>
            <a:r>
              <a:rPr kumimoji="0" lang="nb-NO" sz="2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tro på innringeren!</a:t>
            </a:r>
            <a:br>
              <a:rPr kumimoji="0" lang="nb-NO" sz="2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br>
            <a:endParaRPr kumimoji="0" lang="nb-NO" sz="2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ABCD må gjennomføres ved alle samtaler</a:t>
            </a:r>
            <a:br>
              <a:rPr kumimoji="0" lang="nb-NO" sz="2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br>
            <a:endParaRPr kumimoji="0" lang="nb-NO" sz="22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200" b="1" i="0"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Varsellys – vit hva disse er!</a:t>
            </a:r>
            <a:br>
              <a:rPr kumimoji="0" lang="nb-NO" sz="2200" b="1" i="0"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br>
            <a:endParaRPr kumimoji="0" lang="nb-NO" sz="2200" b="1" i="0"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endParaRPr>
          </a:p>
          <a:p>
            <a:pPr lvl="0" eaLnBrk="1" fontAlgn="auto" hangingPunct="1">
              <a:spcAft>
                <a:spcPts val="0"/>
              </a:spcAft>
              <a:buFont typeface="Arial"/>
              <a:buChar char="•"/>
              <a:defRPr/>
            </a:pPr>
            <a:r>
              <a:rPr lang="nb-NO" sz="2200" b="1">
                <a:solidFill>
                  <a:sysClr val="windowText" lastClr="000000"/>
                </a:solidFill>
                <a:latin typeface="Verdana" panose="020B0604030504040204" pitchFamily="34" charset="0"/>
                <a:ea typeface="Verdana" panose="020B0604030504040204" pitchFamily="34" charset="0"/>
              </a:rPr>
              <a:t>Sjekk ut sykehistorie og medikamentbruk</a:t>
            </a:r>
            <a:br>
              <a:rPr lang="nb-NO" sz="2200" b="1">
                <a:solidFill>
                  <a:sysClr val="windowText" lastClr="000000"/>
                </a:solidFill>
                <a:latin typeface="Verdana" panose="020B0604030504040204" pitchFamily="34" charset="0"/>
                <a:ea typeface="Verdana" panose="020B0604030504040204" pitchFamily="34" charset="0"/>
              </a:rPr>
            </a:br>
            <a:endParaRPr lang="nb-NO" sz="2200" b="1">
              <a:solidFill>
                <a:sysClr val="windowText" lastClr="000000"/>
              </a:solidFill>
              <a:latin typeface="Verdana" panose="020B0604030504040204" pitchFamily="34" charset="0"/>
              <a:ea typeface="Verdana" panose="020B0604030504040204" pitchFamily="34" charset="0"/>
            </a:endParaRPr>
          </a:p>
          <a:p>
            <a:pPr lvl="0" eaLnBrk="1" fontAlgn="auto" hangingPunct="1">
              <a:spcAft>
                <a:spcPts val="0"/>
              </a:spcAft>
              <a:buFont typeface="Arial"/>
              <a:buChar char="•"/>
              <a:defRPr/>
            </a:pPr>
            <a:r>
              <a:rPr lang="nb-NO" sz="2200" b="1">
                <a:solidFill>
                  <a:sysClr val="windowText" lastClr="000000"/>
                </a:solidFill>
                <a:latin typeface="Verdana" panose="020B0604030504040204" pitchFamily="34" charset="0"/>
                <a:ea typeface="Verdana" panose="020B0604030504040204" pitchFamily="34" charset="0"/>
              </a:rPr>
              <a:t>Sjekk at innringer er komfortabel med rådene som er gitt</a:t>
            </a:r>
            <a:endParaRPr kumimoji="0" lang="nb-NO" sz="2200" b="1" i="0"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20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rPr>
              <a:t>	</a:t>
            </a:r>
            <a:endParaRPr kumimoji="0" lang="nb-NO" sz="32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 name="TekstSylinder 3"/>
          <p:cNvSpPr txBox="1"/>
          <p:nvPr/>
        </p:nvSpPr>
        <p:spPr>
          <a:xfrm>
            <a:off x="4149348" y="664626"/>
            <a:ext cx="3318537" cy="584775"/>
          </a:xfrm>
          <a:prstGeom prst="rect">
            <a:avLst/>
          </a:prstGeom>
          <a:noFill/>
          <a:ln w="57150">
            <a:solidFill>
              <a:schemeClr val="accent4">
                <a:lumMod val="60000"/>
                <a:lumOff val="40000"/>
              </a:schemeClr>
            </a:solidFill>
          </a:ln>
        </p:spPr>
        <p:txBody>
          <a:bodyPr wrap="none" rtlCol="0">
            <a:spAutoFit/>
          </a:bodyPr>
          <a:lstStyle/>
          <a:p>
            <a:pPr eaLnBrk="0" fontAlgn="base" hangingPunct="0">
              <a:spcBef>
                <a:spcPct val="0"/>
              </a:spcBef>
              <a:spcAft>
                <a:spcPct val="0"/>
              </a:spcAft>
            </a:pPr>
            <a:r>
              <a:rPr lang="nb-NO" sz="3200" b="1">
                <a:solidFill>
                  <a:srgbClr val="5B9BD5">
                    <a:lumMod val="75000"/>
                  </a:srgbClr>
                </a:solidFill>
                <a:latin typeface="Verdana" panose="020B0604030504040204" pitchFamily="34" charset="0"/>
                <a:ea typeface="Verdana" panose="020B0604030504040204" pitchFamily="34" charset="0"/>
                <a:cs typeface="Tahoma" panose="020B0604030504040204" pitchFamily="34" charset="0"/>
              </a:rPr>
              <a:t>Gylne regler: </a:t>
            </a:r>
          </a:p>
        </p:txBody>
      </p:sp>
      <p:pic>
        <p:nvPicPr>
          <p:cNvPr id="2" name="Bilde 1">
            <a:extLst>
              <a:ext uri="{FF2B5EF4-FFF2-40B4-BE49-F238E27FC236}">
                <a16:creationId xmlns:a16="http://schemas.microsoft.com/office/drawing/2014/main" id="{E416CEA4-0846-9FF9-5B89-E03ED4AF5CDA}"/>
              </a:ext>
            </a:extLst>
          </p:cNvPr>
          <p:cNvPicPr>
            <a:picLocks noChangeAspect="1"/>
          </p:cNvPicPr>
          <p:nvPr/>
        </p:nvPicPr>
        <p:blipFill>
          <a:blip r:embed="rId3"/>
          <a:stretch>
            <a:fillRect/>
          </a:stretch>
        </p:blipFill>
        <p:spPr>
          <a:xfrm>
            <a:off x="9867726" y="56257"/>
            <a:ext cx="2324274" cy="1567490"/>
          </a:xfrm>
          <a:prstGeom prst="rect">
            <a:avLst/>
          </a:prstGeom>
        </p:spPr>
      </p:pic>
      <p:sp>
        <p:nvSpPr>
          <p:cNvPr id="6" name="TekstSylinder 1">
            <a:extLst>
              <a:ext uri="{FF2B5EF4-FFF2-40B4-BE49-F238E27FC236}">
                <a16:creationId xmlns:a16="http://schemas.microsoft.com/office/drawing/2014/main" id="{C5786053-A393-A951-8646-4EF3A3C3374F}"/>
              </a:ext>
            </a:extLst>
          </p:cNvPr>
          <p:cNvSpPr txBox="1"/>
          <p:nvPr/>
        </p:nvSpPr>
        <p:spPr>
          <a:xfrm>
            <a:off x="10803470" y="6596333"/>
            <a:ext cx="787395"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KoKom</a:t>
            </a:r>
          </a:p>
        </p:txBody>
      </p:sp>
    </p:spTree>
    <p:extLst>
      <p:ext uri="{BB962C8B-B14F-4D97-AF65-F5344CB8AC3E}">
        <p14:creationId xmlns:p14="http://schemas.microsoft.com/office/powerpoint/2010/main" val="1076138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42</a:t>
            </a:fld>
            <a:endParaRPr lang="nb-NO"/>
          </a:p>
        </p:txBody>
      </p:sp>
      <p:sp>
        <p:nvSpPr>
          <p:cNvPr id="9" name="Rektangel 8"/>
          <p:cNvSpPr/>
          <p:nvPr/>
        </p:nvSpPr>
        <p:spPr>
          <a:xfrm>
            <a:off x="838200" y="2205343"/>
            <a:ext cx="10719881" cy="2888548"/>
          </a:xfrm>
          <a:prstGeom prst="rect">
            <a:avLst/>
          </a:prstGeom>
        </p:spPr>
        <p:txBody>
          <a:bodyPr wrap="square">
            <a:spAutoFit/>
          </a:bodyPr>
          <a:lstStyle/>
          <a:p>
            <a:pPr eaLnBrk="0" fontAlgn="base" hangingPunct="0">
              <a:lnSpc>
                <a:spcPct val="115000"/>
              </a:lnSpc>
              <a:spcBef>
                <a:spcPct val="0"/>
              </a:spcBef>
            </a:pPr>
            <a:r>
              <a:rPr lang="nb-NO" sz="2000">
                <a:solidFill>
                  <a:prstClr val="black"/>
                </a:solidFill>
                <a:latin typeface="Verdana" panose="020B0604030504040204" pitchFamily="34" charset="0"/>
                <a:ea typeface="Verdana" panose="020B0604030504040204" pitchFamily="34" charset="0"/>
                <a:cs typeface="Calibri" panose="020F0502020204030204" pitchFamily="34" charset="0"/>
              </a:rPr>
              <a:t>Brukt </a:t>
            </a:r>
            <a:r>
              <a:rPr lang="nb-NO" sz="2000">
                <a:solidFill>
                  <a:prstClr val="black"/>
                </a:solidFill>
                <a:latin typeface="Verdana" panose="020B0604030504040204" pitchFamily="34" charset="0"/>
                <a:ea typeface="Verdana" panose="020B0604030504040204" pitchFamily="34" charset="0"/>
              </a:rPr>
              <a:t>korrekt vil beslutningsstøttesystemer bidra til at:</a:t>
            </a:r>
            <a:br>
              <a:rPr lang="nb-NO" sz="2000">
                <a:solidFill>
                  <a:prstClr val="black"/>
                </a:solidFill>
                <a:latin typeface="Verdana" panose="020B0604030504040204" pitchFamily="34" charset="0"/>
                <a:ea typeface="Verdana" panose="020B0604030504040204" pitchFamily="34" charset="0"/>
              </a:rPr>
            </a:br>
            <a:endParaRPr lang="nb-NO" sz="2000">
              <a:solidFill>
                <a:prstClr val="black"/>
              </a:solidFill>
              <a:latin typeface="Verdana" panose="020B0604030504040204" pitchFamily="34" charset="0"/>
              <a:ea typeface="Verdana" panose="020B0604030504040204" pitchFamily="34" charset="0"/>
            </a:endParaRPr>
          </a:p>
          <a:p>
            <a:pPr marL="342900" indent="-342900" eaLnBrk="0" fontAlgn="base" hangingPunct="0">
              <a:lnSpc>
                <a:spcPct val="115000"/>
              </a:lnSpc>
              <a:spcBef>
                <a:spcPct val="0"/>
              </a:spcBef>
              <a:buFont typeface="Arial" panose="020B0604020202020204" pitchFamily="34" charset="0"/>
              <a:buChar char="•"/>
            </a:pPr>
            <a:r>
              <a:rPr lang="nb-NO" sz="2000">
                <a:solidFill>
                  <a:prstClr val="black"/>
                </a:solidFill>
                <a:latin typeface="Verdana" panose="020B0604030504040204" pitchFamily="34" charset="0"/>
                <a:ea typeface="Verdana" panose="020B0604030504040204" pitchFamily="34" charset="0"/>
                <a:cs typeface="Calibri" panose="020F0502020204030204" pitchFamily="34" charset="0"/>
              </a:rPr>
              <a:t>pasienten får </a:t>
            </a:r>
            <a:r>
              <a:rPr lang="nb-NO" sz="2000" b="1" i="1">
                <a:solidFill>
                  <a:prstClr val="black"/>
                </a:solidFill>
                <a:latin typeface="Verdana" panose="020B0604030504040204" pitchFamily="34" charset="0"/>
                <a:ea typeface="Verdana" panose="020B0604030504040204" pitchFamily="34" charset="0"/>
                <a:cs typeface="Calibri" panose="020F0502020204030204" pitchFamily="34" charset="0"/>
              </a:rPr>
              <a:t>riktig hjelp, til rett tid, på riktig nivå</a:t>
            </a:r>
            <a:br>
              <a:rPr lang="nb-NO" sz="2000">
                <a:solidFill>
                  <a:prstClr val="black"/>
                </a:solidFill>
                <a:latin typeface="Verdana" panose="020B0604030504040204" pitchFamily="34" charset="0"/>
                <a:ea typeface="Verdana" panose="020B0604030504040204" pitchFamily="34" charset="0"/>
                <a:cs typeface="Calibri" panose="020F0502020204030204" pitchFamily="34" charset="0"/>
              </a:rPr>
            </a:br>
            <a:endParaRPr lang="nb-NO" sz="2000">
              <a:solidFill>
                <a:prstClr val="black"/>
              </a:solidFill>
              <a:latin typeface="Verdana" panose="020B0604030504040204" pitchFamily="34" charset="0"/>
              <a:ea typeface="Verdana" panose="020B0604030504040204" pitchFamily="34" charset="0"/>
            </a:endParaRPr>
          </a:p>
          <a:p>
            <a:pPr marL="342900" indent="-342900" eaLnBrk="0" fontAlgn="base" hangingPunct="0">
              <a:lnSpc>
                <a:spcPct val="115000"/>
              </a:lnSpc>
              <a:spcBef>
                <a:spcPct val="0"/>
              </a:spcBef>
              <a:buFont typeface="Arial" panose="020B0604020202020204" pitchFamily="34" charset="0"/>
              <a:buChar char="•"/>
            </a:pPr>
            <a:r>
              <a:rPr lang="nb-NO" sz="2000">
                <a:solidFill>
                  <a:prstClr val="black"/>
                </a:solidFill>
                <a:latin typeface="Verdana" panose="020B0604030504040204" pitchFamily="34" charset="0"/>
                <a:ea typeface="Verdana" panose="020B0604030504040204" pitchFamily="34" charset="0"/>
                <a:cs typeface="Calibri" panose="020F0502020204030204" pitchFamily="34" charset="0"/>
              </a:rPr>
              <a:t>innringer møter en </a:t>
            </a:r>
            <a:r>
              <a:rPr lang="nb-NO" sz="2000" b="1" i="1">
                <a:solidFill>
                  <a:prstClr val="black"/>
                </a:solidFill>
                <a:latin typeface="Verdana" panose="020B0604030504040204" pitchFamily="34" charset="0"/>
                <a:ea typeface="Verdana" panose="020B0604030504040204" pitchFamily="34" charset="0"/>
                <a:cs typeface="Calibri" panose="020F0502020204030204" pitchFamily="34" charset="0"/>
              </a:rPr>
              <a:t>tydelig og faglig trygg operatør</a:t>
            </a:r>
          </a:p>
          <a:p>
            <a:pPr marL="342900" indent="-342900" eaLnBrk="0" fontAlgn="base" hangingPunct="0">
              <a:lnSpc>
                <a:spcPct val="115000"/>
              </a:lnSpc>
              <a:spcBef>
                <a:spcPct val="0"/>
              </a:spcBef>
              <a:buFont typeface="Arial" panose="020B0604020202020204" pitchFamily="34" charset="0"/>
              <a:buChar char="•"/>
            </a:pPr>
            <a:endParaRPr lang="nb-NO" sz="2000">
              <a:solidFill>
                <a:prstClr val="black"/>
              </a:solidFill>
              <a:latin typeface="Verdana" panose="020B0604030504040204" pitchFamily="34" charset="0"/>
              <a:ea typeface="Verdana" panose="020B0604030504040204" pitchFamily="34" charset="0"/>
            </a:endParaRPr>
          </a:p>
          <a:p>
            <a:pPr marL="342900" indent="-342900" eaLnBrk="0" fontAlgn="base" hangingPunct="0">
              <a:lnSpc>
                <a:spcPct val="115000"/>
              </a:lnSpc>
              <a:spcBef>
                <a:spcPct val="0"/>
              </a:spcBef>
              <a:buFont typeface="Arial" panose="020B0604020202020204" pitchFamily="34" charset="0"/>
              <a:buChar char="•"/>
            </a:pPr>
            <a:r>
              <a:rPr lang="nb-NO" sz="2000" b="1" i="1">
                <a:solidFill>
                  <a:prstClr val="black"/>
                </a:solidFill>
                <a:latin typeface="Verdana" panose="020B0604030504040204" pitchFamily="34" charset="0"/>
                <a:ea typeface="Verdana" panose="020B0604030504040204" pitchFamily="34" charset="0"/>
              </a:rPr>
              <a:t>informasjon innhentes raskt og effektivt </a:t>
            </a:r>
            <a:r>
              <a:rPr lang="nb-NO" sz="2000">
                <a:solidFill>
                  <a:prstClr val="black"/>
                </a:solidFill>
                <a:latin typeface="Verdana" panose="020B0604030504040204" pitchFamily="34" charset="0"/>
                <a:ea typeface="Verdana" panose="020B0604030504040204" pitchFamily="34" charset="0"/>
              </a:rPr>
              <a:t>ved at operatøren stiller aktuelle spørsmål for </a:t>
            </a:r>
            <a:r>
              <a:rPr lang="nb-NO" sz="2000" b="1" i="1">
                <a:solidFill>
                  <a:prstClr val="black"/>
                </a:solidFill>
                <a:latin typeface="Verdana" panose="020B0604030504040204" pitchFamily="34" charset="0"/>
                <a:ea typeface="Verdana" panose="020B0604030504040204" pitchFamily="34" charset="0"/>
              </a:rPr>
              <a:t>helsefaglig</a:t>
            </a:r>
            <a:r>
              <a:rPr lang="nb-NO" sz="2000" i="1">
                <a:solidFill>
                  <a:prstClr val="black"/>
                </a:solidFill>
                <a:latin typeface="Verdana" panose="020B0604030504040204" pitchFamily="34" charset="0"/>
                <a:ea typeface="Verdana" panose="020B0604030504040204" pitchFamily="34" charset="0"/>
              </a:rPr>
              <a:t> </a:t>
            </a:r>
            <a:r>
              <a:rPr lang="nb-NO" sz="2000" b="1" i="1">
                <a:solidFill>
                  <a:prstClr val="black"/>
                </a:solidFill>
                <a:latin typeface="Verdana" panose="020B0604030504040204" pitchFamily="34" charset="0"/>
                <a:ea typeface="Verdana" panose="020B0604030504040204" pitchFamily="34" charset="0"/>
              </a:rPr>
              <a:t>vurdering av riktig hastegrad, råd og tiltak</a:t>
            </a:r>
            <a:endParaRPr lang="nb-NO" sz="2000">
              <a:solidFill>
                <a:prstClr val="black"/>
              </a:solidFill>
              <a:latin typeface="Verdana" panose="020B0604030504040204" pitchFamily="34" charset="0"/>
              <a:ea typeface="Verdana" panose="020B0604030504040204" pitchFamily="34" charset="0"/>
            </a:endParaRPr>
          </a:p>
        </p:txBody>
      </p:sp>
      <p:sp>
        <p:nvSpPr>
          <p:cNvPr id="10" name="TekstSylinder 9"/>
          <p:cNvSpPr txBox="1"/>
          <p:nvPr/>
        </p:nvSpPr>
        <p:spPr>
          <a:xfrm>
            <a:off x="838200" y="960830"/>
            <a:ext cx="4667512" cy="523220"/>
          </a:xfrm>
          <a:prstGeom prst="rect">
            <a:avLst/>
          </a:prstGeom>
          <a:noFill/>
        </p:spPr>
        <p:txBody>
          <a:bodyPr wrap="square" rtlCol="0">
            <a:spAutoFit/>
          </a:bodyPr>
          <a:lstStyle/>
          <a:p>
            <a:pPr eaLnBrk="0" fontAlgn="base" hangingPunct="0">
              <a:spcBef>
                <a:spcPct val="0"/>
              </a:spcBef>
              <a:spcAft>
                <a:spcPct val="0"/>
              </a:spcAft>
            </a:pPr>
            <a:r>
              <a:rPr lang="nb-NO" sz="2800" b="1">
                <a:solidFill>
                  <a:srgbClr val="5B9BD5">
                    <a:lumMod val="75000"/>
                  </a:srgbClr>
                </a:solidFill>
                <a:latin typeface="Verdana" panose="020B0604030504040204" pitchFamily="34" charset="0"/>
                <a:ea typeface="Verdana" panose="020B0604030504040204" pitchFamily="34" charset="0"/>
                <a:cs typeface="Tahoma" panose="020B0604030504040204" pitchFamily="34" charset="0"/>
              </a:rPr>
              <a:t>Oppsummering </a:t>
            </a:r>
          </a:p>
        </p:txBody>
      </p:sp>
      <p:pic>
        <p:nvPicPr>
          <p:cNvPr id="6" name="Bilde 5">
            <a:extLst>
              <a:ext uri="{FF2B5EF4-FFF2-40B4-BE49-F238E27FC236}">
                <a16:creationId xmlns:a16="http://schemas.microsoft.com/office/drawing/2014/main" id="{00D1D443-88D7-28A4-8E06-24CC9098D448}"/>
              </a:ext>
            </a:extLst>
          </p:cNvPr>
          <p:cNvPicPr>
            <a:picLocks noChangeAspect="1"/>
          </p:cNvPicPr>
          <p:nvPr/>
        </p:nvPicPr>
        <p:blipFill>
          <a:blip r:embed="rId4"/>
          <a:stretch>
            <a:fillRect/>
          </a:stretch>
        </p:blipFill>
        <p:spPr>
          <a:xfrm>
            <a:off x="9212228" y="1484050"/>
            <a:ext cx="2141572" cy="2165567"/>
          </a:xfrm>
          <a:prstGeom prst="rect">
            <a:avLst/>
          </a:prstGeom>
          <a:ln>
            <a:noFill/>
          </a:ln>
          <a:effectLst>
            <a:softEdge rad="112500"/>
          </a:effectLst>
        </p:spPr>
      </p:pic>
      <p:sp>
        <p:nvSpPr>
          <p:cNvPr id="2" name="TekstSylinder 1">
            <a:extLst>
              <a:ext uri="{FF2B5EF4-FFF2-40B4-BE49-F238E27FC236}">
                <a16:creationId xmlns:a16="http://schemas.microsoft.com/office/drawing/2014/main" id="{0832BBC5-056A-44A3-50CC-DEA603F31B6A}"/>
              </a:ext>
            </a:extLst>
          </p:cNvPr>
          <p:cNvSpPr txBox="1"/>
          <p:nvPr/>
        </p:nvSpPr>
        <p:spPr>
          <a:xfrm>
            <a:off x="10804274" y="6596333"/>
            <a:ext cx="785793"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Bilde: Trond Strand</a:t>
            </a:r>
          </a:p>
        </p:txBody>
      </p:sp>
    </p:spTree>
    <p:extLst>
      <p:ext uri="{BB962C8B-B14F-4D97-AF65-F5344CB8AC3E}">
        <p14:creationId xmlns:p14="http://schemas.microsoft.com/office/powerpoint/2010/main" val="2906779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4"/>
          <a:stretch>
            <a:fillRect/>
          </a:stretch>
        </p:blipFill>
        <p:spPr>
          <a:xfrm>
            <a:off x="9816275" y="1931662"/>
            <a:ext cx="2064111" cy="2256527"/>
          </a:xfrm>
          <a:prstGeom prst="rect">
            <a:avLst/>
          </a:prstGeom>
        </p:spPr>
      </p:pic>
      <p:sp>
        <p:nvSpPr>
          <p:cNvPr id="4" name="Bildeforklaring formet som en ellipse 3"/>
          <p:cNvSpPr/>
          <p:nvPr/>
        </p:nvSpPr>
        <p:spPr>
          <a:xfrm>
            <a:off x="7080422" y="136525"/>
            <a:ext cx="2735853" cy="1813116"/>
          </a:xfrm>
          <a:prstGeom prst="wedgeEllipseCallout">
            <a:avLst>
              <a:gd name="adj1" fmla="val 85326"/>
              <a:gd name="adj2" fmla="val 925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 har vi nådd målet med emnet?</a:t>
            </a:r>
          </a:p>
        </p:txBody>
      </p:sp>
      <p:sp>
        <p:nvSpPr>
          <p:cNvPr id="5" name="Plassholder for lysbilde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55A98-9554-44C9-BA58-B78A95C72FFC}"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kstSylinder 5">
            <a:extLst>
              <a:ext uri="{FF2B5EF4-FFF2-40B4-BE49-F238E27FC236}">
                <a16:creationId xmlns:a16="http://schemas.microsoft.com/office/drawing/2014/main" id="{9324BE5C-3B74-C260-F432-603BBBAA7CC1}"/>
              </a:ext>
            </a:extLst>
          </p:cNvPr>
          <p:cNvSpPr txBox="1"/>
          <p:nvPr/>
        </p:nvSpPr>
        <p:spPr>
          <a:xfrm>
            <a:off x="1099752" y="1931662"/>
            <a:ext cx="9242853" cy="418935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Kursdeltaker skal kunne: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forklare prinsippene for bruk av beslutningsstøtteverktøy i kombinasjon med operatørens fagkyndighet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forklare oppbygning og hovedbruk, samt de ulike hastegradsnivåene i beslutningsstøtteverktøyene NIMN, TTA og LVI</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forklare prinsippene for bruk av «</a:t>
            </a:r>
            <a:r>
              <a:rPr kumimoji="0" lang="nb-NO" sz="2000" b="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mn-cs"/>
              </a:rPr>
              <a:t>startkort</a:t>
            </a:r>
            <a:r>
              <a:rPr kumimoji="0" lang="nb-NO"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 ved mottak av samtale ved bruk av LVI og NIMN </a:t>
            </a:r>
          </a:p>
        </p:txBody>
      </p:sp>
      <p:sp>
        <p:nvSpPr>
          <p:cNvPr id="2" name="TekstSylinder 1">
            <a:extLst>
              <a:ext uri="{FF2B5EF4-FFF2-40B4-BE49-F238E27FC236}">
                <a16:creationId xmlns:a16="http://schemas.microsoft.com/office/drawing/2014/main" id="{4097AB07-D1F7-4E28-8FD2-C3EAC64E6057}"/>
              </a:ext>
            </a:extLst>
          </p:cNvPr>
          <p:cNvSpPr txBox="1"/>
          <p:nvPr/>
        </p:nvSpPr>
        <p:spPr>
          <a:xfrm>
            <a:off x="10803470" y="6596333"/>
            <a:ext cx="787395"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KoKom</a:t>
            </a:r>
          </a:p>
        </p:txBody>
      </p:sp>
    </p:spTree>
    <p:extLst>
      <p:ext uri="{BB962C8B-B14F-4D97-AF65-F5344CB8AC3E}">
        <p14:creationId xmlns:p14="http://schemas.microsoft.com/office/powerpoint/2010/main" val="100660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Undertittel 2"/>
          <p:cNvSpPr txBox="1">
            <a:spLocks/>
          </p:cNvSpPr>
          <p:nvPr/>
        </p:nvSpPr>
        <p:spPr bwMode="auto">
          <a:xfrm>
            <a:off x="3073582" y="3988022"/>
            <a:ext cx="6482351"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2800" b="0" i="0" u="none" strike="noStrike" kern="1200" cap="none" spc="0" normalizeH="0" baseline="0" noProof="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rPr>
              <a:t>Har du innspill?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2800" b="0" i="0" u="none" strike="noStrike" kern="1200" cap="none" spc="0" normalizeH="0" baseline="0" noProof="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rPr>
              <a:t>Ta kontakt på </a:t>
            </a:r>
            <a:r>
              <a:rPr kumimoji="0" lang="nb-NO" altLang="nb-NO" sz="2800" b="0" i="0" u="none" strike="noStrike" kern="1200" cap="none" spc="0" normalizeH="0" baseline="0" noProof="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hlinkClick r:id="rId4"/>
              </a:rPr>
              <a:t>post@kokom.no</a:t>
            </a:r>
            <a:endParaRPr kumimoji="0" lang="nb-NO" altLang="nb-NO" sz="2800" b="0" i="0" u="none" strike="noStrike" kern="1200" cap="none" spc="0" normalizeH="0" baseline="0" noProof="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altLang="nb-NO" sz="2800" b="1" i="0" u="none" strike="noStrike" kern="1200" cap="none" spc="0" normalizeH="0" baseline="0" noProof="0">
              <a:ln>
                <a:noFill/>
              </a:ln>
              <a:solidFill>
                <a:srgbClr val="0070C0"/>
              </a:solidFill>
              <a:effectLst/>
              <a:uLnTx/>
              <a:uFillTx/>
              <a:latin typeface="Verdana" panose="020B0604030504040204" pitchFamily="34" charset="0"/>
              <a:ea typeface="Verdana" panose="020B0604030504040204" pitchFamily="34" charset="0"/>
              <a:cs typeface="Arial"/>
              <a:sym typeface="Arial"/>
            </a:endParaRPr>
          </a:p>
        </p:txBody>
      </p:sp>
      <p:sp>
        <p:nvSpPr>
          <p:cNvPr id="7" name="Undertittel 2"/>
          <p:cNvSpPr txBox="1">
            <a:spLocks/>
          </p:cNvSpPr>
          <p:nvPr/>
        </p:nvSpPr>
        <p:spPr bwMode="auto">
          <a:xfrm>
            <a:off x="2488563" y="5954267"/>
            <a:ext cx="7652390" cy="79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1400" b="0" i="0" u="none" strike="noStrike" kern="1200" cap="none" spc="0" normalizeH="0" baseline="0" noProof="0">
                <a:ln>
                  <a:noFill/>
                </a:ln>
                <a:solidFill>
                  <a:srgbClr val="4472C4">
                    <a:lumMod val="50000"/>
                  </a:srgbClr>
                </a:solidFill>
                <a:effectLst/>
                <a:uLnTx/>
                <a:uFillTx/>
                <a:latin typeface="Verdana"/>
                <a:ea typeface="Verdana"/>
                <a:cs typeface="Tahoma"/>
                <a:sym typeface="Arial"/>
              </a:rPr>
              <a:t>Referanser og aktuell litteratur: Se emnebeskrivelser for grunnkurset</a:t>
            </a:r>
            <a:endParaRPr kumimoji="0" lang="nb-NO" altLang="nb-NO" sz="1400" b="0" i="0" u="none" strike="noStrike" kern="1200" cap="none" spc="0" normalizeH="0" baseline="0" noProof="0">
              <a:ln>
                <a:noFill/>
              </a:ln>
              <a:solidFill>
                <a:srgbClr val="4472C4">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1400" b="0" i="0" u="none" strike="noStrike" kern="1200" cap="none" spc="0" normalizeH="0" baseline="0" noProof="0">
                <a:ln>
                  <a:noFill/>
                </a:ln>
                <a:solidFill>
                  <a:srgbClr val="4472C4">
                    <a:lumMod val="50000"/>
                  </a:srgbClr>
                </a:solidFill>
                <a:effectLst/>
                <a:uLnTx/>
                <a:uFillTx/>
                <a:latin typeface="Verdana"/>
                <a:ea typeface="Verdana"/>
                <a:cs typeface="Tahoma"/>
                <a:sym typeface="Arial"/>
              </a:rPr>
              <a:t>Illustrasjoner: </a:t>
            </a:r>
            <a:r>
              <a:rPr kumimoji="0" lang="nb-NO" altLang="nb-NO" sz="1400" b="0" i="0" u="none" strike="noStrike" kern="1200" cap="none" spc="0" normalizeH="0" baseline="0" noProof="0" err="1">
                <a:ln>
                  <a:noFill/>
                </a:ln>
                <a:solidFill>
                  <a:srgbClr val="4472C4">
                    <a:lumMod val="50000"/>
                  </a:srgbClr>
                </a:solidFill>
                <a:effectLst/>
                <a:uLnTx/>
                <a:uFillTx/>
                <a:latin typeface="Verdana"/>
                <a:ea typeface="Verdana"/>
                <a:cs typeface="Tahoma"/>
                <a:sym typeface="Arial"/>
              </a:rPr>
              <a:t>KoKom</a:t>
            </a:r>
            <a:r>
              <a:rPr kumimoji="0" lang="nb-NO" altLang="nb-NO" sz="1400" b="0" i="0" u="none" strike="noStrike" kern="1200" cap="none" spc="0" normalizeH="0" baseline="0" noProof="0">
                <a:ln>
                  <a:noFill/>
                </a:ln>
                <a:solidFill>
                  <a:srgbClr val="4472C4">
                    <a:lumMod val="50000"/>
                  </a:srgbClr>
                </a:solidFill>
                <a:effectLst/>
                <a:uLnTx/>
                <a:uFillTx/>
                <a:latin typeface="Verdana"/>
                <a:ea typeface="Verdana"/>
                <a:cs typeface="Tahoma"/>
                <a:sym typeface="Arial"/>
              </a:rPr>
              <a:t>, </a:t>
            </a:r>
            <a:r>
              <a:rPr kumimoji="0" lang="nb-NO" altLang="nb-NO" sz="1400" b="0" i="0" u="none" strike="noStrike" kern="1200" cap="none" spc="0" normalizeH="0" baseline="0" noProof="0" err="1">
                <a:ln>
                  <a:noFill/>
                </a:ln>
                <a:solidFill>
                  <a:srgbClr val="4472C4">
                    <a:lumMod val="50000"/>
                  </a:srgbClr>
                </a:solidFill>
                <a:effectLst/>
                <a:uLnTx/>
                <a:uFillTx/>
                <a:latin typeface="Verdana"/>
                <a:ea typeface="Verdana"/>
                <a:cs typeface="Tahoma"/>
                <a:sym typeface="Arial"/>
              </a:rPr>
              <a:t>Colourbox</a:t>
            </a:r>
            <a:r>
              <a:rPr kumimoji="0" lang="nb-NO" altLang="nb-NO" sz="1400" b="0" i="0" u="none" strike="noStrike" kern="1200" cap="none" spc="0" normalizeH="0" baseline="0" noProof="0">
                <a:ln>
                  <a:noFill/>
                </a:ln>
                <a:solidFill>
                  <a:srgbClr val="4472C4">
                    <a:lumMod val="50000"/>
                  </a:srgbClr>
                </a:solidFill>
                <a:effectLst/>
                <a:uLnTx/>
                <a:uFillTx/>
                <a:latin typeface="Verdana"/>
                <a:ea typeface="Verdana"/>
                <a:cs typeface="Tahoma"/>
                <a:sym typeface="Arial"/>
              </a:rPr>
              <a:t> og Adobe </a:t>
            </a:r>
            <a:r>
              <a:rPr kumimoji="0" lang="nb-NO" altLang="nb-NO" sz="1400" b="0" i="0" u="none" strike="noStrike" kern="1200" cap="none" spc="0" normalizeH="0" baseline="0" noProof="0" err="1">
                <a:ln>
                  <a:noFill/>
                </a:ln>
                <a:solidFill>
                  <a:srgbClr val="4472C4">
                    <a:lumMod val="50000"/>
                  </a:srgbClr>
                </a:solidFill>
                <a:effectLst/>
                <a:uLnTx/>
                <a:uFillTx/>
                <a:latin typeface="Verdana"/>
                <a:ea typeface="Verdana"/>
                <a:cs typeface="Tahoma"/>
                <a:sym typeface="Arial"/>
              </a:rPr>
              <a:t>stock</a:t>
            </a:r>
            <a:endParaRPr kumimoji="0" lang="nb-NO" altLang="nb-NO" sz="1400" b="0" i="0" u="none" strike="noStrike" kern="1200" cap="none" spc="0" normalizeH="0" baseline="0" noProof="0">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altLang="nb-NO" sz="2000" b="0" i="0" u="none" strike="noStrike" kern="1200" cap="none" spc="0" normalizeH="0" baseline="0" noProof="0">
              <a:ln>
                <a:noFill/>
              </a:ln>
              <a:solidFill>
                <a:srgbClr val="5B9BD5"/>
              </a:solidFill>
              <a:effectLst/>
              <a:uLnTx/>
              <a:uFillTx/>
              <a:latin typeface="Verdana" panose="020B0604030504040204" pitchFamily="34" charset="0"/>
              <a:ea typeface="Verdana" panose="020B0604030504040204" pitchFamily="34" charset="0"/>
              <a:cs typeface="Tahoma"/>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altLang="nb-NO" sz="2000" b="0" i="0" u="none" strike="noStrike" kern="1200" cap="none" spc="0" normalizeH="0" baseline="0" noProof="0">
              <a:ln>
                <a:noFill/>
              </a:ln>
              <a:solidFill>
                <a:srgbClr val="5B9BD5"/>
              </a:solidFill>
              <a:effectLst/>
              <a:uLnTx/>
              <a:uFillTx/>
              <a:latin typeface="Verdana" panose="020B0604030504040204" pitchFamily="34" charset="0"/>
              <a:ea typeface="Verdana" panose="020B0604030504040204" pitchFamily="34" charset="0"/>
              <a:cs typeface="Tahoma"/>
              <a:sym typeface="Arial"/>
            </a:endParaRPr>
          </a:p>
        </p:txBody>
      </p:sp>
      <p:pic>
        <p:nvPicPr>
          <p:cNvPr id="3" name="Bilde 2">
            <a:extLst>
              <a:ext uri="{FF2B5EF4-FFF2-40B4-BE49-F238E27FC236}">
                <a16:creationId xmlns:a16="http://schemas.microsoft.com/office/drawing/2014/main" id="{812C67DC-0101-EFE1-BBFD-682B0A79FBC8}"/>
              </a:ext>
            </a:extLst>
          </p:cNvPr>
          <p:cNvPicPr>
            <a:picLocks noChangeAspect="1"/>
          </p:cNvPicPr>
          <p:nvPr/>
        </p:nvPicPr>
        <p:blipFill>
          <a:blip r:embed="rId5"/>
          <a:stretch>
            <a:fillRect/>
          </a:stretch>
        </p:blipFill>
        <p:spPr>
          <a:xfrm>
            <a:off x="4049710" y="703181"/>
            <a:ext cx="4092579" cy="2762286"/>
          </a:xfrm>
          <a:prstGeom prst="ellipse">
            <a:avLst/>
          </a:prstGeom>
          <a:ln>
            <a:noFill/>
          </a:ln>
          <a:effectLst>
            <a:softEdge rad="112500"/>
          </a:effectLst>
        </p:spPr>
      </p:pic>
      <p:sp>
        <p:nvSpPr>
          <p:cNvPr id="2" name="TekstSylinder 1">
            <a:extLst>
              <a:ext uri="{FF2B5EF4-FFF2-40B4-BE49-F238E27FC236}">
                <a16:creationId xmlns:a16="http://schemas.microsoft.com/office/drawing/2014/main" id="{F1D5F476-64D7-DAAB-93DE-A773650CA183}"/>
              </a:ext>
            </a:extLst>
          </p:cNvPr>
          <p:cNvSpPr txBox="1"/>
          <p:nvPr/>
        </p:nvSpPr>
        <p:spPr>
          <a:xfrm>
            <a:off x="10803470" y="6596333"/>
            <a:ext cx="787395"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KoKom</a:t>
            </a:r>
          </a:p>
        </p:txBody>
      </p:sp>
    </p:spTree>
    <p:extLst>
      <p:ext uri="{BB962C8B-B14F-4D97-AF65-F5344CB8AC3E}">
        <p14:creationId xmlns:p14="http://schemas.microsoft.com/office/powerpoint/2010/main" val="3349953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3076340" y="621510"/>
            <a:ext cx="459452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srgbClr val="0070C0"/>
                </a:solidFill>
                <a:effectLst/>
                <a:uLnTx/>
                <a:uFillTx/>
                <a:latin typeface="Verdana" panose="020B0604030504040204" pitchFamily="34" charset="0"/>
                <a:ea typeface="Verdana" panose="020B0604030504040204" pitchFamily="34" charset="0"/>
                <a:cs typeface="Tahoma" panose="020B0604030504040204" pitchFamily="34" charset="0"/>
              </a:rPr>
              <a:t>Et spørsmål om </a:t>
            </a:r>
            <a:r>
              <a:rPr kumimoji="0" lang="nb-NO" sz="2400" b="1" i="0" u="none" strike="noStrike" kern="1200" cap="none" spc="0" normalizeH="0" baseline="0" noProof="0" err="1">
                <a:ln>
                  <a:noFill/>
                </a:ln>
                <a:solidFill>
                  <a:srgbClr val="0070C0"/>
                </a:solidFill>
                <a:effectLst/>
                <a:uLnTx/>
                <a:uFillTx/>
                <a:latin typeface="Verdana" panose="020B0604030504040204" pitchFamily="34" charset="0"/>
                <a:ea typeface="Verdana" panose="020B0604030504040204" pitchFamily="34" charset="0"/>
                <a:cs typeface="Tahoma" panose="020B0604030504040204" pitchFamily="34" charset="0"/>
              </a:rPr>
              <a:t>paracet</a:t>
            </a:r>
            <a:r>
              <a:rPr kumimoji="0" lang="nb-NO" sz="2400" b="1" i="0" u="none" strike="noStrike" kern="1200" cap="none" spc="0" normalizeH="0" baseline="0" noProof="0">
                <a:ln>
                  <a:noFill/>
                </a:ln>
                <a:solidFill>
                  <a:srgbClr val="0070C0"/>
                </a:solidFill>
                <a:effectLst/>
                <a:uLnTx/>
                <a:uFillTx/>
                <a:latin typeface="Verdana" panose="020B0604030504040204" pitchFamily="34" charset="0"/>
                <a:ea typeface="Verdana" panose="020B0604030504040204" pitchFamily="34" charset="0"/>
                <a:cs typeface="Tahoma" panose="020B0604030504040204" pitchFamily="34" charset="0"/>
              </a:rPr>
              <a:t>…</a:t>
            </a:r>
            <a:endParaRPr kumimoji="0" lang="nb-NO"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55A98-9554-44C9-BA58-B78A95C72FFC}"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ktangel 5"/>
          <p:cNvSpPr/>
          <p:nvPr/>
        </p:nvSpPr>
        <p:spPr>
          <a:xfrm>
            <a:off x="1232166" y="1654342"/>
            <a:ext cx="9933374" cy="1784399"/>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r>
              <a:rPr kumimoji="0" lang="nb-NO" sz="2400" b="1" i="0" u="sng"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Case:</a:t>
            </a:r>
            <a:r>
              <a:rPr kumimoji="0" lang="nb-NO" sz="2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 </a:t>
            </a:r>
          </a:p>
          <a:p>
            <a:pPr marL="0" marR="0" lvl="0" indent="0" algn="l" defTabSz="914400" rtl="0" eaLnBrk="1" fontAlgn="auto" latinLnBrk="0" hangingPunct="1">
              <a:lnSpc>
                <a:spcPct val="150000"/>
              </a:lnSpc>
              <a:spcBef>
                <a:spcPts val="0"/>
              </a:spcBef>
              <a:spcAft>
                <a:spcPts val="0"/>
              </a:spcAft>
              <a:buClr>
                <a:prstClr val="black"/>
              </a:buClr>
              <a:buSzPts val="2800"/>
              <a:buFontTx/>
              <a:buNone/>
              <a:tabLst/>
              <a:defRPr/>
            </a:pPr>
            <a:r>
              <a:rPr kumimoji="0" lang="nb-NO" sz="200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Mann ringer LVS en kveld:</a:t>
            </a:r>
            <a:br>
              <a:rPr kumimoji="0" lang="nb-NO" sz="200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br>
            <a:r>
              <a:rPr kumimoji="0" lang="nb-NO" sz="200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Lurer på om han kan komme å hente noen </a:t>
            </a:r>
            <a:r>
              <a:rPr kumimoji="0" lang="nb-NO" sz="200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mn-cs"/>
              </a:rPr>
              <a:t>paracet</a:t>
            </a:r>
            <a:r>
              <a:rPr kumimoji="0" lang="nb-NO" sz="200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 stikkpiller for sin kone? </a:t>
            </a:r>
            <a:br>
              <a:rPr kumimoji="0" lang="nb-NO" sz="200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br>
            <a:r>
              <a:rPr kumimoji="0" lang="nb-NO" sz="200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Hun kaster opp </a:t>
            </a:r>
            <a:r>
              <a:rPr kumimoji="0" lang="nb-NO" sz="2000"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mn-cs"/>
              </a:rPr>
              <a:t>paracet</a:t>
            </a:r>
            <a:r>
              <a:rPr kumimoji="0" lang="nb-NO" sz="200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 tablettene hun har tatt mot hodepine. </a:t>
            </a:r>
          </a:p>
        </p:txBody>
      </p:sp>
      <p:sp>
        <p:nvSpPr>
          <p:cNvPr id="7" name="Rektangel 6"/>
          <p:cNvSpPr/>
          <p:nvPr/>
        </p:nvSpPr>
        <p:spPr>
          <a:xfrm>
            <a:off x="6096000" y="4416219"/>
            <a:ext cx="5803831" cy="953403"/>
          </a:xfrm>
          <a:prstGeom prst="rect">
            <a:avLst/>
          </a:prstGeom>
          <a:solidFill>
            <a:schemeClr val="accent6">
              <a:lumMod val="20000"/>
              <a:lumOff val="80000"/>
            </a:schemeClr>
          </a:solidFill>
        </p:spPr>
        <p:txBody>
          <a:bodyPr wrap="square">
            <a:spAutoFit/>
          </a:bodyPr>
          <a:lstStyle/>
          <a:p>
            <a:pPr lvl="0">
              <a:lnSpc>
                <a:spcPct val="150000"/>
              </a:lnSpc>
              <a:buClr>
                <a:prstClr val="black"/>
              </a:buClr>
              <a:buSzPts val="2800"/>
            </a:pPr>
            <a:r>
              <a:rPr lang="nb-NO" sz="2000">
                <a:solidFill>
                  <a:prstClr val="black"/>
                </a:solidFill>
                <a:latin typeface="Verdana" panose="020B0604030504040204" pitchFamily="34" charset="0"/>
                <a:ea typeface="Verdana" panose="020B0604030504040204" pitchFamily="34" charset="0"/>
              </a:rPr>
              <a:t>Pas. kommer aldri til LV. </a:t>
            </a:r>
          </a:p>
          <a:p>
            <a:pPr lvl="0">
              <a:lnSpc>
                <a:spcPct val="150000"/>
              </a:lnSpc>
              <a:buClr>
                <a:prstClr val="black"/>
              </a:buClr>
              <a:buSzPts val="2800"/>
            </a:pPr>
            <a:r>
              <a:rPr lang="nb-NO" sz="2000">
                <a:solidFill>
                  <a:prstClr val="black"/>
                </a:solidFill>
                <a:latin typeface="Verdana" panose="020B0604030504040204" pitchFamily="34" charset="0"/>
                <a:ea typeface="Verdana" panose="020B0604030504040204" pitchFamily="34" charset="0"/>
              </a:rPr>
              <a:t>Hun blir kjørt med blålys inn i akuttmottak. </a:t>
            </a:r>
            <a:endParaRPr kumimoji="0" lang="nb-NO"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pic>
        <p:nvPicPr>
          <p:cNvPr id="9" name="Bilde 8">
            <a:extLst>
              <a:ext uri="{FF2B5EF4-FFF2-40B4-BE49-F238E27FC236}">
                <a16:creationId xmlns:a16="http://schemas.microsoft.com/office/drawing/2014/main" id="{3D0BC388-B733-6CCB-CD7B-A88FE5A62AF2}"/>
              </a:ext>
            </a:extLst>
          </p:cNvPr>
          <p:cNvPicPr>
            <a:picLocks noChangeAspect="1"/>
          </p:cNvPicPr>
          <p:nvPr/>
        </p:nvPicPr>
        <p:blipFill>
          <a:blip r:embed="rId4"/>
          <a:stretch>
            <a:fillRect/>
          </a:stretch>
        </p:blipFill>
        <p:spPr>
          <a:xfrm rot="16200000">
            <a:off x="3270236" y="3713148"/>
            <a:ext cx="2939593" cy="2711935"/>
          </a:xfrm>
          <a:prstGeom prst="rect">
            <a:avLst/>
          </a:prstGeom>
        </p:spPr>
      </p:pic>
      <p:sp>
        <p:nvSpPr>
          <p:cNvPr id="3" name="TekstSylinder 1">
            <a:extLst>
              <a:ext uri="{FF2B5EF4-FFF2-40B4-BE49-F238E27FC236}">
                <a16:creationId xmlns:a16="http://schemas.microsoft.com/office/drawing/2014/main" id="{6D79D213-1F77-5FD8-69F9-2E4247F839E8}"/>
              </a:ext>
            </a:extLst>
          </p:cNvPr>
          <p:cNvSpPr txBox="1"/>
          <p:nvPr/>
        </p:nvSpPr>
        <p:spPr>
          <a:xfrm>
            <a:off x="10479664" y="6596333"/>
            <a:ext cx="1435008" cy="184666"/>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600" dirty="0"/>
              <a:t>Illustrasjon: Randi </a:t>
            </a:r>
            <a:r>
              <a:rPr lang="nb-NO" sz="600" dirty="0" err="1"/>
              <a:t>Hekene</a:t>
            </a:r>
            <a:r>
              <a:rPr lang="nb-NO" sz="600" dirty="0"/>
              <a:t> </a:t>
            </a:r>
            <a:r>
              <a:rPr lang="nb-NO" sz="600" dirty="0" err="1"/>
              <a:t>Andersdotter</a:t>
            </a:r>
            <a:endParaRPr lang="nb-NO" sz="600" dirty="0"/>
          </a:p>
        </p:txBody>
      </p:sp>
    </p:spTree>
    <p:extLst>
      <p:ext uri="{BB962C8B-B14F-4D97-AF65-F5344CB8AC3E}">
        <p14:creationId xmlns:p14="http://schemas.microsoft.com/office/powerpoint/2010/main" val="1412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BBB55A98-9554-44C9-BA58-B78A95C72FFC}" type="slidenum">
              <a:rPr lang="nb-NO" smtClean="0"/>
              <a:t>5</a:t>
            </a:fld>
            <a:endParaRPr lang="nb-NO"/>
          </a:p>
        </p:txBody>
      </p:sp>
      <p:sp>
        <p:nvSpPr>
          <p:cNvPr id="7" name="TekstSylinder 6">
            <a:extLst>
              <a:ext uri="{FF2B5EF4-FFF2-40B4-BE49-F238E27FC236}">
                <a16:creationId xmlns:a16="http://schemas.microsoft.com/office/drawing/2014/main" id="{B9837540-9555-516A-1C41-5503D885D7EF}"/>
              </a:ext>
            </a:extLst>
          </p:cNvPr>
          <p:cNvSpPr txBox="1"/>
          <p:nvPr/>
        </p:nvSpPr>
        <p:spPr>
          <a:xfrm>
            <a:off x="914400" y="1703491"/>
            <a:ext cx="9548947" cy="491738"/>
          </a:xfrm>
          <a:prstGeom prst="rect">
            <a:avLst/>
          </a:prstGeom>
          <a:noFill/>
        </p:spPr>
        <p:txBody>
          <a:bodyPr wrap="square">
            <a:spAutoFit/>
          </a:bodyPr>
          <a:lstStyle/>
          <a:p>
            <a:pPr>
              <a:lnSpc>
                <a:spcPct val="150000"/>
              </a:lnSpc>
            </a:pPr>
            <a:r>
              <a:rPr lang="nb-NO" sz="2000">
                <a:latin typeface="Verdana" panose="020B0604030504040204" pitchFamily="34" charset="0"/>
                <a:ea typeface="Verdana" panose="020B0604030504040204" pitchFamily="34" charset="0"/>
              </a:rPr>
              <a:t>AI sier hva </a:t>
            </a:r>
          </a:p>
        </p:txBody>
      </p:sp>
      <p:pic>
        <p:nvPicPr>
          <p:cNvPr id="2" name="Bilde 1">
            <a:extLst>
              <a:ext uri="{FF2B5EF4-FFF2-40B4-BE49-F238E27FC236}">
                <a16:creationId xmlns:a16="http://schemas.microsoft.com/office/drawing/2014/main" id="{3EEFE45B-87B6-5619-5C41-29756B14C1DF}"/>
              </a:ext>
            </a:extLst>
          </p:cNvPr>
          <p:cNvPicPr>
            <a:picLocks noChangeAspect="1"/>
          </p:cNvPicPr>
          <p:nvPr/>
        </p:nvPicPr>
        <p:blipFill>
          <a:blip r:embed="rId4"/>
          <a:stretch>
            <a:fillRect/>
          </a:stretch>
        </p:blipFill>
        <p:spPr>
          <a:xfrm>
            <a:off x="770626" y="209763"/>
            <a:ext cx="8860201" cy="6383644"/>
          </a:xfrm>
          <a:prstGeom prst="rect">
            <a:avLst/>
          </a:prstGeom>
        </p:spPr>
      </p:pic>
    </p:spTree>
    <p:extLst>
      <p:ext uri="{BB962C8B-B14F-4D97-AF65-F5344CB8AC3E}">
        <p14:creationId xmlns:p14="http://schemas.microsoft.com/office/powerpoint/2010/main" val="3182070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BBB55A98-9554-44C9-BA58-B78A95C72FFC}" type="slidenum">
              <a:rPr lang="nb-NO" smtClean="0"/>
              <a:t>6</a:t>
            </a:fld>
            <a:endParaRPr lang="nb-NO"/>
          </a:p>
        </p:txBody>
      </p:sp>
      <p:sp>
        <p:nvSpPr>
          <p:cNvPr id="7" name="TekstSylinder 6">
            <a:extLst>
              <a:ext uri="{FF2B5EF4-FFF2-40B4-BE49-F238E27FC236}">
                <a16:creationId xmlns:a16="http://schemas.microsoft.com/office/drawing/2014/main" id="{B9837540-9555-516A-1C41-5503D885D7EF}"/>
              </a:ext>
            </a:extLst>
          </p:cNvPr>
          <p:cNvSpPr txBox="1"/>
          <p:nvPr/>
        </p:nvSpPr>
        <p:spPr>
          <a:xfrm>
            <a:off x="914400" y="1703491"/>
            <a:ext cx="9548947" cy="491738"/>
          </a:xfrm>
          <a:prstGeom prst="rect">
            <a:avLst/>
          </a:prstGeom>
          <a:noFill/>
        </p:spPr>
        <p:txBody>
          <a:bodyPr wrap="square">
            <a:spAutoFit/>
          </a:bodyPr>
          <a:lstStyle/>
          <a:p>
            <a:pPr>
              <a:lnSpc>
                <a:spcPct val="150000"/>
              </a:lnSpc>
            </a:pPr>
            <a:r>
              <a:rPr lang="nb-NO" sz="2000">
                <a:latin typeface="Verdana" panose="020B0604030504040204" pitchFamily="34" charset="0"/>
                <a:ea typeface="Verdana" panose="020B0604030504040204" pitchFamily="34" charset="0"/>
              </a:rPr>
              <a:t>AI sier hva </a:t>
            </a:r>
          </a:p>
        </p:txBody>
      </p:sp>
      <p:pic>
        <p:nvPicPr>
          <p:cNvPr id="2" name="Bilde 1">
            <a:extLst>
              <a:ext uri="{FF2B5EF4-FFF2-40B4-BE49-F238E27FC236}">
                <a16:creationId xmlns:a16="http://schemas.microsoft.com/office/drawing/2014/main" id="{FD0D92CE-D014-74D0-6BCD-00B7AD707F52}"/>
              </a:ext>
            </a:extLst>
          </p:cNvPr>
          <p:cNvPicPr>
            <a:picLocks noChangeAspect="1"/>
          </p:cNvPicPr>
          <p:nvPr/>
        </p:nvPicPr>
        <p:blipFill>
          <a:blip r:embed="rId3"/>
          <a:stretch>
            <a:fillRect/>
          </a:stretch>
        </p:blipFill>
        <p:spPr>
          <a:xfrm>
            <a:off x="218326" y="154210"/>
            <a:ext cx="5249095" cy="6567017"/>
          </a:xfrm>
          <a:prstGeom prst="rect">
            <a:avLst/>
          </a:prstGeom>
        </p:spPr>
      </p:pic>
      <p:pic>
        <p:nvPicPr>
          <p:cNvPr id="5" name="Bilde 4">
            <a:extLst>
              <a:ext uri="{FF2B5EF4-FFF2-40B4-BE49-F238E27FC236}">
                <a16:creationId xmlns:a16="http://schemas.microsoft.com/office/drawing/2014/main" id="{C1F68DA2-112C-A6DC-3D42-0314C5371796}"/>
              </a:ext>
            </a:extLst>
          </p:cNvPr>
          <p:cNvPicPr>
            <a:picLocks noChangeAspect="1"/>
          </p:cNvPicPr>
          <p:nvPr/>
        </p:nvPicPr>
        <p:blipFill rotWithShape="1">
          <a:blip r:embed="rId4"/>
          <a:srcRect l="84" t="65" r="-84" b="23723"/>
          <a:stretch/>
        </p:blipFill>
        <p:spPr>
          <a:xfrm>
            <a:off x="5529243" y="289593"/>
            <a:ext cx="5086355" cy="5045146"/>
          </a:xfrm>
          <a:prstGeom prst="rect">
            <a:avLst/>
          </a:prstGeom>
        </p:spPr>
      </p:pic>
      <p:sp>
        <p:nvSpPr>
          <p:cNvPr id="3" name="TekstSylinder 2">
            <a:extLst>
              <a:ext uri="{FF2B5EF4-FFF2-40B4-BE49-F238E27FC236}">
                <a16:creationId xmlns:a16="http://schemas.microsoft.com/office/drawing/2014/main" id="{954ECA3B-154F-2B4A-C00D-C73F7945692B}"/>
              </a:ext>
            </a:extLst>
          </p:cNvPr>
          <p:cNvSpPr txBox="1"/>
          <p:nvPr/>
        </p:nvSpPr>
        <p:spPr>
          <a:xfrm>
            <a:off x="10883900" y="6628894"/>
            <a:ext cx="707245" cy="184666"/>
          </a:xfrm>
          <a:prstGeom prst="rect">
            <a:avLst/>
          </a:prstGeom>
          <a:noFill/>
        </p:spPr>
        <p:txBody>
          <a:bodyPr wrap="none" rtlCol="0">
            <a:spAutoFit/>
          </a:bodyPr>
          <a:lstStyle/>
          <a:p>
            <a:r>
              <a:rPr lang="nb-NO" sz="600" dirty="0"/>
              <a:t>Illustrasjon: IKEA</a:t>
            </a:r>
          </a:p>
        </p:txBody>
      </p:sp>
    </p:spTree>
    <p:extLst>
      <p:ext uri="{BB962C8B-B14F-4D97-AF65-F5344CB8AC3E}">
        <p14:creationId xmlns:p14="http://schemas.microsoft.com/office/powerpoint/2010/main" val="175139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BFA8661-6E1F-1BE2-02DC-DB886CC7F1FA}"/>
              </a:ext>
            </a:extLst>
          </p:cNvPr>
          <p:cNvSpPr/>
          <p:nvPr/>
        </p:nvSpPr>
        <p:spPr>
          <a:xfrm>
            <a:off x="4501572" y="533400"/>
            <a:ext cx="3029527" cy="2304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a:extLst>
              <a:ext uri="{FF2B5EF4-FFF2-40B4-BE49-F238E27FC236}">
                <a16:creationId xmlns:a16="http://schemas.microsoft.com/office/drawing/2014/main" id="{ABBA40F3-64A3-4E0B-5D08-7F7FAEB8D40B}"/>
              </a:ext>
            </a:extLst>
          </p:cNvPr>
          <p:cNvPicPr>
            <a:picLocks noChangeAspect="1"/>
          </p:cNvPicPr>
          <p:nvPr/>
        </p:nvPicPr>
        <p:blipFill rotWithShape="1">
          <a:blip r:embed="rId3"/>
          <a:srcRect l="165" t="-291" r="-100" b="2039"/>
          <a:stretch/>
        </p:blipFill>
        <p:spPr>
          <a:xfrm>
            <a:off x="6449854" y="93346"/>
            <a:ext cx="5599987" cy="6672333"/>
          </a:xfrm>
          <a:prstGeom prst="rect">
            <a:avLst/>
          </a:prstGeom>
        </p:spPr>
      </p:pic>
      <p:pic>
        <p:nvPicPr>
          <p:cNvPr id="7" name="Bilde 6">
            <a:extLst>
              <a:ext uri="{FF2B5EF4-FFF2-40B4-BE49-F238E27FC236}">
                <a16:creationId xmlns:a16="http://schemas.microsoft.com/office/drawing/2014/main" id="{E0250FB5-DCAD-502E-4D01-1000F7F2B52F}"/>
              </a:ext>
            </a:extLst>
          </p:cNvPr>
          <p:cNvPicPr>
            <a:picLocks noChangeAspect="1"/>
          </p:cNvPicPr>
          <p:nvPr/>
        </p:nvPicPr>
        <p:blipFill rotWithShape="1">
          <a:blip r:embed="rId4"/>
          <a:srcRect b="635"/>
          <a:stretch/>
        </p:blipFill>
        <p:spPr>
          <a:xfrm>
            <a:off x="1071397" y="41564"/>
            <a:ext cx="4419033" cy="6814459"/>
          </a:xfrm>
          <a:prstGeom prst="rect">
            <a:avLst/>
          </a:prstGeom>
        </p:spPr>
      </p:pic>
    </p:spTree>
    <p:extLst>
      <p:ext uri="{BB962C8B-B14F-4D97-AF65-F5344CB8AC3E}">
        <p14:creationId xmlns:p14="http://schemas.microsoft.com/office/powerpoint/2010/main" val="125023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BBB55A98-9554-44C9-BA58-B78A95C72FFC}" type="slidenum">
              <a:rPr lang="nb-NO" smtClean="0"/>
              <a:t>8</a:t>
            </a:fld>
            <a:endParaRPr lang="nb-NO"/>
          </a:p>
        </p:txBody>
      </p:sp>
      <p:sp>
        <p:nvSpPr>
          <p:cNvPr id="7" name="TekstSylinder 6">
            <a:extLst>
              <a:ext uri="{FF2B5EF4-FFF2-40B4-BE49-F238E27FC236}">
                <a16:creationId xmlns:a16="http://schemas.microsoft.com/office/drawing/2014/main" id="{B9837540-9555-516A-1C41-5503D885D7EF}"/>
              </a:ext>
            </a:extLst>
          </p:cNvPr>
          <p:cNvSpPr txBox="1"/>
          <p:nvPr/>
        </p:nvSpPr>
        <p:spPr>
          <a:xfrm>
            <a:off x="914400" y="1703491"/>
            <a:ext cx="9548947" cy="491738"/>
          </a:xfrm>
          <a:prstGeom prst="rect">
            <a:avLst/>
          </a:prstGeom>
          <a:noFill/>
        </p:spPr>
        <p:txBody>
          <a:bodyPr wrap="square">
            <a:spAutoFit/>
          </a:bodyPr>
          <a:lstStyle/>
          <a:p>
            <a:pPr>
              <a:lnSpc>
                <a:spcPct val="150000"/>
              </a:lnSpc>
            </a:pPr>
            <a:r>
              <a:rPr lang="nb-NO" sz="2000">
                <a:latin typeface="Verdana" panose="020B0604030504040204" pitchFamily="34" charset="0"/>
                <a:ea typeface="Verdana" panose="020B0604030504040204" pitchFamily="34" charset="0"/>
              </a:rPr>
              <a:t>AI sier hva </a:t>
            </a:r>
          </a:p>
        </p:txBody>
      </p:sp>
      <p:pic>
        <p:nvPicPr>
          <p:cNvPr id="3" name="Bilde 2">
            <a:extLst>
              <a:ext uri="{FF2B5EF4-FFF2-40B4-BE49-F238E27FC236}">
                <a16:creationId xmlns:a16="http://schemas.microsoft.com/office/drawing/2014/main" id="{6C9FF986-0672-CA88-5878-4AC1EB81A01F}"/>
              </a:ext>
            </a:extLst>
          </p:cNvPr>
          <p:cNvPicPr>
            <a:picLocks noChangeAspect="1"/>
          </p:cNvPicPr>
          <p:nvPr/>
        </p:nvPicPr>
        <p:blipFill>
          <a:blip r:embed="rId3"/>
          <a:stretch>
            <a:fillRect/>
          </a:stretch>
        </p:blipFill>
        <p:spPr>
          <a:xfrm>
            <a:off x="152758" y="244056"/>
            <a:ext cx="5143855" cy="6293904"/>
          </a:xfrm>
          <a:prstGeom prst="rect">
            <a:avLst/>
          </a:prstGeom>
        </p:spPr>
      </p:pic>
      <p:pic>
        <p:nvPicPr>
          <p:cNvPr id="6" name="Bilde 5">
            <a:extLst>
              <a:ext uri="{FF2B5EF4-FFF2-40B4-BE49-F238E27FC236}">
                <a16:creationId xmlns:a16="http://schemas.microsoft.com/office/drawing/2014/main" id="{1FC5D888-2A3D-FF04-A54B-E3353A127C0F}"/>
              </a:ext>
            </a:extLst>
          </p:cNvPr>
          <p:cNvPicPr>
            <a:picLocks noChangeAspect="1"/>
          </p:cNvPicPr>
          <p:nvPr/>
        </p:nvPicPr>
        <p:blipFill>
          <a:blip r:embed="rId4"/>
          <a:stretch>
            <a:fillRect/>
          </a:stretch>
        </p:blipFill>
        <p:spPr>
          <a:xfrm>
            <a:off x="5636842" y="244056"/>
            <a:ext cx="4486275" cy="6248400"/>
          </a:xfrm>
          <a:prstGeom prst="rect">
            <a:avLst/>
          </a:prstGeom>
        </p:spPr>
      </p:pic>
      <p:sp>
        <p:nvSpPr>
          <p:cNvPr id="8" name="TekstSylinder 7">
            <a:extLst>
              <a:ext uri="{FF2B5EF4-FFF2-40B4-BE49-F238E27FC236}">
                <a16:creationId xmlns:a16="http://schemas.microsoft.com/office/drawing/2014/main" id="{CF04503D-12DA-473E-D1D2-C2D19F562AE6}"/>
              </a:ext>
            </a:extLst>
          </p:cNvPr>
          <p:cNvSpPr txBox="1"/>
          <p:nvPr/>
        </p:nvSpPr>
        <p:spPr>
          <a:xfrm>
            <a:off x="10504170" y="2240280"/>
            <a:ext cx="1188720" cy="1107996"/>
          </a:xfrm>
          <a:prstGeom prst="rect">
            <a:avLst/>
          </a:prstGeom>
          <a:noFill/>
        </p:spPr>
        <p:txBody>
          <a:bodyPr wrap="square" lIns="0" tIns="0" rIns="0" bIns="0" rtlCol="0">
            <a:spAutoFit/>
          </a:bodyPr>
          <a:lstStyle/>
          <a:p>
            <a:r>
              <a:rPr lang="nb-NO">
                <a:latin typeface="Tahoma" charset="0"/>
                <a:ea typeface="Tahoma" charset="0"/>
                <a:cs typeface="Tahoma" charset="0"/>
              </a:rPr>
              <a:t>Ikke validert kun for eksempel </a:t>
            </a:r>
          </a:p>
        </p:txBody>
      </p:sp>
    </p:spTree>
    <p:extLst>
      <p:ext uri="{BB962C8B-B14F-4D97-AF65-F5344CB8AC3E}">
        <p14:creationId xmlns:p14="http://schemas.microsoft.com/office/powerpoint/2010/main" val="423883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BBB55A98-9554-44C9-BA58-B78A95C72FFC}" type="slidenum">
              <a:rPr lang="nb-NO" smtClean="0"/>
              <a:t>9</a:t>
            </a:fld>
            <a:endParaRPr lang="nb-NO"/>
          </a:p>
        </p:txBody>
      </p:sp>
      <p:sp>
        <p:nvSpPr>
          <p:cNvPr id="7" name="TekstSylinder 6">
            <a:extLst>
              <a:ext uri="{FF2B5EF4-FFF2-40B4-BE49-F238E27FC236}">
                <a16:creationId xmlns:a16="http://schemas.microsoft.com/office/drawing/2014/main" id="{B9837540-9555-516A-1C41-5503D885D7EF}"/>
              </a:ext>
            </a:extLst>
          </p:cNvPr>
          <p:cNvSpPr txBox="1"/>
          <p:nvPr/>
        </p:nvSpPr>
        <p:spPr>
          <a:xfrm>
            <a:off x="914400" y="1703491"/>
            <a:ext cx="9548947" cy="491738"/>
          </a:xfrm>
          <a:prstGeom prst="rect">
            <a:avLst/>
          </a:prstGeom>
          <a:noFill/>
        </p:spPr>
        <p:txBody>
          <a:bodyPr wrap="square">
            <a:spAutoFit/>
          </a:bodyPr>
          <a:lstStyle/>
          <a:p>
            <a:pPr>
              <a:lnSpc>
                <a:spcPct val="150000"/>
              </a:lnSpc>
            </a:pPr>
            <a:r>
              <a:rPr lang="nb-NO" sz="2000">
                <a:latin typeface="Verdana" panose="020B0604030504040204" pitchFamily="34" charset="0"/>
                <a:ea typeface="Verdana" panose="020B0604030504040204" pitchFamily="34" charset="0"/>
              </a:rPr>
              <a:t>AI sier hva </a:t>
            </a:r>
          </a:p>
        </p:txBody>
      </p:sp>
      <p:pic>
        <p:nvPicPr>
          <p:cNvPr id="2" name="Bilde 1">
            <a:extLst>
              <a:ext uri="{FF2B5EF4-FFF2-40B4-BE49-F238E27FC236}">
                <a16:creationId xmlns:a16="http://schemas.microsoft.com/office/drawing/2014/main" id="{839C2091-53DC-3312-BECB-39021B50E784}"/>
              </a:ext>
            </a:extLst>
          </p:cNvPr>
          <p:cNvPicPr>
            <a:picLocks noChangeAspect="1"/>
          </p:cNvPicPr>
          <p:nvPr/>
        </p:nvPicPr>
        <p:blipFill>
          <a:blip r:embed="rId3"/>
          <a:stretch>
            <a:fillRect/>
          </a:stretch>
        </p:blipFill>
        <p:spPr>
          <a:xfrm>
            <a:off x="656402" y="0"/>
            <a:ext cx="4496637" cy="6858000"/>
          </a:xfrm>
          <a:prstGeom prst="rect">
            <a:avLst/>
          </a:prstGeom>
        </p:spPr>
      </p:pic>
      <p:pic>
        <p:nvPicPr>
          <p:cNvPr id="5" name="Bilde 4">
            <a:extLst>
              <a:ext uri="{FF2B5EF4-FFF2-40B4-BE49-F238E27FC236}">
                <a16:creationId xmlns:a16="http://schemas.microsoft.com/office/drawing/2014/main" id="{544585AB-D7E0-76A0-70BB-72E5EB5D66C6}"/>
              </a:ext>
            </a:extLst>
          </p:cNvPr>
          <p:cNvPicPr>
            <a:picLocks noChangeAspect="1"/>
          </p:cNvPicPr>
          <p:nvPr/>
        </p:nvPicPr>
        <p:blipFill>
          <a:blip r:embed="rId4"/>
          <a:stretch>
            <a:fillRect/>
          </a:stretch>
        </p:blipFill>
        <p:spPr>
          <a:xfrm>
            <a:off x="5979693" y="2020"/>
            <a:ext cx="4812126" cy="6858000"/>
          </a:xfrm>
          <a:prstGeom prst="rect">
            <a:avLst/>
          </a:prstGeom>
        </p:spPr>
      </p:pic>
    </p:spTree>
    <p:extLst>
      <p:ext uri="{BB962C8B-B14F-4D97-AF65-F5344CB8AC3E}">
        <p14:creationId xmlns:p14="http://schemas.microsoft.com/office/powerpoint/2010/main" val="7945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D1F3C1C7FA91D4C90CC1DFEAB28AFC6" ma:contentTypeVersion="12" ma:contentTypeDescription="Opprett et nytt dokument." ma:contentTypeScope="" ma:versionID="98e337bf759f0050ddf6be74fbb39220">
  <xsd:schema xmlns:xsd="http://www.w3.org/2001/XMLSchema" xmlns:xs="http://www.w3.org/2001/XMLSchema" xmlns:p="http://schemas.microsoft.com/office/2006/metadata/properties" xmlns:ns2="820d7fd5-9309-423a-b0d3-bdc528a00c6f" xmlns:ns3="70bd2ea5-bdb3-40dd-892e-653457c1e963" targetNamespace="http://schemas.microsoft.com/office/2006/metadata/properties" ma:root="true" ma:fieldsID="a8281cb47b3bc76563f8a55c12516da8" ns2:_="" ns3:_="">
    <xsd:import namespace="820d7fd5-9309-423a-b0d3-bdc528a00c6f"/>
    <xsd:import namespace="70bd2ea5-bdb3-40dd-892e-653457c1e9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d7fd5-9309-423a-b0d3-bdc528a00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36a61b50-ac2f-48d5-8ac7-e75171fb658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bd2ea5-bdb3-40dd-892e-653457c1e96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014a1ee-f697-4c59-b93a-b1bc24fc05b2}" ma:internalName="TaxCatchAll" ma:showField="CatchAllData" ma:web="70bd2ea5-bdb3-40dd-892e-653457c1e9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0d7fd5-9309-423a-b0d3-bdc528a00c6f">
      <Terms xmlns="http://schemas.microsoft.com/office/infopath/2007/PartnerControls"/>
    </lcf76f155ced4ddcb4097134ff3c332f>
    <TaxCatchAll xmlns="70bd2ea5-bdb3-40dd-892e-653457c1e96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BDA682-B35B-4FA8-B9FA-BB847640E8D5}">
  <ds:schemaRefs>
    <ds:schemaRef ds:uri="70bd2ea5-bdb3-40dd-892e-653457c1e963"/>
    <ds:schemaRef ds:uri="820d7fd5-9309-423a-b0d3-bdc528a00c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A3F57A4-2010-4FEB-BAC2-6D6B7A50E75F}">
  <ds:schemaRefs>
    <ds:schemaRef ds:uri="70bd2ea5-bdb3-40dd-892e-653457c1e963"/>
    <ds:schemaRef ds:uri="820d7fd5-9309-423a-b0d3-bdc528a00c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FEF5010-E2D2-48ED-A2E3-12BCBBC984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5202</Words>
  <Application>Microsoft Office PowerPoint</Application>
  <PresentationFormat>Widescreen</PresentationFormat>
  <Paragraphs>510</Paragraphs>
  <Slides>45</Slides>
  <Notes>45</Notes>
  <HiddenSlides>0</HiddenSlides>
  <MMClips>0</MMClips>
  <ScaleCrop>false</ScaleCrop>
  <HeadingPairs>
    <vt:vector size="6" baseType="variant">
      <vt:variant>
        <vt:lpstr>Brukte skrifter</vt:lpstr>
      </vt:variant>
      <vt:variant>
        <vt:i4>12</vt:i4>
      </vt:variant>
      <vt:variant>
        <vt:lpstr>Tema</vt:lpstr>
      </vt:variant>
      <vt:variant>
        <vt:i4>3</vt:i4>
      </vt:variant>
      <vt:variant>
        <vt:lpstr>Lysbildetitler</vt:lpstr>
      </vt:variant>
      <vt:variant>
        <vt:i4>45</vt:i4>
      </vt:variant>
    </vt:vector>
  </HeadingPairs>
  <TitlesOfParts>
    <vt:vector size="60" baseType="lpstr">
      <vt:lpstr>Arial</vt:lpstr>
      <vt:lpstr>Calibri</vt:lpstr>
      <vt:lpstr>Calibri Light</vt:lpstr>
      <vt:lpstr>Helvetica Neue</vt:lpstr>
      <vt:lpstr>Josefin Sans</vt:lpstr>
      <vt:lpstr>Symbol</vt:lpstr>
      <vt:lpstr>Tahoma</vt:lpstr>
      <vt:lpstr>Times</vt:lpstr>
      <vt:lpstr>Times New Roman</vt:lpstr>
      <vt:lpstr>Verdana</vt:lpstr>
      <vt:lpstr>Wingdings</vt:lpstr>
      <vt:lpstr>Work Sans</vt:lpstr>
      <vt:lpstr>Office-tema</vt:lpstr>
      <vt:lpstr>3_Office-tema</vt:lpstr>
      <vt:lpstr>1_Office-tema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Hva brukes video til?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Helse Vest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Ellingsen, Thor Andre</dc:creator>
  <cp:lastModifiedBy>Ellingsen, Thor Andre</cp:lastModifiedBy>
  <cp:revision>39</cp:revision>
  <dcterms:created xsi:type="dcterms:W3CDTF">2022-09-14T08:42:47Z</dcterms:created>
  <dcterms:modified xsi:type="dcterms:W3CDTF">2023-12-01T13:44:15Z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291ddcc-9a90-46b7-a727-d19b3ec4b730_Enabled">
    <vt:lpwstr>true</vt:lpwstr>
  </property>
  <property fmtid="{D5CDD505-2E9C-101B-9397-08002B2CF9AE}" pid="3" name="MSIP_Label_d291ddcc-9a90-46b7-a727-d19b3ec4b730_SetDate">
    <vt:lpwstr>2023-06-02T05:16:31Z</vt:lpwstr>
  </property>
  <property fmtid="{D5CDD505-2E9C-101B-9397-08002B2CF9AE}" pid="4" name="MSIP_Label_d291ddcc-9a90-46b7-a727-d19b3ec4b730_Method">
    <vt:lpwstr>Privileged</vt:lpwstr>
  </property>
  <property fmtid="{D5CDD505-2E9C-101B-9397-08002B2CF9AE}" pid="5" name="MSIP_Label_d291ddcc-9a90-46b7-a727-d19b3ec4b730_Name">
    <vt:lpwstr>Åpen</vt:lpwstr>
  </property>
  <property fmtid="{D5CDD505-2E9C-101B-9397-08002B2CF9AE}" pid="6" name="MSIP_Label_d291ddcc-9a90-46b7-a727-d19b3ec4b730_SiteId">
    <vt:lpwstr>bdcbe535-f3cf-49f5-8a6a-fb6d98dc7837</vt:lpwstr>
  </property>
  <property fmtid="{D5CDD505-2E9C-101B-9397-08002B2CF9AE}" pid="7" name="MSIP_Label_d291ddcc-9a90-46b7-a727-d19b3ec4b730_ActionId">
    <vt:lpwstr>4569004f-69fc-4482-a3a6-e80153114cda</vt:lpwstr>
  </property>
  <property fmtid="{D5CDD505-2E9C-101B-9397-08002B2CF9AE}" pid="8" name="MSIP_Label_d291ddcc-9a90-46b7-a727-d19b3ec4b730_ContentBits">
    <vt:lpwstr>0</vt:lpwstr>
  </property>
  <property fmtid="{D5CDD505-2E9C-101B-9397-08002B2CF9AE}" pid="9" name="MSIP_Label_2b7fce66-bf2d-46b5-b59a-9f0018501bcd_Enabled">
    <vt:lpwstr>true</vt:lpwstr>
  </property>
  <property fmtid="{D5CDD505-2E9C-101B-9397-08002B2CF9AE}" pid="10" name="MSIP_Label_2b7fce66-bf2d-46b5-b59a-9f0018501bcd_SetDate">
    <vt:lpwstr>2023-09-04T11:26:13Z</vt:lpwstr>
  </property>
  <property fmtid="{D5CDD505-2E9C-101B-9397-08002B2CF9AE}" pid="11" name="MSIP_Label_2b7fce66-bf2d-46b5-b59a-9f0018501bcd_Method">
    <vt:lpwstr>Standard</vt:lpwstr>
  </property>
  <property fmtid="{D5CDD505-2E9C-101B-9397-08002B2CF9AE}" pid="12" name="MSIP_Label_2b7fce66-bf2d-46b5-b59a-9f0018501bcd_Name">
    <vt:lpwstr>s_Intern</vt:lpwstr>
  </property>
  <property fmtid="{D5CDD505-2E9C-101B-9397-08002B2CF9AE}" pid="13" name="MSIP_Label_2b7fce66-bf2d-46b5-b59a-9f0018501bcd_SiteId">
    <vt:lpwstr>f8a213d2-8f6c-400d-9e74-4e8b475316c6</vt:lpwstr>
  </property>
  <property fmtid="{D5CDD505-2E9C-101B-9397-08002B2CF9AE}" pid="14" name="MSIP_Label_2b7fce66-bf2d-46b5-b59a-9f0018501bcd_ActionId">
    <vt:lpwstr>3f3374d4-f0e4-4fb3-896d-00a6ce1373a1</vt:lpwstr>
  </property>
  <property fmtid="{D5CDD505-2E9C-101B-9397-08002B2CF9AE}" pid="15" name="MSIP_Label_2b7fce66-bf2d-46b5-b59a-9f0018501bcd_ContentBits">
    <vt:lpwstr>0</vt:lpwstr>
  </property>
  <property fmtid="{D5CDD505-2E9C-101B-9397-08002B2CF9AE}" pid="16" name="ContentTypeId">
    <vt:lpwstr>0x010100CD1F3C1C7FA91D4C90CC1DFEAB28AFC6</vt:lpwstr>
  </property>
  <property fmtid="{D5CDD505-2E9C-101B-9397-08002B2CF9AE}" pid="17" name="MediaServiceImageTags">
    <vt:lpwstr/>
  </property>
</Properties>
</file>