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5"/>
  </p:notesMasterIdLst>
  <p:handoutMasterIdLst>
    <p:handoutMasterId r:id="rId26"/>
  </p:handoutMasterIdLst>
  <p:sldIdLst>
    <p:sldId id="547" r:id="rId6"/>
    <p:sldId id="557" r:id="rId7"/>
    <p:sldId id="389" r:id="rId8"/>
    <p:sldId id="570" r:id="rId9"/>
    <p:sldId id="562" r:id="rId10"/>
    <p:sldId id="566" r:id="rId11"/>
    <p:sldId id="563" r:id="rId12"/>
    <p:sldId id="561" r:id="rId13"/>
    <p:sldId id="564" r:id="rId14"/>
    <p:sldId id="565" r:id="rId15"/>
    <p:sldId id="568" r:id="rId16"/>
    <p:sldId id="287" r:id="rId17"/>
    <p:sldId id="560" r:id="rId18"/>
    <p:sldId id="289" r:id="rId19"/>
    <p:sldId id="569" r:id="rId20"/>
    <p:sldId id="291" r:id="rId21"/>
    <p:sldId id="558" r:id="rId22"/>
    <p:sldId id="373" r:id="rId23"/>
    <p:sldId id="559" r:id="rId24"/>
  </p:sldIdLst>
  <p:sldSz cx="12192000" cy="6858000"/>
  <p:notesSz cx="6858000"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970B3B-A06A-4348-3852-29F6C1F0F1C5}" name="Agdestein, Jan Edvin" initials="AJE" userId="S::agde@ihelse.net::5aed910e-c5a9-4209-8b92-1401fa989f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BE0FB-47DC-488B-9F28-C1EF43DD433E}" v="16" dt="2023-12-01T13:57:29.88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7" autoAdjust="0"/>
    <p:restoredTop sz="74383" autoAdjust="0"/>
  </p:normalViewPr>
  <p:slideViewPr>
    <p:cSldViewPr snapToGrid="0">
      <p:cViewPr varScale="1">
        <p:scale>
          <a:sx n="121" d="100"/>
          <a:sy n="121" d="100"/>
        </p:scale>
        <p:origin x="1440" y="9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ngsen, Thor Andre" userId="63925441-3473-4800-afc1-e5743549fef7" providerId="ADAL" clId="{FD1BE0FB-47DC-488B-9F28-C1EF43DD433E}"/>
    <pc:docChg chg="undo custSel addSld delSld modSld">
      <pc:chgData name="Ellingsen, Thor Andre" userId="63925441-3473-4800-afc1-e5743549fef7" providerId="ADAL" clId="{FD1BE0FB-47DC-488B-9F28-C1EF43DD433E}" dt="2023-12-01T13:57:36.642" v="28" actId="20577"/>
      <pc:docMkLst>
        <pc:docMk/>
      </pc:docMkLst>
      <pc:sldChg chg="addSp delSp modSp add del mod">
        <pc:chgData name="Ellingsen, Thor Andre" userId="63925441-3473-4800-afc1-e5743549fef7" providerId="ADAL" clId="{FD1BE0FB-47DC-488B-9F28-C1EF43DD433E}" dt="2023-12-01T13:55:59.738" v="16" actId="47"/>
        <pc:sldMkLst>
          <pc:docMk/>
          <pc:sldMk cId="597852285" sldId="281"/>
        </pc:sldMkLst>
        <pc:spChg chg="add del mod">
          <ac:chgData name="Ellingsen, Thor Andre" userId="63925441-3473-4800-afc1-e5743549fef7" providerId="ADAL" clId="{FD1BE0FB-47DC-488B-9F28-C1EF43DD433E}" dt="2023-12-01T13:55:16.419" v="10" actId="478"/>
          <ac:spMkLst>
            <pc:docMk/>
            <pc:sldMk cId="597852285" sldId="281"/>
            <ac:spMk id="2" creationId="{EC9265D8-A739-781A-EB1E-406807B8C566}"/>
          </ac:spMkLst>
        </pc:spChg>
        <pc:picChg chg="del">
          <ac:chgData name="Ellingsen, Thor Andre" userId="63925441-3473-4800-afc1-e5743549fef7" providerId="ADAL" clId="{FD1BE0FB-47DC-488B-9F28-C1EF43DD433E}" dt="2023-12-01T13:55:11.923" v="9" actId="478"/>
          <ac:picMkLst>
            <pc:docMk/>
            <pc:sldMk cId="597852285" sldId="281"/>
            <ac:picMk id="5" creationId="{F30BA9B1-DD9A-E45C-6EB3-0F30BAAEAC6A}"/>
          </ac:picMkLst>
        </pc:picChg>
      </pc:sldChg>
      <pc:sldChg chg="addSp modSp">
        <pc:chgData name="Ellingsen, Thor Andre" userId="63925441-3473-4800-afc1-e5743549fef7" providerId="ADAL" clId="{FD1BE0FB-47DC-488B-9F28-C1EF43DD433E}" dt="2023-12-01T13:56:37.401" v="19"/>
        <pc:sldMkLst>
          <pc:docMk/>
          <pc:sldMk cId="2025872455" sldId="287"/>
        </pc:sldMkLst>
        <pc:spChg chg="add mod">
          <ac:chgData name="Ellingsen, Thor Andre" userId="63925441-3473-4800-afc1-e5743549fef7" providerId="ADAL" clId="{FD1BE0FB-47DC-488B-9F28-C1EF43DD433E}" dt="2023-12-01T13:56:37.401" v="19"/>
          <ac:spMkLst>
            <pc:docMk/>
            <pc:sldMk cId="2025872455" sldId="287"/>
            <ac:spMk id="3" creationId="{9B813711-7CEF-ABFE-4D70-6F333E85F094}"/>
          </ac:spMkLst>
        </pc:spChg>
      </pc:sldChg>
      <pc:sldChg chg="addSp modSp">
        <pc:chgData name="Ellingsen, Thor Andre" userId="63925441-3473-4800-afc1-e5743549fef7" providerId="ADAL" clId="{FD1BE0FB-47DC-488B-9F28-C1EF43DD433E}" dt="2023-12-01T13:56:47.441" v="20"/>
        <pc:sldMkLst>
          <pc:docMk/>
          <pc:sldMk cId="1108763040" sldId="289"/>
        </pc:sldMkLst>
        <pc:spChg chg="add mod">
          <ac:chgData name="Ellingsen, Thor Andre" userId="63925441-3473-4800-afc1-e5743549fef7" providerId="ADAL" clId="{FD1BE0FB-47DC-488B-9F28-C1EF43DD433E}" dt="2023-12-01T13:56:47.441" v="20"/>
          <ac:spMkLst>
            <pc:docMk/>
            <pc:sldMk cId="1108763040" sldId="289"/>
            <ac:spMk id="4" creationId="{014934C9-A255-4991-0635-16DEB3D7993C}"/>
          </ac:spMkLst>
        </pc:spChg>
      </pc:sldChg>
      <pc:sldChg chg="addSp modSp">
        <pc:chgData name="Ellingsen, Thor Andre" userId="63925441-3473-4800-afc1-e5743549fef7" providerId="ADAL" clId="{FD1BE0FB-47DC-488B-9F28-C1EF43DD433E}" dt="2023-12-01T13:57:02.722" v="21"/>
        <pc:sldMkLst>
          <pc:docMk/>
          <pc:sldMk cId="514770709" sldId="291"/>
        </pc:sldMkLst>
        <pc:spChg chg="add mod">
          <ac:chgData name="Ellingsen, Thor Andre" userId="63925441-3473-4800-afc1-e5743549fef7" providerId="ADAL" clId="{FD1BE0FB-47DC-488B-9F28-C1EF43DD433E}" dt="2023-12-01T13:57:02.722" v="21"/>
          <ac:spMkLst>
            <pc:docMk/>
            <pc:sldMk cId="514770709" sldId="291"/>
            <ac:spMk id="5" creationId="{42C11F43-0D0F-905D-0B45-5F61945A51A4}"/>
          </ac:spMkLst>
        </pc:spChg>
      </pc:sldChg>
      <pc:sldChg chg="addSp modSp">
        <pc:chgData name="Ellingsen, Thor Andre" userId="63925441-3473-4800-afc1-e5743549fef7" providerId="ADAL" clId="{FD1BE0FB-47DC-488B-9F28-C1EF43DD433E}" dt="2023-12-01T13:54:16.178" v="3"/>
        <pc:sldMkLst>
          <pc:docMk/>
          <pc:sldMk cId="1032056552" sldId="373"/>
        </pc:sldMkLst>
        <pc:spChg chg="add mod">
          <ac:chgData name="Ellingsen, Thor Andre" userId="63925441-3473-4800-afc1-e5743549fef7" providerId="ADAL" clId="{FD1BE0FB-47DC-488B-9F28-C1EF43DD433E}" dt="2023-12-01T13:54:16.178" v="3"/>
          <ac:spMkLst>
            <pc:docMk/>
            <pc:sldMk cId="1032056552" sldId="373"/>
            <ac:spMk id="3" creationId="{112BCFC6-D52C-6589-10B2-B7ADBD22082F}"/>
          </ac:spMkLst>
        </pc:spChg>
      </pc:sldChg>
      <pc:sldChg chg="addSp modSp">
        <pc:chgData name="Ellingsen, Thor Andre" userId="63925441-3473-4800-afc1-e5743549fef7" providerId="ADAL" clId="{FD1BE0FB-47DC-488B-9F28-C1EF43DD433E}" dt="2023-12-01T13:54:58.244" v="8"/>
        <pc:sldMkLst>
          <pc:docMk/>
          <pc:sldMk cId="4187983007" sldId="389"/>
        </pc:sldMkLst>
        <pc:spChg chg="add mod">
          <ac:chgData name="Ellingsen, Thor Andre" userId="63925441-3473-4800-afc1-e5743549fef7" providerId="ADAL" clId="{FD1BE0FB-47DC-488B-9F28-C1EF43DD433E}" dt="2023-12-01T13:54:58.244" v="8"/>
          <ac:spMkLst>
            <pc:docMk/>
            <pc:sldMk cId="4187983007" sldId="389"/>
            <ac:spMk id="3" creationId="{8FDD32F7-B62A-5C23-D0F1-039568235F85}"/>
          </ac:spMkLst>
        </pc:spChg>
      </pc:sldChg>
      <pc:sldChg chg="addSp modSp">
        <pc:chgData name="Ellingsen, Thor Andre" userId="63925441-3473-4800-afc1-e5743549fef7" providerId="ADAL" clId="{FD1BE0FB-47DC-488B-9F28-C1EF43DD433E}" dt="2023-12-01T13:52:59.505" v="1"/>
        <pc:sldMkLst>
          <pc:docMk/>
          <pc:sldMk cId="1037137171" sldId="547"/>
        </pc:sldMkLst>
        <pc:spChg chg="add mod">
          <ac:chgData name="Ellingsen, Thor Andre" userId="63925441-3473-4800-afc1-e5743549fef7" providerId="ADAL" clId="{FD1BE0FB-47DC-488B-9F28-C1EF43DD433E}" dt="2023-12-01T13:52:59.505" v="1"/>
          <ac:spMkLst>
            <pc:docMk/>
            <pc:sldMk cId="1037137171" sldId="547"/>
            <ac:spMk id="3" creationId="{A4E3B86F-3C8A-0A6A-53D9-4137164521ED}"/>
          </ac:spMkLst>
        </pc:spChg>
      </pc:sldChg>
      <pc:sldChg chg="addSp modSp">
        <pc:chgData name="Ellingsen, Thor Andre" userId="63925441-3473-4800-afc1-e5743549fef7" providerId="ADAL" clId="{FD1BE0FB-47DC-488B-9F28-C1EF43DD433E}" dt="2023-12-01T13:52:55.600" v="0"/>
        <pc:sldMkLst>
          <pc:docMk/>
          <pc:sldMk cId="100320475" sldId="557"/>
        </pc:sldMkLst>
        <pc:spChg chg="add mod">
          <ac:chgData name="Ellingsen, Thor Andre" userId="63925441-3473-4800-afc1-e5743549fef7" providerId="ADAL" clId="{FD1BE0FB-47DC-488B-9F28-C1EF43DD433E}" dt="2023-12-01T13:52:55.600" v="0"/>
          <ac:spMkLst>
            <pc:docMk/>
            <pc:sldMk cId="100320475" sldId="557"/>
            <ac:spMk id="3" creationId="{1E7526D4-EC2E-5575-8B2B-1BE2CDF71647}"/>
          </ac:spMkLst>
        </pc:spChg>
      </pc:sldChg>
      <pc:sldChg chg="addSp modSp">
        <pc:chgData name="Ellingsen, Thor Andre" userId="63925441-3473-4800-afc1-e5743549fef7" providerId="ADAL" clId="{FD1BE0FB-47DC-488B-9F28-C1EF43DD433E}" dt="2023-12-01T13:57:18.281" v="22"/>
        <pc:sldMkLst>
          <pc:docMk/>
          <pc:sldMk cId="4134917395" sldId="558"/>
        </pc:sldMkLst>
        <pc:spChg chg="add mod">
          <ac:chgData name="Ellingsen, Thor Andre" userId="63925441-3473-4800-afc1-e5743549fef7" providerId="ADAL" clId="{FD1BE0FB-47DC-488B-9F28-C1EF43DD433E}" dt="2023-12-01T13:57:18.281" v="22"/>
          <ac:spMkLst>
            <pc:docMk/>
            <pc:sldMk cId="4134917395" sldId="558"/>
            <ac:spMk id="4" creationId="{BEE4C5CA-7ADE-9016-BBC1-3FAEA6E90A0F}"/>
          </ac:spMkLst>
        </pc:spChg>
      </pc:sldChg>
      <pc:sldChg chg="addSp modSp">
        <pc:chgData name="Ellingsen, Thor Andre" userId="63925441-3473-4800-afc1-e5743549fef7" providerId="ADAL" clId="{FD1BE0FB-47DC-488B-9F28-C1EF43DD433E}" dt="2023-12-01T13:53:11.230" v="2"/>
        <pc:sldMkLst>
          <pc:docMk/>
          <pc:sldMk cId="524779755" sldId="559"/>
        </pc:sldMkLst>
        <pc:spChg chg="add mod">
          <ac:chgData name="Ellingsen, Thor Andre" userId="63925441-3473-4800-afc1-e5743549fef7" providerId="ADAL" clId="{FD1BE0FB-47DC-488B-9F28-C1EF43DD433E}" dt="2023-12-01T13:53:11.230" v="2"/>
          <ac:spMkLst>
            <pc:docMk/>
            <pc:sldMk cId="524779755" sldId="559"/>
            <ac:spMk id="4" creationId="{E0CBA26A-52BB-3BDE-4702-D6722029F9EA}"/>
          </ac:spMkLst>
        </pc:spChg>
      </pc:sldChg>
      <pc:sldChg chg="addSp modSp">
        <pc:chgData name="Ellingsen, Thor Andre" userId="63925441-3473-4800-afc1-e5743549fef7" providerId="ADAL" clId="{FD1BE0FB-47DC-488B-9F28-C1EF43DD433E}" dt="2023-12-01T13:54:45.298" v="7"/>
        <pc:sldMkLst>
          <pc:docMk/>
          <pc:sldMk cId="4129216495" sldId="562"/>
        </pc:sldMkLst>
        <pc:spChg chg="add mod">
          <ac:chgData name="Ellingsen, Thor Andre" userId="63925441-3473-4800-afc1-e5743549fef7" providerId="ADAL" clId="{FD1BE0FB-47DC-488B-9F28-C1EF43DD433E}" dt="2023-12-01T13:54:45.298" v="7"/>
          <ac:spMkLst>
            <pc:docMk/>
            <pc:sldMk cId="4129216495" sldId="562"/>
            <ac:spMk id="2" creationId="{3C94CE3D-BFA5-FBAE-A278-4231B2593E76}"/>
          </ac:spMkLst>
        </pc:spChg>
      </pc:sldChg>
      <pc:sldChg chg="addSp delSp modSp mod">
        <pc:chgData name="Ellingsen, Thor Andre" userId="63925441-3473-4800-afc1-e5743549fef7" providerId="ADAL" clId="{FD1BE0FB-47DC-488B-9F28-C1EF43DD433E}" dt="2023-12-01T13:57:36.642" v="28" actId="20577"/>
        <pc:sldMkLst>
          <pc:docMk/>
          <pc:sldMk cId="3607307551" sldId="568"/>
        </pc:sldMkLst>
        <pc:spChg chg="add del">
          <ac:chgData name="Ellingsen, Thor Andre" userId="63925441-3473-4800-afc1-e5743549fef7" providerId="ADAL" clId="{FD1BE0FB-47DC-488B-9F28-C1EF43DD433E}" dt="2023-12-01T13:56:20.555" v="18" actId="22"/>
          <ac:spMkLst>
            <pc:docMk/>
            <pc:sldMk cId="3607307551" sldId="568"/>
            <ac:spMk id="3" creationId="{B5C02003-D7F6-2354-3C43-E8614C70048E}"/>
          </ac:spMkLst>
        </pc:spChg>
        <pc:spChg chg="add mod">
          <ac:chgData name="Ellingsen, Thor Andre" userId="63925441-3473-4800-afc1-e5743549fef7" providerId="ADAL" clId="{FD1BE0FB-47DC-488B-9F28-C1EF43DD433E}" dt="2023-12-01T13:57:36.642" v="28" actId="20577"/>
          <ac:spMkLst>
            <pc:docMk/>
            <pc:sldMk cId="3607307551" sldId="568"/>
            <ac:spMk id="13" creationId="{B50B3404-9FFC-E2CA-C572-B23B29E64311}"/>
          </ac:spMkLst>
        </pc:spChg>
      </pc:sldChg>
      <pc:sldChg chg="addSp delSp modSp">
        <pc:chgData name="Ellingsen, Thor Andre" userId="63925441-3473-4800-afc1-e5743549fef7" providerId="ADAL" clId="{FD1BE0FB-47DC-488B-9F28-C1EF43DD433E}" dt="2023-12-01T13:54:40.363" v="6"/>
        <pc:sldMkLst>
          <pc:docMk/>
          <pc:sldMk cId="2645461393" sldId="569"/>
        </pc:sldMkLst>
        <pc:spChg chg="add mod">
          <ac:chgData name="Ellingsen, Thor Andre" userId="63925441-3473-4800-afc1-e5743549fef7" providerId="ADAL" clId="{FD1BE0FB-47DC-488B-9F28-C1EF43DD433E}" dt="2023-12-01T13:54:19.130" v="4"/>
          <ac:spMkLst>
            <pc:docMk/>
            <pc:sldMk cId="2645461393" sldId="569"/>
            <ac:spMk id="2" creationId="{A88CFE5A-999D-4B26-FF53-2D5ABB528273}"/>
          </ac:spMkLst>
        </pc:spChg>
        <pc:spChg chg="add del mod">
          <ac:chgData name="Ellingsen, Thor Andre" userId="63925441-3473-4800-afc1-e5743549fef7" providerId="ADAL" clId="{FD1BE0FB-47DC-488B-9F28-C1EF43DD433E}" dt="2023-12-01T13:54:40.363" v="6"/>
          <ac:spMkLst>
            <pc:docMk/>
            <pc:sldMk cId="2645461393" sldId="569"/>
            <ac:spMk id="4" creationId="{A08FB27D-049D-F28A-58CF-003240D1F56C}"/>
          </ac:spMkLst>
        </pc:spChg>
      </pc:sldChg>
      <pc:sldChg chg="add setBg modNotesTx">
        <pc:chgData name="Ellingsen, Thor Andre" userId="63925441-3473-4800-afc1-e5743549fef7" providerId="ADAL" clId="{FD1BE0FB-47DC-488B-9F28-C1EF43DD433E}" dt="2023-12-01T13:55:57.081" v="15"/>
        <pc:sldMkLst>
          <pc:docMk/>
          <pc:sldMk cId="3345726772" sldId="5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17584750-FBDF-47D3-A20E-5A1A3418FF4B}" type="datetimeFigureOut">
              <a:rPr lang="nb-NO" smtClean="0"/>
              <a:t>01.12.2023</a:t>
            </a:fld>
            <a:endParaRPr lang="nb-NO"/>
          </a:p>
        </p:txBody>
      </p:sp>
      <p:sp>
        <p:nvSpPr>
          <p:cNvPr id="4" name="Plassholder for bunntekst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0BFD1F99-0CA7-4650-99AE-E32786CEFA3D}" type="slidenum">
              <a:rPr lang="nb-NO" smtClean="0"/>
              <a:t>‹#›</a:t>
            </a:fld>
            <a:endParaRPr lang="nb-NO"/>
          </a:p>
        </p:txBody>
      </p:sp>
    </p:spTree>
    <p:extLst>
      <p:ext uri="{BB962C8B-B14F-4D97-AF65-F5344CB8AC3E}">
        <p14:creationId xmlns:p14="http://schemas.microsoft.com/office/powerpoint/2010/main" val="17283142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F1A1E1C-9171-4733-9B9D-64AF0EE73854}" type="datetimeFigureOut">
              <a:rPr lang="nb-NO" smtClean="0"/>
              <a:t>01.12.2023</a:t>
            </a:fld>
            <a:endParaRPr lang="nb-NO"/>
          </a:p>
        </p:txBody>
      </p:sp>
      <p:sp>
        <p:nvSpPr>
          <p:cNvPr id="4" name="Plassholder for lysbild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3E498FB4-ADC1-4CD2-B2AF-88ADF499F92A}" type="slidenum">
              <a:rPr lang="nb-NO" smtClean="0"/>
              <a:t>‹#›</a:t>
            </a:fld>
            <a:endParaRPr lang="nb-NO"/>
          </a:p>
        </p:txBody>
      </p:sp>
    </p:spTree>
    <p:extLst>
      <p:ext uri="{BB962C8B-B14F-4D97-AF65-F5344CB8AC3E}">
        <p14:creationId xmlns:p14="http://schemas.microsoft.com/office/powerpoint/2010/main" val="14459131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ogle.com/search?q=ikke+sterkere+enn+det+svakeste+leddet&amp;source=lnms&amp;tbm=isch&amp;sa=X&amp;ved=2ahUKEwjP2oH595n7AhWLxosKHUjTALUQ_AUoAXoECAIQAw&amp;biw=1233&amp;bih=577&amp;dpr=1.5#imgrc=dw0jECLkgzb0z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Denne versjonen er revidert og tilpasset av M&amp;R AMK </a:t>
            </a:r>
            <a:r>
              <a:rPr kumimoji="0" lang="nb-NO" sz="1200" b="0" i="0" u="none" strike="noStrike" kern="1200" cap="none" spc="0" normalizeH="0" baseline="0" noProof="0" dirty="0">
                <a:ln>
                  <a:noFill/>
                </a:ln>
                <a:solidFill>
                  <a:schemeClr val="tx1"/>
                </a:solidFill>
                <a:effectLst/>
                <a:uLnTx/>
                <a:uFillTx/>
                <a:latin typeface="+mn-lt"/>
                <a:ea typeface="+mn-ea"/>
                <a:cs typeface="+mn-cs"/>
              </a:rPr>
              <a:t>v/</a:t>
            </a:r>
            <a:r>
              <a:rPr lang="nb-NO" sz="1200" kern="1200" dirty="0">
                <a:solidFill>
                  <a:schemeClr val="tx1"/>
                </a:solidFill>
                <a:effectLst/>
                <a:latin typeface="+mn-lt"/>
                <a:ea typeface="+mn-ea"/>
                <a:cs typeface="+mn-cs"/>
              </a:rPr>
              <a:t>Eva Kristin Thyri,</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Fagsykepleier AMK M&amp;R</a:t>
            </a:r>
            <a:r>
              <a:rPr lang="nb-NO" sz="1200" kern="1200" baseline="0" dirty="0">
                <a:solidFill>
                  <a:schemeClr val="tx1"/>
                </a:solidFill>
                <a:effectLst/>
                <a:latin typeface="+mn-lt"/>
                <a:ea typeface="+mn-ea"/>
                <a:cs typeface="+mn-cs"/>
              </a:rPr>
              <a:t>. </a:t>
            </a:r>
            <a:endParaRPr kumimoji="0" lang="nb-NO"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017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6869" eaLnBrk="0" fontAlgn="base" hangingPunct="0">
              <a:spcBef>
                <a:spcPct val="30000"/>
              </a:spcBef>
              <a:spcAft>
                <a:spcPct val="0"/>
              </a:spcAft>
              <a:defRPr/>
            </a:pPr>
            <a:r>
              <a:rPr lang="nb-NO" b="1" dirty="0">
                <a:solidFill>
                  <a:srgbClr val="000000"/>
                </a:solidFill>
                <a:latin typeface="Arial" charset="0"/>
              </a:rPr>
              <a:t>NB: Animasjon</a:t>
            </a:r>
            <a:r>
              <a:rPr lang="nb-NO" b="1" baseline="0" dirty="0">
                <a:solidFill>
                  <a:srgbClr val="000000"/>
                </a:solidFill>
                <a:latin typeface="Arial" charset="0"/>
              </a:rPr>
              <a:t> i lysbildet</a:t>
            </a:r>
            <a:endParaRPr lang="nb-NO" b="1" dirty="0">
              <a:solidFill>
                <a:srgbClr val="000000"/>
              </a:solidFill>
              <a:latin typeface="Arial" charset="0"/>
            </a:endParaRPr>
          </a:p>
          <a:p>
            <a:pPr defTabSz="916869" eaLnBrk="0" fontAlgn="base" hangingPunct="0">
              <a:spcBef>
                <a:spcPct val="30000"/>
              </a:spcBef>
              <a:spcAft>
                <a:spcPct val="0"/>
              </a:spcAft>
              <a:defRPr/>
            </a:pPr>
            <a:r>
              <a:rPr lang="nb-NO" dirty="0" err="1">
                <a:solidFill>
                  <a:srgbClr val="000000"/>
                </a:solidFill>
                <a:latin typeface="Arial"/>
                <a:cs typeface="Arial"/>
              </a:rPr>
              <a:t>Bevisthet</a:t>
            </a:r>
            <a:r>
              <a:rPr lang="nb-NO" dirty="0">
                <a:solidFill>
                  <a:srgbClr val="000000"/>
                </a:solidFill>
                <a:latin typeface="Arial"/>
                <a:cs typeface="Arial"/>
              </a:rPr>
              <a:t> rundt beslutningsfeller vil også være nyttig.</a:t>
            </a:r>
            <a:endParaRPr lang="nb-NO" dirty="0">
              <a:solidFill>
                <a:srgbClr val="000000"/>
              </a:solidFill>
              <a:latin typeface="Arial" charset="0"/>
              <a:cs typeface="Arial"/>
            </a:endParaRPr>
          </a:p>
          <a:p>
            <a:pPr defTabSz="916869">
              <a:spcBef>
                <a:spcPct val="30000"/>
              </a:spcBef>
              <a:spcAft>
                <a:spcPct val="0"/>
              </a:spcAft>
              <a:defRPr/>
            </a:pPr>
            <a:r>
              <a:rPr lang="nb-NO" dirty="0">
                <a:solidFill>
                  <a:srgbClr val="000000"/>
                </a:solidFill>
                <a:latin typeface="Arial"/>
                <a:cs typeface="Arial"/>
              </a:rPr>
              <a:t>Vektlegger jeg riktig informasjon?</a:t>
            </a:r>
            <a:endParaRPr lang="nb-NO" dirty="0">
              <a:solidFill>
                <a:srgbClr val="000000"/>
              </a:solidFill>
              <a:latin typeface="Arial" charset="0"/>
              <a:cs typeface="Arial"/>
            </a:endParaRPr>
          </a:p>
          <a:p>
            <a:pPr defTabSz="916869" eaLnBrk="0" fontAlgn="base" hangingPunct="0">
              <a:spcBef>
                <a:spcPct val="30000"/>
              </a:spcBef>
              <a:spcAft>
                <a:spcPct val="0"/>
              </a:spcAft>
              <a:defRPr/>
            </a:pPr>
            <a:endParaRPr lang="nb-NO" i="1" dirty="0">
              <a:solidFill>
                <a:srgbClr val="000000"/>
              </a:solidFill>
              <a:latin typeface="Arial" charset="0"/>
            </a:endParaRPr>
          </a:p>
          <a:p>
            <a:pPr defTabSz="916869" eaLnBrk="0" fontAlgn="base" hangingPunct="0">
              <a:spcBef>
                <a:spcPct val="30000"/>
              </a:spcBef>
              <a:spcAft>
                <a:spcPct val="0"/>
              </a:spcAft>
              <a:defRPr/>
            </a:pPr>
            <a:r>
              <a:rPr lang="nb-NO" i="1" dirty="0">
                <a:solidFill>
                  <a:srgbClr val="000000"/>
                </a:solidFill>
                <a:latin typeface="Arial" charset="0"/>
              </a:rPr>
              <a:t>Gå gjennom hver snakkeboble etter hvert som de klikkes frem: </a:t>
            </a:r>
          </a:p>
          <a:p>
            <a:pPr marL="171450" indent="-171450"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a:cs typeface="Arial"/>
              </a:rPr>
              <a:t>Beslutningsfelle</a:t>
            </a:r>
            <a:r>
              <a:rPr lang="nb-NO" dirty="0">
                <a:solidFill>
                  <a:srgbClr val="000000"/>
                </a:solidFill>
                <a:latin typeface="Arial"/>
                <a:cs typeface="Arial"/>
              </a:rPr>
              <a:t>:  </a:t>
            </a:r>
            <a:br>
              <a:rPr lang="nb-NO" dirty="0">
                <a:latin typeface="Arial"/>
                <a:cs typeface="Arial"/>
              </a:rPr>
            </a:br>
            <a:r>
              <a:rPr lang="nb-NO" dirty="0">
                <a:solidFill>
                  <a:srgbClr val="000000"/>
                </a:solidFill>
                <a:latin typeface="Arial"/>
                <a:cs typeface="Arial"/>
              </a:rPr>
              <a:t>Når en pasient sier at han hyperventilerer så kan vi farges av ordene.  Angst? </a:t>
            </a:r>
            <a:br>
              <a:rPr lang="nb-NO" dirty="0">
                <a:latin typeface="Arial" charset="0"/>
                <a:cs typeface="Arial"/>
              </a:rPr>
            </a:br>
            <a:r>
              <a:rPr lang="nb-NO" dirty="0">
                <a:solidFill>
                  <a:srgbClr val="000000"/>
                </a:solidFill>
                <a:latin typeface="Arial"/>
                <a:cs typeface="Arial"/>
              </a:rPr>
              <a:t>Dette samme ved påvirkning av tidligere journal og hvis det er en gjenganger. </a:t>
            </a:r>
            <a:endParaRPr lang="nb-NO" dirty="0">
              <a:solidFill>
                <a:srgbClr val="000000"/>
              </a:solidFill>
              <a:latin typeface="Arial" charset="0"/>
              <a:cs typeface="Arial" charset="0"/>
            </a:endParaRPr>
          </a:p>
          <a:p>
            <a:pPr marL="171450" indent="-171450" defTabSz="916869">
              <a:spcBef>
                <a:spcPct val="30000"/>
              </a:spcBef>
              <a:spcAft>
                <a:spcPct val="0"/>
              </a:spcAft>
              <a:buFont typeface="Arial" panose="020B0604020202020204" pitchFamily="34" charset="0"/>
              <a:buChar char="•"/>
              <a:defRPr/>
            </a:pPr>
            <a:r>
              <a:rPr lang="nb-NO" dirty="0">
                <a:latin typeface="Arial"/>
                <a:cs typeface="Arial"/>
              </a:rPr>
              <a:t>Bekreftelsesfellen: søke </a:t>
            </a:r>
            <a:r>
              <a:rPr lang="nb-NO" dirty="0" err="1">
                <a:latin typeface="Arial"/>
                <a:cs typeface="Arial"/>
              </a:rPr>
              <a:t>informasjn</a:t>
            </a:r>
            <a:r>
              <a:rPr lang="nb-NO" dirty="0">
                <a:latin typeface="Arial"/>
                <a:cs typeface="Arial"/>
              </a:rPr>
              <a:t> som bekrefter ens antakelser og forventninger og overse informasjon som går i mot disse. Overdreven tro på egne vurderinger og beslutninger vil føre til neglisjering av andres innspill, redusert SB og øke </a:t>
            </a:r>
            <a:r>
              <a:rPr lang="nb-NO" dirty="0" err="1">
                <a:latin typeface="Arial"/>
                <a:cs typeface="Arial"/>
              </a:rPr>
              <a:t>sansynligheten</a:t>
            </a:r>
            <a:r>
              <a:rPr lang="nb-NO" dirty="0">
                <a:latin typeface="Arial"/>
                <a:cs typeface="Arial"/>
              </a:rPr>
              <a:t> for feil</a:t>
            </a:r>
            <a:br>
              <a:rPr lang="nb-NO" dirty="0">
                <a:latin typeface="Arial" charset="0"/>
                <a:cs typeface="Arial"/>
              </a:rPr>
            </a:br>
            <a:endParaRPr lang="nb-NO" dirty="0">
              <a:solidFill>
                <a:srgbClr val="000000"/>
              </a:solidFill>
              <a:latin typeface="Arial" charset="0"/>
              <a:cs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Vurdering:</a:t>
            </a:r>
            <a:r>
              <a:rPr lang="nb-NO" dirty="0">
                <a:solidFill>
                  <a:srgbClr val="000000"/>
                </a:solidFill>
                <a:latin typeface="Arial" charset="0"/>
              </a:rPr>
              <a:t>  </a:t>
            </a:r>
            <a:br>
              <a:rPr lang="nb-NO" dirty="0">
                <a:solidFill>
                  <a:srgbClr val="000000"/>
                </a:solidFill>
                <a:latin typeface="Arial" charset="0"/>
              </a:rPr>
            </a:br>
            <a:r>
              <a:rPr lang="nb-NO" dirty="0">
                <a:solidFill>
                  <a:srgbClr val="000000"/>
                </a:solidFill>
                <a:latin typeface="Arial" charset="0"/>
              </a:rPr>
              <a:t>Våre vurderinger kan være ulike, men bruk av beslutningsstøtte skal sikre objektiv vurdering på grunnlag av systematikk og ikke hva en operatør «får en følelse av» eller syns. Ulike operatører treffer lik hastegrad på samme pasient. </a:t>
            </a:r>
            <a:br>
              <a:rPr lang="nb-NO" dirty="0">
                <a:solidFill>
                  <a:srgbClr val="000000"/>
                </a:solidFill>
                <a:latin typeface="Arial" charset="0"/>
              </a:rPr>
            </a:br>
            <a:endParaRPr lang="nb-NO" dirty="0">
              <a:solidFill>
                <a:srgbClr val="000000"/>
              </a:solidFill>
              <a:latin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Jeg har stor makt: </a:t>
            </a:r>
            <a:br>
              <a:rPr lang="nb-NO" b="1" dirty="0">
                <a:solidFill>
                  <a:srgbClr val="000000"/>
                </a:solidFill>
                <a:latin typeface="Arial" charset="0"/>
              </a:rPr>
            </a:br>
            <a:r>
              <a:rPr lang="nb-NO" dirty="0">
                <a:solidFill>
                  <a:srgbClr val="000000"/>
                </a:solidFill>
                <a:latin typeface="Arial" charset="0"/>
              </a:rPr>
              <a:t>Som operatører må vi være bevisst egen maktposisjon. </a:t>
            </a:r>
            <a:br>
              <a:rPr lang="nb-NO" dirty="0">
                <a:solidFill>
                  <a:srgbClr val="000000"/>
                </a:solidFill>
                <a:latin typeface="Arial" charset="0"/>
              </a:rPr>
            </a:br>
            <a:r>
              <a:rPr lang="nb-NO" dirty="0">
                <a:solidFill>
                  <a:srgbClr val="000000"/>
                </a:solidFill>
                <a:latin typeface="Arial" charset="0"/>
              </a:rPr>
              <a:t>Folk har stor tillit til legevakt og AMK.   </a:t>
            </a:r>
            <a:br>
              <a:rPr lang="nb-NO" dirty="0">
                <a:solidFill>
                  <a:srgbClr val="000000"/>
                </a:solidFill>
                <a:latin typeface="Arial" charset="0"/>
              </a:rPr>
            </a:br>
            <a:r>
              <a:rPr lang="nb-NO" dirty="0">
                <a:solidFill>
                  <a:srgbClr val="000000"/>
                </a:solidFill>
                <a:latin typeface="Arial" charset="0"/>
              </a:rPr>
              <a:t>Vi er portvoktere for sykehusene, men vi har også en veiledningsfunksjon for befolkningen.  </a:t>
            </a:r>
            <a:br>
              <a:rPr lang="nb-NO" dirty="0">
                <a:solidFill>
                  <a:srgbClr val="000000"/>
                </a:solidFill>
                <a:latin typeface="Arial" charset="0"/>
              </a:rPr>
            </a:br>
            <a:r>
              <a:rPr lang="nb-NO" dirty="0">
                <a:solidFill>
                  <a:srgbClr val="000000"/>
                </a:solidFill>
                <a:latin typeface="Arial" charset="0"/>
              </a:rPr>
              <a:t>Makten er farlig å misbruke… </a:t>
            </a:r>
            <a:br>
              <a:rPr lang="nb-NO" dirty="0">
                <a:solidFill>
                  <a:srgbClr val="000000"/>
                </a:solidFill>
                <a:latin typeface="Arial" charset="0"/>
              </a:rPr>
            </a:br>
            <a:endParaRPr lang="nb-NO" dirty="0">
              <a:solidFill>
                <a:srgbClr val="000000"/>
              </a:solidFill>
              <a:latin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Fortolkning:</a:t>
            </a:r>
            <a:r>
              <a:rPr lang="nb-NO" dirty="0">
                <a:solidFill>
                  <a:srgbClr val="000000"/>
                </a:solidFill>
                <a:latin typeface="Arial" charset="0"/>
              </a:rPr>
              <a:t>  Likt som vurdering - hvordan fortolker vi det som blir sagt. </a:t>
            </a:r>
            <a:br>
              <a:rPr lang="nb-NO" dirty="0">
                <a:solidFill>
                  <a:srgbClr val="000000"/>
                </a:solidFill>
                <a:latin typeface="Arial" charset="0"/>
              </a:rPr>
            </a:br>
            <a:r>
              <a:rPr lang="nb-NO" dirty="0">
                <a:solidFill>
                  <a:srgbClr val="000000"/>
                </a:solidFill>
                <a:latin typeface="Arial" charset="0"/>
              </a:rPr>
              <a:t>Eks: «</a:t>
            </a:r>
            <a:r>
              <a:rPr lang="nb-NO" u="sng" dirty="0">
                <a:solidFill>
                  <a:srgbClr val="000000"/>
                </a:solidFill>
                <a:latin typeface="Arial" charset="0"/>
              </a:rPr>
              <a:t>Få snakke med pasienten direkte»</a:t>
            </a:r>
            <a:br>
              <a:rPr lang="nb-NO" u="sng" dirty="0">
                <a:solidFill>
                  <a:srgbClr val="000000"/>
                </a:solidFill>
                <a:latin typeface="Arial" charset="0"/>
              </a:rPr>
            </a:br>
            <a:r>
              <a:rPr lang="nb-NO" dirty="0">
                <a:solidFill>
                  <a:srgbClr val="000000"/>
                </a:solidFill>
                <a:latin typeface="Arial" charset="0"/>
              </a:rPr>
              <a:t>En gjenfortelling av en fortelling vil påvirkes av hvert ledd og vurdering fortellingen går gjennom</a:t>
            </a:r>
            <a:br>
              <a:rPr lang="nb-NO" dirty="0">
                <a:solidFill>
                  <a:srgbClr val="000000"/>
                </a:solidFill>
                <a:latin typeface="Arial" charset="0"/>
              </a:rPr>
            </a:br>
            <a:br>
              <a:rPr lang="nb-NO" dirty="0">
                <a:solidFill>
                  <a:srgbClr val="000000"/>
                </a:solidFill>
                <a:latin typeface="Arial" charset="0"/>
              </a:rPr>
            </a:br>
            <a:br>
              <a:rPr lang="nb-NO" dirty="0">
                <a:solidFill>
                  <a:srgbClr val="000000"/>
                </a:solidFill>
                <a:latin typeface="Arial" charset="0"/>
              </a:rPr>
            </a:br>
            <a:r>
              <a:rPr lang="nb-NO" b="1" dirty="0">
                <a:solidFill>
                  <a:srgbClr val="000000"/>
                </a:solidFill>
                <a:latin typeface="Arial" charset="0"/>
              </a:rPr>
              <a:t>Menneskelige faktorer</a:t>
            </a:r>
            <a:br>
              <a:rPr lang="nb-NO" dirty="0">
                <a:solidFill>
                  <a:srgbClr val="000000"/>
                </a:solidFill>
                <a:latin typeface="Arial" charset="0"/>
              </a:rPr>
            </a:br>
            <a:r>
              <a:rPr lang="nb-NO" u="sng" dirty="0">
                <a:solidFill>
                  <a:srgbClr val="000000"/>
                </a:solidFill>
                <a:latin typeface="Arial" charset="0"/>
              </a:rPr>
              <a:t>Arbeidshukommelse</a:t>
            </a:r>
            <a:r>
              <a:rPr lang="nb-NO" dirty="0">
                <a:solidFill>
                  <a:srgbClr val="000000"/>
                </a:solidFill>
                <a:latin typeface="Arial" charset="0"/>
              </a:rPr>
              <a:t>, og </a:t>
            </a:r>
            <a:r>
              <a:rPr lang="nb-NO" u="sng" dirty="0">
                <a:solidFill>
                  <a:srgbClr val="000000"/>
                </a:solidFill>
                <a:latin typeface="Arial" charset="0"/>
              </a:rPr>
              <a:t>begrensninger</a:t>
            </a:r>
            <a:r>
              <a:rPr lang="nb-NO" dirty="0">
                <a:solidFill>
                  <a:srgbClr val="000000"/>
                </a:solidFill>
                <a:latin typeface="Arial" charset="0"/>
              </a:rPr>
              <a:t> på hvor mye en klarer å huske.  </a:t>
            </a:r>
            <a:br>
              <a:rPr lang="nb-NO" dirty="0">
                <a:solidFill>
                  <a:srgbClr val="000000"/>
                </a:solidFill>
                <a:latin typeface="Arial" charset="0"/>
              </a:rPr>
            </a:br>
            <a:r>
              <a:rPr lang="nb-NO" dirty="0">
                <a:solidFill>
                  <a:srgbClr val="000000"/>
                </a:solidFill>
                <a:latin typeface="Arial" charset="0"/>
              </a:rPr>
              <a:t>Spesielt når en er stresset eller uerfaren.  </a:t>
            </a:r>
            <a:br>
              <a:rPr lang="nb-NO" dirty="0">
                <a:solidFill>
                  <a:srgbClr val="000000"/>
                </a:solidFill>
                <a:latin typeface="Arial" charset="0"/>
              </a:rPr>
            </a:br>
            <a:r>
              <a:rPr lang="nb-NO" dirty="0">
                <a:solidFill>
                  <a:srgbClr val="000000"/>
                </a:solidFill>
                <a:latin typeface="Arial" charset="0"/>
              </a:rPr>
              <a:t>Eks: indeks eller AHLR plansjer er hjelpere da - vår huskeliste.</a:t>
            </a:r>
            <a:br>
              <a:rPr lang="nb-NO" dirty="0">
                <a:solidFill>
                  <a:srgbClr val="000000"/>
                </a:solidFill>
                <a:latin typeface="Arial" charset="0"/>
              </a:rPr>
            </a:br>
            <a:r>
              <a:rPr lang="nb-NO" dirty="0">
                <a:solidFill>
                  <a:srgbClr val="000000"/>
                </a:solidFill>
                <a:latin typeface="Arial" charset="0"/>
              </a:rPr>
              <a:t> </a:t>
            </a: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Kommunikasjon: </a:t>
            </a:r>
            <a:br>
              <a:rPr lang="nb-NO" b="1" dirty="0">
                <a:solidFill>
                  <a:srgbClr val="000000"/>
                </a:solidFill>
                <a:latin typeface="Arial" charset="0"/>
              </a:rPr>
            </a:br>
            <a:r>
              <a:rPr lang="nb-NO" dirty="0">
                <a:solidFill>
                  <a:srgbClr val="000000"/>
                </a:solidFill>
                <a:latin typeface="Arial" charset="0"/>
              </a:rPr>
              <a:t>Hva betyr for eksempel ordet svimmel eller dårlig for deg, og for meg?  </a:t>
            </a:r>
            <a:br>
              <a:rPr lang="nb-NO" dirty="0">
                <a:solidFill>
                  <a:srgbClr val="000000"/>
                </a:solidFill>
                <a:latin typeface="Arial" charset="0"/>
              </a:rPr>
            </a:br>
            <a:r>
              <a:rPr lang="nb-NO" dirty="0">
                <a:solidFill>
                  <a:srgbClr val="000000"/>
                </a:solidFill>
                <a:latin typeface="Arial" charset="0"/>
              </a:rPr>
              <a:t>«Svimmel» eller «dårlig» når en reiser seg, er uvel, har drukket, ser blod, ligger i sengen </a:t>
            </a:r>
            <a:r>
              <a:rPr lang="nb-NO" dirty="0" err="1">
                <a:solidFill>
                  <a:srgbClr val="000000"/>
                </a:solidFill>
                <a:latin typeface="Arial" charset="0"/>
              </a:rPr>
              <a:t>osv</a:t>
            </a:r>
            <a:r>
              <a:rPr lang="nb-NO" dirty="0">
                <a:solidFill>
                  <a:srgbClr val="000000"/>
                </a:solidFill>
                <a:latin typeface="Arial" charset="0"/>
              </a:rPr>
              <a:t> osv. </a:t>
            </a:r>
            <a:br>
              <a:rPr lang="nb-NO" dirty="0">
                <a:solidFill>
                  <a:srgbClr val="000000"/>
                </a:solidFill>
                <a:latin typeface="Arial" charset="0"/>
              </a:rPr>
            </a:br>
            <a:r>
              <a:rPr lang="nb-NO" dirty="0">
                <a:solidFill>
                  <a:srgbClr val="000000"/>
                </a:solidFill>
                <a:latin typeface="Arial" charset="0"/>
              </a:rPr>
              <a:t>Snakker vi «samme språk»? Få de til å spesifisere hva det betyr for de…</a:t>
            </a:r>
            <a:br>
              <a:rPr lang="nb-NO" dirty="0">
                <a:solidFill>
                  <a:srgbClr val="000000"/>
                </a:solidFill>
                <a:latin typeface="Arial" charset="0"/>
              </a:rPr>
            </a:br>
            <a:r>
              <a:rPr lang="nb-NO" dirty="0">
                <a:solidFill>
                  <a:srgbClr val="000000"/>
                </a:solidFill>
                <a:latin typeface="Arial" charset="0"/>
              </a:rPr>
              <a:t>Dette er viktig og derfor et stort tema på dette grunnkurset. </a:t>
            </a:r>
            <a:br>
              <a:rPr lang="nb-NO" dirty="0">
                <a:solidFill>
                  <a:srgbClr val="000000"/>
                </a:solidFill>
                <a:latin typeface="Arial" charset="0"/>
              </a:rPr>
            </a:br>
            <a:endParaRPr lang="nb-NO" dirty="0">
              <a:solidFill>
                <a:srgbClr val="000000"/>
              </a:solidFill>
              <a:latin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Situasjonsforståelse: </a:t>
            </a:r>
            <a:br>
              <a:rPr lang="nb-NO" b="1" dirty="0">
                <a:solidFill>
                  <a:srgbClr val="000000"/>
                </a:solidFill>
                <a:latin typeface="Arial" charset="0"/>
              </a:rPr>
            </a:br>
            <a:r>
              <a:rPr lang="nb-NO" dirty="0">
                <a:solidFill>
                  <a:srgbClr val="000000"/>
                </a:solidFill>
                <a:latin typeface="Arial" charset="0"/>
              </a:rPr>
              <a:t>Hvordan spørsmål stilles trigger beskrivelsene du får tilbake. </a:t>
            </a:r>
            <a:br>
              <a:rPr lang="nb-NO" dirty="0">
                <a:solidFill>
                  <a:srgbClr val="000000"/>
                </a:solidFill>
                <a:latin typeface="Arial" charset="0"/>
              </a:rPr>
            </a:br>
            <a:r>
              <a:rPr lang="nb-NO" dirty="0">
                <a:solidFill>
                  <a:srgbClr val="000000"/>
                </a:solidFill>
                <a:latin typeface="Arial" charset="0"/>
              </a:rPr>
              <a:t>Hvordan ser huden ut? -eller er han blek og klam? Hva gir best beskrivende svar. </a:t>
            </a:r>
            <a:br>
              <a:rPr lang="nb-NO" dirty="0">
                <a:solidFill>
                  <a:srgbClr val="000000"/>
                </a:solidFill>
                <a:latin typeface="Arial" charset="0"/>
              </a:rPr>
            </a:br>
            <a:r>
              <a:rPr lang="nb-NO" dirty="0">
                <a:solidFill>
                  <a:srgbClr val="000000"/>
                </a:solidFill>
                <a:latin typeface="Arial" charset="0"/>
              </a:rPr>
              <a:t>Sikre lik situasjonsforståelse ved bruk av </a:t>
            </a:r>
            <a:r>
              <a:rPr lang="nb-NO" dirty="0" err="1">
                <a:solidFill>
                  <a:srgbClr val="000000"/>
                </a:solidFill>
                <a:latin typeface="Arial" charset="0"/>
              </a:rPr>
              <a:t>closed</a:t>
            </a:r>
            <a:r>
              <a:rPr lang="nb-NO" dirty="0">
                <a:solidFill>
                  <a:srgbClr val="000000"/>
                </a:solidFill>
                <a:latin typeface="Arial" charset="0"/>
              </a:rPr>
              <a:t> loop / gjenta hva innringer sier og oppsummere til slutt. Også svært viktig i informasjonsutveksling og samhandling mellom helsepersonell og ulike etater. </a:t>
            </a:r>
          </a:p>
          <a:p>
            <a:pPr defTabSz="916869" eaLnBrk="0" fontAlgn="base" hangingPunct="0">
              <a:spcBef>
                <a:spcPct val="30000"/>
              </a:spcBef>
              <a:spcAft>
                <a:spcPct val="0"/>
              </a:spcAft>
              <a:defRPr/>
            </a:pPr>
            <a:br>
              <a:rPr lang="nb-NO" dirty="0">
                <a:solidFill>
                  <a:srgbClr val="000000"/>
                </a:solidFill>
                <a:latin typeface="Arial" charset="0"/>
              </a:rPr>
            </a:br>
            <a:endParaRPr lang="nb-NO" dirty="0">
              <a:solidFill>
                <a:srgbClr val="000000"/>
              </a:solidFill>
              <a:latin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Persepsjon: </a:t>
            </a:r>
            <a:br>
              <a:rPr lang="nb-NO" b="1" dirty="0">
                <a:solidFill>
                  <a:srgbClr val="000000"/>
                </a:solidFill>
                <a:latin typeface="Arial" charset="0"/>
              </a:rPr>
            </a:br>
            <a:r>
              <a:rPr lang="nb-NO" dirty="0">
                <a:solidFill>
                  <a:srgbClr val="000000"/>
                </a:solidFill>
                <a:latin typeface="Arial" charset="0"/>
              </a:rPr>
              <a:t>Vi har begrensing i hva vi får med oss. </a:t>
            </a:r>
            <a:br>
              <a:rPr lang="nb-NO" dirty="0">
                <a:solidFill>
                  <a:srgbClr val="000000"/>
                </a:solidFill>
                <a:latin typeface="Arial" charset="0"/>
              </a:rPr>
            </a:br>
            <a:r>
              <a:rPr lang="nb-NO" dirty="0">
                <a:solidFill>
                  <a:srgbClr val="000000"/>
                </a:solidFill>
                <a:latin typeface="Arial" charset="0"/>
              </a:rPr>
              <a:t>Ved trening og det å trene øret med å lytte på lydlogger gjør at vi har bedre kapasitet til å få med oss nyanser i hva innringer sier. </a:t>
            </a:r>
            <a:br>
              <a:rPr lang="nb-NO" dirty="0">
                <a:solidFill>
                  <a:srgbClr val="000000"/>
                </a:solidFill>
                <a:latin typeface="Arial" charset="0"/>
              </a:rPr>
            </a:br>
            <a:r>
              <a:rPr lang="nb-NO" dirty="0">
                <a:solidFill>
                  <a:srgbClr val="000000"/>
                </a:solidFill>
                <a:latin typeface="Arial" charset="0"/>
              </a:rPr>
              <a:t>Så ved å kunne oppslagene i medisinsk indeks, med hva som finnes hvor, har du mer mental kapasitet til innringer.. Hør på deg selv! </a:t>
            </a:r>
            <a:br>
              <a:rPr lang="nb-NO" dirty="0">
                <a:solidFill>
                  <a:srgbClr val="000000"/>
                </a:solidFill>
                <a:latin typeface="Arial" charset="0"/>
              </a:rPr>
            </a:br>
            <a:endParaRPr lang="nb-NO" dirty="0">
              <a:solidFill>
                <a:srgbClr val="000000"/>
              </a:solidFill>
              <a:latin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Visualisering:</a:t>
            </a:r>
            <a:r>
              <a:rPr lang="nb-NO" dirty="0">
                <a:solidFill>
                  <a:srgbClr val="000000"/>
                </a:solidFill>
                <a:latin typeface="Arial" charset="0"/>
              </a:rPr>
              <a:t> </a:t>
            </a:r>
            <a:br>
              <a:rPr lang="nb-NO" dirty="0">
                <a:solidFill>
                  <a:srgbClr val="000000"/>
                </a:solidFill>
                <a:latin typeface="Arial" charset="0"/>
              </a:rPr>
            </a:br>
            <a:r>
              <a:rPr lang="nb-NO" dirty="0">
                <a:solidFill>
                  <a:srgbClr val="000000"/>
                </a:solidFill>
                <a:latin typeface="Arial" charset="0"/>
              </a:rPr>
              <a:t>Dette er noe vi alle gjør, er naturlig. </a:t>
            </a:r>
            <a:br>
              <a:rPr lang="nb-NO" dirty="0">
                <a:solidFill>
                  <a:srgbClr val="000000"/>
                </a:solidFill>
                <a:latin typeface="Arial" charset="0"/>
              </a:rPr>
            </a:br>
            <a:r>
              <a:rPr lang="nb-NO" dirty="0">
                <a:solidFill>
                  <a:srgbClr val="000000"/>
                </a:solidFill>
                <a:latin typeface="Arial" charset="0"/>
              </a:rPr>
              <a:t>Har du noen ganger snakket med en person eller hørt om en person du aldri har sett? </a:t>
            </a:r>
            <a:br>
              <a:rPr lang="nb-NO" dirty="0">
                <a:solidFill>
                  <a:srgbClr val="000000"/>
                </a:solidFill>
                <a:latin typeface="Arial" charset="0"/>
              </a:rPr>
            </a:br>
            <a:r>
              <a:rPr lang="nb-NO" dirty="0">
                <a:solidFill>
                  <a:srgbClr val="000000"/>
                </a:solidFill>
                <a:latin typeface="Arial" charset="0"/>
              </a:rPr>
              <a:t>Lager du da deg et bilde? </a:t>
            </a:r>
            <a:br>
              <a:rPr lang="nb-NO" dirty="0">
                <a:solidFill>
                  <a:srgbClr val="000000"/>
                </a:solidFill>
                <a:latin typeface="Arial" charset="0"/>
              </a:rPr>
            </a:br>
            <a:r>
              <a:rPr lang="nb-NO" dirty="0">
                <a:solidFill>
                  <a:srgbClr val="000000"/>
                </a:solidFill>
                <a:latin typeface="Arial" charset="0"/>
              </a:rPr>
              <a:t>Hvordan stemmer dette bildet når du først treffer personen. Det er sjeldent likt. </a:t>
            </a:r>
            <a:br>
              <a:rPr lang="nb-NO" dirty="0">
                <a:solidFill>
                  <a:srgbClr val="000000"/>
                </a:solidFill>
                <a:latin typeface="Arial" charset="0"/>
              </a:rPr>
            </a:br>
            <a:r>
              <a:rPr lang="nb-NO" dirty="0">
                <a:solidFill>
                  <a:srgbClr val="000000"/>
                </a:solidFill>
                <a:latin typeface="Arial" charset="0"/>
              </a:rPr>
              <a:t>Dette gjør vi når vi vurderer over telefonen og ikke ser det vi vurderer. Video vil hjelpe. </a:t>
            </a:r>
            <a:br>
              <a:rPr lang="nb-NO" dirty="0">
                <a:solidFill>
                  <a:srgbClr val="000000"/>
                </a:solidFill>
                <a:latin typeface="Arial" charset="0"/>
              </a:rPr>
            </a:br>
            <a:endParaRPr lang="nb-NO" dirty="0">
              <a:solidFill>
                <a:srgbClr val="000000"/>
              </a:solidFill>
              <a:latin typeface="Arial" charset="0"/>
            </a:endParaRPr>
          </a:p>
          <a:p>
            <a:pPr marL="171913" indent="-171913" defTabSz="916869" eaLnBrk="0" fontAlgn="base" hangingPunct="0">
              <a:spcBef>
                <a:spcPct val="30000"/>
              </a:spcBef>
              <a:spcAft>
                <a:spcPct val="0"/>
              </a:spcAft>
              <a:buFont typeface="Arial" panose="020B0604020202020204" pitchFamily="34" charset="0"/>
              <a:buChar char="•"/>
              <a:defRPr/>
            </a:pPr>
            <a:r>
              <a:rPr lang="nb-NO" b="1" dirty="0">
                <a:solidFill>
                  <a:srgbClr val="000000"/>
                </a:solidFill>
                <a:latin typeface="Arial" charset="0"/>
              </a:rPr>
              <a:t>Stress:</a:t>
            </a:r>
            <a:r>
              <a:rPr lang="nb-NO" dirty="0">
                <a:solidFill>
                  <a:srgbClr val="000000"/>
                </a:solidFill>
                <a:latin typeface="Arial" charset="0"/>
              </a:rPr>
              <a:t> </a:t>
            </a:r>
            <a:br>
              <a:rPr lang="nb-NO" dirty="0">
                <a:solidFill>
                  <a:srgbClr val="000000"/>
                </a:solidFill>
                <a:latin typeface="Arial" charset="0"/>
              </a:rPr>
            </a:br>
            <a:r>
              <a:rPr lang="nb-NO" dirty="0">
                <a:solidFill>
                  <a:srgbClr val="000000"/>
                </a:solidFill>
                <a:latin typeface="Arial" charset="0"/>
              </a:rPr>
              <a:t>Mye annet rundt som tar fokus. Over tid blir vi også empati-utslitt og en blir vurderingstrøtt. Stor arbeidsbelastning over tid</a:t>
            </a:r>
          </a:p>
          <a:p>
            <a:pPr defTabSz="916869" eaLnBrk="0" fontAlgn="base" hangingPunct="0">
              <a:spcBef>
                <a:spcPct val="30000"/>
              </a:spcBef>
              <a:spcAft>
                <a:spcPct val="0"/>
              </a:spcAft>
              <a:defRPr/>
            </a:pPr>
            <a:r>
              <a:rPr lang="nb-NO" dirty="0">
                <a:solidFill>
                  <a:srgbClr val="000000"/>
                </a:solidFill>
                <a:latin typeface="Arial" charset="0"/>
              </a:rPr>
              <a:t>    Andre årsaker til stress: </a:t>
            </a:r>
          </a:p>
          <a:p>
            <a:pPr marL="1086313" lvl="2" indent="-171913" defTabSz="916869" eaLnBrk="0" fontAlgn="base" hangingPunct="0">
              <a:spcBef>
                <a:spcPct val="30000"/>
              </a:spcBef>
              <a:spcAft>
                <a:spcPct val="0"/>
              </a:spcAft>
              <a:buFont typeface="Arial" panose="020B0604020202020204" pitchFamily="34" charset="0"/>
              <a:buChar char="•"/>
              <a:defRPr/>
            </a:pPr>
            <a:r>
              <a:rPr lang="nb-NO" dirty="0">
                <a:solidFill>
                  <a:srgbClr val="000000"/>
                </a:solidFill>
                <a:latin typeface="Arial" charset="0"/>
              </a:rPr>
              <a:t>Konflikter med kolleger</a:t>
            </a:r>
          </a:p>
          <a:p>
            <a:pPr marL="1086313" lvl="2" indent="-171913" defTabSz="916869" eaLnBrk="0" fontAlgn="base" hangingPunct="0">
              <a:spcBef>
                <a:spcPct val="30000"/>
              </a:spcBef>
              <a:spcAft>
                <a:spcPct val="0"/>
              </a:spcAft>
              <a:buFont typeface="Arial" panose="020B0604020202020204" pitchFamily="34" charset="0"/>
              <a:buChar char="•"/>
              <a:defRPr/>
            </a:pPr>
            <a:r>
              <a:rPr lang="nb-NO" dirty="0">
                <a:solidFill>
                  <a:srgbClr val="000000"/>
                </a:solidFill>
                <a:latin typeface="Arial" charset="0"/>
              </a:rPr>
              <a:t>Mangelfull opplæring</a:t>
            </a:r>
          </a:p>
          <a:p>
            <a:pPr marL="1086313" lvl="2" indent="-171913" defTabSz="916869" eaLnBrk="0" fontAlgn="base" hangingPunct="0">
              <a:spcBef>
                <a:spcPct val="30000"/>
              </a:spcBef>
              <a:spcAft>
                <a:spcPct val="0"/>
              </a:spcAft>
              <a:buFont typeface="Arial" panose="020B0604020202020204" pitchFamily="34" charset="0"/>
              <a:buChar char="•"/>
              <a:defRPr/>
            </a:pPr>
            <a:r>
              <a:rPr lang="nb-NO" dirty="0">
                <a:solidFill>
                  <a:srgbClr val="000000"/>
                </a:solidFill>
                <a:latin typeface="Arial" charset="0"/>
              </a:rPr>
              <a:t>Store forventninger</a:t>
            </a:r>
          </a:p>
          <a:p>
            <a:pPr marL="1086313" lvl="2" indent="-171913" defTabSz="916869" eaLnBrk="0" fontAlgn="base" hangingPunct="0">
              <a:spcBef>
                <a:spcPct val="30000"/>
              </a:spcBef>
              <a:spcAft>
                <a:spcPct val="0"/>
              </a:spcAft>
              <a:buFont typeface="Arial" panose="020B0604020202020204" pitchFamily="34" charset="0"/>
              <a:buChar char="•"/>
              <a:defRPr/>
            </a:pPr>
            <a:r>
              <a:rPr lang="nb-NO" dirty="0">
                <a:solidFill>
                  <a:srgbClr val="000000"/>
                </a:solidFill>
                <a:latin typeface="Arial" charset="0"/>
              </a:rPr>
              <a:t>Søvnmangel</a:t>
            </a:r>
          </a:p>
          <a:p>
            <a:pPr marL="1086313" lvl="2" indent="-171913" defTabSz="916869" eaLnBrk="0" fontAlgn="base" hangingPunct="0">
              <a:spcBef>
                <a:spcPct val="30000"/>
              </a:spcBef>
              <a:spcAft>
                <a:spcPct val="0"/>
              </a:spcAft>
              <a:buFont typeface="Arial" panose="020B0604020202020204" pitchFamily="34" charset="0"/>
              <a:buChar char="•"/>
              <a:defRPr/>
            </a:pPr>
            <a:r>
              <a:rPr lang="nb-NO" dirty="0">
                <a:solidFill>
                  <a:srgbClr val="000000"/>
                </a:solidFill>
                <a:latin typeface="Arial" charset="0"/>
              </a:rPr>
              <a:t>Sult (lavt blodsukker)</a:t>
            </a:r>
          </a:p>
          <a:p>
            <a:pPr marL="1086313" lvl="2" indent="-171913" defTabSz="916869" eaLnBrk="0" fontAlgn="base" hangingPunct="0">
              <a:spcBef>
                <a:spcPct val="30000"/>
              </a:spcBef>
              <a:spcAft>
                <a:spcPct val="0"/>
              </a:spcAft>
              <a:buFont typeface="Arial" panose="020B0604020202020204" pitchFamily="34" charset="0"/>
              <a:buChar char="•"/>
              <a:defRPr/>
            </a:pPr>
            <a:r>
              <a:rPr lang="nb-NO" dirty="0">
                <a:solidFill>
                  <a:srgbClr val="000000"/>
                </a:solidFill>
                <a:latin typeface="Arial" charset="0"/>
              </a:rPr>
              <a:t>Redsel &amp; frykt</a:t>
            </a:r>
          </a:p>
          <a:p>
            <a:pPr marL="171913" indent="-171913" defTabSz="916869" eaLnBrk="0" fontAlgn="base" hangingPunct="0">
              <a:spcBef>
                <a:spcPct val="30000"/>
              </a:spcBef>
              <a:spcAft>
                <a:spcPct val="0"/>
              </a:spcAft>
              <a:buFont typeface="Arial" panose="020B0604020202020204" pitchFamily="34" charset="0"/>
              <a:buChar char="•"/>
              <a:defRPr/>
            </a:pPr>
            <a:endParaRPr lang="nb-NO" dirty="0">
              <a:solidFill>
                <a:srgbClr val="000000"/>
              </a:solidFill>
              <a:latin typeface="Arial" charset="0"/>
            </a:endParaRPr>
          </a:p>
          <a:p>
            <a:r>
              <a:rPr lang="nb-NO" dirty="0"/>
              <a:t>-----------------------------------------------------------------------------------------------------------------------------------------------------------------------------------------------------------------------</a:t>
            </a:r>
          </a:p>
        </p:txBody>
      </p:sp>
      <p:sp>
        <p:nvSpPr>
          <p:cNvPr id="4" name="Plassholder for lysbildenummer 3"/>
          <p:cNvSpPr>
            <a:spLocks noGrp="1"/>
          </p:cNvSpPr>
          <p:nvPr>
            <p:ph type="sldNum" sz="quarter" idx="5"/>
          </p:nvPr>
        </p:nvSpPr>
        <p:spPr/>
        <p:txBody>
          <a:bodyPr/>
          <a:lstStyle/>
          <a:p>
            <a:pPr defTabSz="916869" eaLnBrk="0" fontAlgn="base" hangingPunct="0">
              <a:spcBef>
                <a:spcPct val="0"/>
              </a:spcBef>
              <a:spcAft>
                <a:spcPct val="0"/>
              </a:spcAft>
              <a:defRPr/>
            </a:pPr>
            <a:fld id="{398CE1C8-B46E-452C-AD5C-85DE7E9B25BE}" type="slidenum">
              <a:rPr lang="nn-NO" altLang="nb-NO">
                <a:solidFill>
                  <a:srgbClr val="000000"/>
                </a:solidFill>
                <a:latin typeface="Times" panose="02020603050405020304" pitchFamily="18" charset="0"/>
              </a:rPr>
              <a:pPr defTabSz="916869" eaLnBrk="0" fontAlgn="base" hangingPunct="0">
                <a:spcBef>
                  <a:spcPct val="0"/>
                </a:spcBef>
                <a:spcAft>
                  <a:spcPct val="0"/>
                </a:spcAft>
                <a:defRPr/>
              </a:pPr>
              <a:t>11</a:t>
            </a:fld>
            <a:endParaRPr lang="nn-NO" altLang="nb-NO">
              <a:solidFill>
                <a:srgbClr val="000000"/>
              </a:solidFill>
              <a:latin typeface="Times" panose="02020603050405020304" pitchFamily="18" charset="0"/>
            </a:endParaRPr>
          </a:p>
        </p:txBody>
      </p:sp>
    </p:spTree>
    <p:extLst>
      <p:ext uri="{BB962C8B-B14F-4D97-AF65-F5344CB8AC3E}">
        <p14:creationId xmlns:p14="http://schemas.microsoft.com/office/powerpoint/2010/main" val="14727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err="1"/>
              <a:t>Spm</a:t>
            </a:r>
            <a:r>
              <a:rPr lang="nb-NO" b="1" dirty="0"/>
              <a:t>.: </a:t>
            </a:r>
            <a:r>
              <a:rPr lang="nb-NO" dirty="0"/>
              <a:t>Ville du ha likt å arbeide sammen med denne fyren?</a:t>
            </a:r>
            <a:br>
              <a:rPr lang="nb-NO" dirty="0"/>
            </a:br>
            <a:endParaRPr lang="nb-NO" dirty="0"/>
          </a:p>
          <a:p>
            <a:r>
              <a:rPr lang="nb-NO" dirty="0"/>
              <a:t>Hvorfor ikke?</a:t>
            </a:r>
            <a:r>
              <a:rPr lang="nb-NO" baseline="0" dirty="0"/>
              <a:t>  </a:t>
            </a:r>
            <a:r>
              <a:rPr lang="nb-NO" dirty="0"/>
              <a:t>Ha er det han gjør?</a:t>
            </a:r>
          </a:p>
          <a:p>
            <a:pPr marL="171450" indent="-171450">
              <a:buFontTx/>
              <a:buChar char="-"/>
            </a:pPr>
            <a:r>
              <a:rPr lang="nb-NO" baseline="0" dirty="0"/>
              <a:t>Latterliggjør de andre</a:t>
            </a:r>
          </a:p>
          <a:p>
            <a:pPr marL="171450" indent="-171450">
              <a:buFontTx/>
              <a:buChar char="-"/>
            </a:pPr>
            <a:r>
              <a:rPr lang="nb-NO" baseline="0" dirty="0"/>
              <a:t>Vise hvor flink han selv er og fremheve det</a:t>
            </a:r>
          </a:p>
          <a:p>
            <a:pPr marL="171450" indent="-171450">
              <a:buFontTx/>
              <a:buChar char="-"/>
            </a:pPr>
            <a:r>
              <a:rPr lang="nb-NO" baseline="0" dirty="0"/>
              <a:t>Ignorere innspill han ikke liker</a:t>
            </a:r>
          </a:p>
          <a:p>
            <a:pPr marL="171450" indent="-171450">
              <a:buFontTx/>
              <a:buChar char="-"/>
            </a:pPr>
            <a:r>
              <a:rPr lang="nb-NO" baseline="0" dirty="0"/>
              <a:t>Vanskelig for å rose andre</a:t>
            </a:r>
          </a:p>
          <a:p>
            <a:pPr marL="0" indent="0">
              <a:buFontTx/>
              <a:buNone/>
            </a:pPr>
            <a:r>
              <a:rPr lang="nb-NO" baseline="0" dirty="0"/>
              <a:t>------------------------------------------------------------------------------------------------------------------------------------------------------------------------------------------------------------------</a:t>
            </a:r>
          </a:p>
          <a:p>
            <a:pPr marL="171450" indent="-171450">
              <a:buFontTx/>
              <a:buChar char="-"/>
            </a:pPr>
            <a:endParaRPr lang="nb-NO" dirty="0">
              <a:ea typeface="Calibri"/>
              <a:cs typeface="Calibri"/>
            </a:endParaRPr>
          </a:p>
          <a:p>
            <a:pPr marL="171450" indent="-171450">
              <a:buFont typeface="Arial"/>
              <a:buChar char="•"/>
            </a:pPr>
            <a:r>
              <a:rPr lang="nb-NO" b="1" dirty="0">
                <a:ea typeface="Calibri"/>
                <a:cs typeface="Calibri"/>
              </a:rPr>
              <a:t>Hva mener vi egentlig når vi bruker begrepet stress?</a:t>
            </a:r>
            <a:endParaRPr lang="nb-NO" b="1" baseline="0" dirty="0">
              <a:ea typeface="Calibri" panose="020F0502020204030204"/>
              <a:cs typeface="Calibri" panose="020F0502020204030204"/>
            </a:endParaRPr>
          </a:p>
          <a:p>
            <a:pPr marL="171450" indent="-171450">
              <a:buFont typeface="Arial"/>
              <a:buChar char="•"/>
            </a:pPr>
            <a:r>
              <a:rPr lang="nb-NO" dirty="0">
                <a:ea typeface="Calibri" panose="020F0502020204030204"/>
                <a:cs typeface="Calibri" panose="020F0502020204030204"/>
              </a:rPr>
              <a:t>Mange vil assosiere begrepet med noe negativt, situasjoner som bærer preg av usikkerhet og lav grad av kontroll. Det kan være ytre faktorer-belastninger vi utsettes for, eller negative tanker, kroppslige symptomer og sykdom. Noen vil til og med omtale stress som noe positivt, situasjoner hvor de presterer optimalt</a:t>
            </a:r>
          </a:p>
          <a:p>
            <a:endParaRPr lang="nb-NO" dirty="0">
              <a:ea typeface="Calibri" panose="020F0502020204030204"/>
              <a:cs typeface="Calibri" panose="020F0502020204030204"/>
            </a:endParaRPr>
          </a:p>
          <a:p>
            <a:r>
              <a:rPr lang="nb-NO" dirty="0">
                <a:ea typeface="Calibri" panose="020F0502020204030204"/>
                <a:cs typeface="Calibri" panose="020F0502020204030204"/>
              </a:rPr>
              <a:t>CATS  (</a:t>
            </a:r>
            <a:r>
              <a:rPr lang="nb-NO" dirty="0"/>
              <a:t>The </a:t>
            </a:r>
            <a:r>
              <a:rPr lang="nb-NO" dirty="0" err="1"/>
              <a:t>Cognitive</a:t>
            </a:r>
            <a:r>
              <a:rPr lang="nb-NO" dirty="0"/>
              <a:t> </a:t>
            </a:r>
            <a:r>
              <a:rPr lang="nb-NO" dirty="0" err="1"/>
              <a:t>Activation</a:t>
            </a:r>
            <a:r>
              <a:rPr lang="nb-NO" dirty="0"/>
              <a:t> </a:t>
            </a:r>
            <a:r>
              <a:rPr lang="nb-NO" dirty="0" err="1"/>
              <a:t>Theory</a:t>
            </a:r>
            <a:r>
              <a:rPr lang="nb-NO" dirty="0"/>
              <a:t> </a:t>
            </a:r>
            <a:r>
              <a:rPr lang="nb-NO" dirty="0" err="1"/>
              <a:t>of</a:t>
            </a:r>
            <a:r>
              <a:rPr lang="nb-NO" dirty="0"/>
              <a:t> Stress</a:t>
            </a:r>
            <a:r>
              <a:rPr lang="nb-NO" dirty="0">
                <a:ea typeface="Calibri" panose="020F0502020204030204"/>
                <a:cs typeface="Calibri" panose="020F0502020204030204"/>
              </a:rPr>
              <a:t>) definerer stressreaksjonen/aktiveringen som </a:t>
            </a:r>
            <a:r>
              <a:rPr lang="nb-NO" b="1" dirty="0">
                <a:ea typeface="Calibri" panose="020F0502020204030204"/>
                <a:cs typeface="Calibri" panose="020F0502020204030204"/>
              </a:rPr>
              <a:t>en uspesifikk og generell respons som oppstår når det er misforhold mellom det individet forventer skal skje og det som faktisk skjer. </a:t>
            </a:r>
            <a:endParaRPr lang="nb-NO" b="1" baseline="0" dirty="0">
              <a:ea typeface="Calibri" panose="020F0502020204030204"/>
              <a:cs typeface="Calibri" panose="020F0502020204030204"/>
            </a:endParaRPr>
          </a:p>
          <a:p>
            <a:r>
              <a:rPr lang="nb-NO" dirty="0">
                <a:ea typeface="Calibri" panose="020F0502020204030204"/>
                <a:cs typeface="Calibri" panose="020F0502020204030204"/>
              </a:rPr>
              <a:t>Det er en hensiktsmessig reaksjon som skal sette oss i stand til å handle raskt og effektivt. Det kan være både fysisk eller psykisk belastning</a:t>
            </a:r>
          </a:p>
          <a:p>
            <a:endParaRPr lang="nb-NO" dirty="0">
              <a:ea typeface="Calibri" panose="020F0502020204030204"/>
              <a:cs typeface="Calibri" panose="020F0502020204030204"/>
            </a:endParaRPr>
          </a:p>
          <a:p>
            <a:r>
              <a:rPr lang="nb-NO" dirty="0">
                <a:ea typeface="Calibri" panose="020F0502020204030204"/>
                <a:cs typeface="Calibri" panose="020F0502020204030204"/>
              </a:rPr>
              <a:t>Hvordan kan vi nyttiggjøre oss denne kunnskapen?</a:t>
            </a:r>
          </a:p>
          <a:p>
            <a:pPr marL="171450" indent="-171450">
              <a:buFontTx/>
              <a:buChar char="-"/>
            </a:pPr>
            <a:endParaRPr lang="nb-NO" dirty="0">
              <a:ea typeface="Calibri" panose="020F0502020204030204"/>
              <a:cs typeface="Calibri" panose="020F0502020204030204"/>
            </a:endParaRPr>
          </a:p>
          <a:p>
            <a:pPr marL="171450" indent="-171450">
              <a:buFontTx/>
              <a:buChar char="-"/>
            </a:pPr>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784713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t>
            </a:r>
          </a:p>
          <a:p>
            <a:r>
              <a:rPr lang="nb-NO" dirty="0"/>
              <a:t>Mange ting kan oppleves som Belastninger. Det som skjer mellom kolleger på jobb, samt arbeidsbelastning. Det som skjer hjemme, den sosiale arena. Og personlig arena</a:t>
            </a:r>
          </a:p>
          <a:p>
            <a:endParaRPr lang="nb-NO" dirty="0"/>
          </a:p>
          <a:p>
            <a:r>
              <a:rPr lang="nb-NO" dirty="0"/>
              <a:t>Er</a:t>
            </a:r>
            <a:r>
              <a:rPr lang="nb-NO" baseline="0" dirty="0"/>
              <a:t> individuelt hvordan vi reagerer</a:t>
            </a:r>
          </a:p>
          <a:p>
            <a:endParaRPr lang="nb-NO" dirty="0">
              <a:ea typeface="Calibri" panose="020F0502020204030204"/>
              <a:cs typeface="Calibri" panose="020F0502020204030204"/>
            </a:endParaRPr>
          </a:p>
          <a:p>
            <a:r>
              <a:rPr lang="nb-NO" dirty="0">
                <a:ea typeface="Calibri" panose="020F0502020204030204"/>
                <a:cs typeface="Calibri" panose="020F0502020204030204"/>
              </a:rPr>
              <a:t>I følge CATS (</a:t>
            </a:r>
            <a:r>
              <a:rPr lang="nb-NO" dirty="0"/>
              <a:t>The </a:t>
            </a:r>
            <a:r>
              <a:rPr lang="nb-NO" dirty="0" err="1"/>
              <a:t>Cognitive</a:t>
            </a:r>
            <a:r>
              <a:rPr lang="nb-NO" dirty="0"/>
              <a:t> </a:t>
            </a:r>
            <a:r>
              <a:rPr lang="nb-NO" dirty="0" err="1"/>
              <a:t>Activation</a:t>
            </a:r>
            <a:r>
              <a:rPr lang="nb-NO" dirty="0"/>
              <a:t> </a:t>
            </a:r>
            <a:r>
              <a:rPr lang="nb-NO" dirty="0" err="1"/>
              <a:t>Theory</a:t>
            </a:r>
            <a:r>
              <a:rPr lang="nb-NO" dirty="0"/>
              <a:t> </a:t>
            </a:r>
            <a:r>
              <a:rPr lang="nb-NO" dirty="0" err="1"/>
              <a:t>of</a:t>
            </a:r>
            <a:r>
              <a:rPr lang="nb-NO" dirty="0"/>
              <a:t> Stress</a:t>
            </a:r>
            <a:r>
              <a:rPr lang="nb-NO" dirty="0">
                <a:ea typeface="Calibri" panose="020F0502020204030204"/>
                <a:cs typeface="Calibri" panose="020F0502020204030204"/>
              </a:rPr>
              <a:t>)  er det individets vurdering av belastningen, og ikke belastningen i seg selv som er avgjørende for stressaktiveringen.</a:t>
            </a:r>
          </a:p>
          <a:p>
            <a:endParaRPr lang="nb-NO" dirty="0">
              <a:ea typeface="Calibri" panose="020F0502020204030204"/>
              <a:cs typeface="Calibri" panose="020F0502020204030204"/>
            </a:endParaRPr>
          </a:p>
          <a:p>
            <a:r>
              <a:rPr lang="nb-NO" dirty="0">
                <a:ea typeface="Calibri" panose="020F0502020204030204"/>
                <a:cs typeface="Calibri" panose="020F0502020204030204"/>
              </a:rPr>
              <a:t>I operative settinger er det viktig å vite litt om hvordan man reagerer på stress og gjenkjenne symptomene som naturlige og hensiktsmessige. Da blir de ikke så skremmende og kan bidra til økt yteevne og mestring.</a:t>
            </a:r>
          </a:p>
          <a:p>
            <a:r>
              <a:rPr lang="nb-NO" dirty="0">
                <a:ea typeface="Calibri" panose="020F0502020204030204"/>
                <a:cs typeface="Calibri" panose="020F0502020204030204"/>
              </a:rPr>
              <a:t>CATS definisjon på mestring er en positiv respons-utfallsforventning.</a:t>
            </a:r>
          </a:p>
          <a:p>
            <a:r>
              <a:rPr lang="nb-NO" dirty="0">
                <a:ea typeface="Calibri" panose="020F0502020204030204"/>
                <a:cs typeface="Calibri" panose="020F0502020204030204"/>
              </a:rPr>
              <a:t>Om individet forventer at utfallet av situasjonen blir positiv, vil man få en optimal aktivering av stressresponsen. Dette er positivt </a:t>
            </a:r>
            <a:r>
              <a:rPr lang="nb-NO" dirty="0" err="1">
                <a:ea typeface="Calibri" panose="020F0502020204030204"/>
                <a:cs typeface="Calibri" panose="020F0502020204030204"/>
              </a:rPr>
              <a:t>mtp</a:t>
            </a:r>
            <a:r>
              <a:rPr lang="nb-NO" dirty="0">
                <a:ea typeface="Calibri" panose="020F0502020204030204"/>
                <a:cs typeface="Calibri" panose="020F0502020204030204"/>
              </a:rPr>
              <a:t> </a:t>
            </a:r>
            <a:r>
              <a:rPr lang="nb-NO" dirty="0" err="1">
                <a:ea typeface="Calibri" panose="020F0502020204030204"/>
                <a:cs typeface="Calibri" panose="020F0502020204030204"/>
              </a:rPr>
              <a:t>situasjonsbevisthet</a:t>
            </a:r>
            <a:r>
              <a:rPr lang="nb-NO" dirty="0">
                <a:ea typeface="Calibri" panose="020F0502020204030204"/>
                <a:cs typeface="Calibri" panose="020F0502020204030204"/>
              </a:rPr>
              <a:t> og beslutningstaking, har v sagt tidligere.</a:t>
            </a:r>
          </a:p>
          <a:p>
            <a:endParaRPr lang="nb-NO" dirty="0">
              <a:ea typeface="Calibri" panose="020F0502020204030204"/>
              <a:cs typeface="Calibri" panose="020F0502020204030204"/>
            </a:endParaRPr>
          </a:p>
          <a:p>
            <a:r>
              <a:rPr lang="nb-NO" dirty="0">
                <a:ea typeface="Calibri" panose="020F0502020204030204"/>
                <a:cs typeface="Calibri" panose="020F0502020204030204"/>
              </a:rPr>
              <a:t>Utskillelse av stresshormoner er optimal og aktiveringssystemet slår seg av når trusselen er over. </a:t>
            </a:r>
          </a:p>
          <a:p>
            <a:r>
              <a:rPr lang="nb-NO" dirty="0">
                <a:ea typeface="Calibri" panose="020F0502020204030204"/>
                <a:cs typeface="Calibri" panose="020F0502020204030204"/>
              </a:rPr>
              <a:t>Om det endelige utfallet av situasjonen blir bra eller ikke, er altså ikke avgjørende for stressreaksjonen – det er våre forventninger til utfallet av situasjonen – om vi har tro på at vi kan lykkes – som påvirker stressreaksjonen og dermed vår evne til å yte optimalt.</a:t>
            </a:r>
          </a:p>
          <a:p>
            <a:endParaRPr lang="nb-NO" dirty="0">
              <a:ea typeface="Calibri" panose="020F0502020204030204"/>
              <a:cs typeface="Calibri" panose="020F0502020204030204"/>
            </a:endParaRPr>
          </a:p>
          <a:p>
            <a:r>
              <a:rPr lang="nb-NO" dirty="0">
                <a:ea typeface="Calibri" panose="020F0502020204030204"/>
                <a:cs typeface="Calibri" panose="020F0502020204030204"/>
              </a:rPr>
              <a:t>Om vi gjentatte ganger utsetter oss for belastninger som vi mestrer vil vi tilpasse oss g lære. Dette er positivt stress og bidrar til økt motivasjon og vekst.</a:t>
            </a:r>
          </a:p>
          <a:p>
            <a:endParaRPr lang="nb-NO" dirty="0">
              <a:ea typeface="Calibri" panose="020F0502020204030204"/>
              <a:cs typeface="Calibri" panose="020F0502020204030204"/>
            </a:endParaRPr>
          </a:p>
          <a:p>
            <a:r>
              <a:rPr lang="nb-NO" dirty="0">
                <a:ea typeface="Calibri" panose="020F0502020204030204"/>
                <a:cs typeface="Calibri" panose="020F0502020204030204"/>
              </a:rPr>
              <a:t>Den omvendte U-kurven?</a:t>
            </a:r>
          </a:p>
          <a:p>
            <a:endParaRPr lang="nb-NO" dirty="0">
              <a:ea typeface="Calibri" panose="020F0502020204030204"/>
              <a:cs typeface="Calibri" panose="020F0502020204030204"/>
            </a:endParaRPr>
          </a:p>
          <a:p>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357210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D516E05-E3CC-4643-8235-DF57D1C5C1C3}" type="slidenum">
              <a:rPr lang="nb-NO" smtClean="0"/>
              <a:t>14</a:t>
            </a:fld>
            <a:endParaRPr lang="nb-NO"/>
          </a:p>
        </p:txBody>
      </p:sp>
    </p:spTree>
    <p:extLst>
      <p:ext uri="{BB962C8B-B14F-4D97-AF65-F5344CB8AC3E}">
        <p14:creationId xmlns:p14="http://schemas.microsoft.com/office/powerpoint/2010/main" val="427891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dirty="0">
                <a:latin typeface="Verdana" panose="020B0604030504040204" pitchFamily="34" charset="0"/>
                <a:ea typeface="Verdana" panose="020B0604030504040204" pitchFamily="34" charset="0"/>
              </a:rPr>
              <a:t>Bruk to minutter og tenke gjennom disse spørsmålene selv og skriv ned to-tre punkt.</a:t>
            </a:r>
          </a:p>
          <a:p>
            <a:pPr marL="0" indent="0">
              <a:buNone/>
            </a:pPr>
            <a:r>
              <a:rPr lang="nb-NO" sz="1200" dirty="0">
                <a:latin typeface="Verdana" panose="020B0604030504040204" pitchFamily="34" charset="0"/>
                <a:ea typeface="Verdana" panose="020B0604030504040204" pitchFamily="34" charset="0"/>
              </a:rPr>
              <a:t>Diskuter så med kollega i et par minutter og bli enige om tre momenter som så kan presenteres i plenum.</a:t>
            </a:r>
          </a:p>
          <a:p>
            <a:pPr marL="0" indent="0">
              <a:buNone/>
            </a:pPr>
            <a:r>
              <a:rPr lang="nb-NO" sz="1200" dirty="0">
                <a:latin typeface="Verdana" panose="020B0604030504040204" pitchFamily="34" charset="0"/>
                <a:ea typeface="Verdana" panose="020B0604030504040204" pitchFamily="34" charset="0"/>
              </a:rPr>
              <a:t>-------------------------------------------------------------------------------------------------------------------------------------------------------------------------------------------------------------------</a:t>
            </a:r>
          </a:p>
          <a:p>
            <a:endParaRPr lang="nb-NO" dirty="0">
              <a:cs typeface="Calibri"/>
            </a:endParaRPr>
          </a:p>
          <a:p>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2949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70aa64bb17_0_2860:notes"/>
          <p:cNvSpPr txBox="1">
            <a:spLocks noGrp="1"/>
          </p:cNvSpPr>
          <p:nvPr>
            <p:ph type="body" idx="1"/>
          </p:nvPr>
        </p:nvSpPr>
        <p:spPr>
          <a:xfrm>
            <a:off x="685800" y="4777195"/>
            <a:ext cx="5486400" cy="3908777"/>
          </a:xfrm>
          <a:prstGeom prst="rect">
            <a:avLst/>
          </a:prstGeom>
          <a:noFill/>
          <a:ln>
            <a:noFill/>
          </a:ln>
        </p:spPr>
        <p:txBody>
          <a:bodyPr spcFirstLastPara="1" wrap="square" lIns="91672" tIns="45823" rIns="91672" bIns="45823" anchor="t" anchorCtr="0">
            <a:noAutofit/>
          </a:bodyPr>
          <a:lstStyle/>
          <a:p>
            <a:pPr defTabSz="916869">
              <a:buClr>
                <a:srgbClr val="000000"/>
              </a:buClr>
              <a:defRPr/>
            </a:pPr>
            <a:endParaRPr lang="nb-NO" sz="1800" b="1" kern="0" dirty="0">
              <a:solidFill>
                <a:srgbClr val="000000"/>
              </a:solidFill>
              <a:latin typeface="Verdana" panose="020B0604030504040204" pitchFamily="34" charset="0"/>
              <a:ea typeface="Verdana" panose="020B0604030504040204" pitchFamily="34" charset="0"/>
              <a:cs typeface="Arial"/>
            </a:endParaRPr>
          </a:p>
          <a:p>
            <a:pPr defTabSz="916869">
              <a:buSzPts val="1400"/>
              <a:defRPr/>
            </a:pPr>
            <a:r>
              <a:rPr lang="nb-NO" b="1" dirty="0">
                <a:solidFill>
                  <a:srgbClr val="000000"/>
                </a:solidFill>
                <a:latin typeface="Calibri" panose="020F0502020204030204"/>
                <a:ea typeface="Verdana"/>
                <a:cs typeface="Calibri"/>
                <a:sym typeface="Arial"/>
              </a:rPr>
              <a:t>Vi er </a:t>
            </a:r>
            <a:r>
              <a:rPr lang="nb-NO" b="1" dirty="0">
                <a:cs typeface="Calibri"/>
              </a:rPr>
              <a:t>ulike individer, med våre individuelle egenskaper, ulik kompetanse og ulikt erfaringsgrunnlag. Dette er avgjørende for den enkeltes handlingskompetanse.</a:t>
            </a:r>
            <a:endParaRPr lang="nb-NO" b="1" dirty="0"/>
          </a:p>
          <a:p>
            <a:pPr>
              <a:buSzPts val="1400"/>
            </a:pPr>
            <a:endParaRPr lang="nb-NO" b="1" dirty="0">
              <a:cs typeface="Calibri"/>
            </a:endParaRPr>
          </a:p>
          <a:p>
            <a:pPr>
              <a:buSzPts val="1400"/>
            </a:pPr>
            <a:r>
              <a:rPr lang="nb-NO" b="1" dirty="0">
                <a:cs typeface="Calibri"/>
              </a:rPr>
              <a:t>I AMK </a:t>
            </a:r>
            <a:r>
              <a:rPr lang="nb-NO" dirty="0">
                <a:cs typeface="Calibri"/>
              </a:rPr>
              <a:t>jobber vi i team. Hvert medlem i teamet er tildelt en bestemt rolle med tilhørende arbeidsoppgaver. Kjennetegnet på et team er at medlemmene arbeider for et felles mål, og at arbeidet innad i teamet er koordinert.</a:t>
            </a:r>
            <a:endParaRPr lang="nb-NO" b="1" dirty="0">
              <a:cs typeface="Calibri"/>
            </a:endParaRPr>
          </a:p>
          <a:p>
            <a:pPr>
              <a:buSzPts val="1400"/>
            </a:pPr>
            <a:r>
              <a:rPr lang="nb-NO" dirty="0">
                <a:cs typeface="Calibri"/>
              </a:rPr>
              <a:t>Teammedlemmene må samordne sine beslutninger og aktiviteter og dele informasjon og intensjoner. Medlemmenes oppgaver er avhengig av hverandre.</a:t>
            </a:r>
          </a:p>
          <a:p>
            <a:pPr>
              <a:buSzPts val="1400"/>
            </a:pPr>
            <a:endParaRPr lang="nb-NO" dirty="0">
              <a:cs typeface="Calibri"/>
            </a:endParaRPr>
          </a:p>
          <a:p>
            <a:pPr>
              <a:buSzPts val="1400"/>
            </a:pPr>
            <a:r>
              <a:rPr lang="nb-NO" dirty="0">
                <a:cs typeface="Calibri"/>
              </a:rPr>
              <a:t>Hvordan kan man starte - og opprettholde utviklingen av gode teamprosesser for å skape et modent team? Et team der man ikke er redde for ærlige meningsutvekslinger - der ingen ting feies under teppet eller blir uprøvd.+ Team som har stor evne til å aktivere nødvendig adferd for å tilpasse seg situasjonen.? </a:t>
            </a:r>
          </a:p>
          <a:p>
            <a:pPr>
              <a:buSzPts val="1400"/>
            </a:pPr>
            <a:r>
              <a:rPr lang="nb-NO" dirty="0">
                <a:cs typeface="Calibri"/>
              </a:rPr>
              <a:t>Hvordan er fokuset hos teammedlemmene</a:t>
            </a:r>
          </a:p>
          <a:p>
            <a:pPr>
              <a:buSzPts val="1400"/>
            </a:pPr>
            <a:endParaRPr lang="nb-NO" b="1" dirty="0">
              <a:cs typeface="Calibri"/>
            </a:endParaRPr>
          </a:p>
          <a:p>
            <a:pPr marL="285750" indent="-285750">
              <a:lnSpc>
                <a:spcPct val="90000"/>
              </a:lnSpc>
              <a:spcBef>
                <a:spcPts val="1000"/>
              </a:spcBef>
              <a:buFont typeface="Arial"/>
              <a:buChar char="•"/>
            </a:pPr>
            <a:r>
              <a:rPr lang="nb-NO" dirty="0"/>
              <a:t>Er man opptatt av seg selv eller at teamet skal lykkes?</a:t>
            </a:r>
            <a:br>
              <a:rPr lang="nb-NO" dirty="0">
                <a:cs typeface="+mn-lt"/>
              </a:rPr>
            </a:br>
            <a:endParaRPr lang="nb-NO" dirty="0"/>
          </a:p>
          <a:p>
            <a:pPr marL="285750" indent="-285750">
              <a:lnSpc>
                <a:spcPct val="90000"/>
              </a:lnSpc>
              <a:spcBef>
                <a:spcPts val="1000"/>
              </a:spcBef>
              <a:buFont typeface="Arial"/>
              <a:buChar char="•"/>
            </a:pPr>
            <a:r>
              <a:rPr lang="nb-NO" dirty="0"/>
              <a:t>Er det lett å ta opp ting som ikke ble slik man ønsket?</a:t>
            </a:r>
            <a:br>
              <a:rPr lang="nb-NO" dirty="0">
                <a:cs typeface="+mn-lt"/>
              </a:rPr>
            </a:br>
            <a:endParaRPr lang="nb-NO" dirty="0"/>
          </a:p>
          <a:p>
            <a:pPr marL="285750" indent="-285750">
              <a:lnSpc>
                <a:spcPct val="90000"/>
              </a:lnSpc>
              <a:spcBef>
                <a:spcPts val="1000"/>
              </a:spcBef>
              <a:buFont typeface="Arial"/>
              <a:buChar char="•"/>
            </a:pPr>
            <a:r>
              <a:rPr lang="nb-NO" dirty="0"/>
              <a:t>Blir kritikk tatt personlig? </a:t>
            </a:r>
            <a:br>
              <a:rPr lang="nb-NO" dirty="0">
                <a:cs typeface="+mn-lt"/>
              </a:rPr>
            </a:br>
            <a:endParaRPr lang="nb-NO" dirty="0"/>
          </a:p>
          <a:p>
            <a:pPr marL="285750" indent="-285750">
              <a:lnSpc>
                <a:spcPct val="90000"/>
              </a:lnSpc>
              <a:spcBef>
                <a:spcPts val="1000"/>
              </a:spcBef>
              <a:buFont typeface="Arial"/>
              <a:buChar char="•"/>
            </a:pPr>
            <a:r>
              <a:rPr lang="nb-NO" dirty="0"/>
              <a:t>Hvordan er «takhøyden»?</a:t>
            </a:r>
            <a:endParaRPr lang="nb-NO" dirty="0">
              <a:cs typeface="Calibri" panose="020F0502020204030204"/>
            </a:endParaRPr>
          </a:p>
          <a:p>
            <a:pPr>
              <a:buSzPts val="1400"/>
            </a:pPr>
            <a:r>
              <a:rPr lang="nb-NO" dirty="0"/>
              <a:t>Bilde: </a:t>
            </a:r>
            <a:br>
              <a:rPr lang="nb-NO" dirty="0"/>
            </a:br>
            <a:r>
              <a:rPr lang="nb-NO" dirty="0">
                <a:hlinkClick r:id="rId3"/>
              </a:rPr>
              <a:t>ikke sterkere enn det svakeste leddet – Google Søk</a:t>
            </a:r>
            <a:endParaRPr dirty="0"/>
          </a:p>
        </p:txBody>
      </p:sp>
      <p:sp>
        <p:nvSpPr>
          <p:cNvPr id="408" name="Google Shape;408;g170aa64bb17_0_2860:notes"/>
          <p:cNvSpPr>
            <a:spLocks noGrp="1" noRot="1" noChangeAspect="1"/>
          </p:cNvSpPr>
          <p:nvPr>
            <p:ph type="sldImg" idx="2"/>
          </p:nvPr>
        </p:nvSpPr>
        <p:spPr>
          <a:xfrm>
            <a:off x="450850"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Plassholder for lysbildenummer 1"/>
          <p:cNvSpPr>
            <a:spLocks noGrp="1"/>
          </p:cNvSpPr>
          <p:nvPr>
            <p:ph type="sldNum" idx="10"/>
          </p:nvPr>
        </p:nvSpPr>
        <p:spPr/>
        <p:txBody>
          <a:bodyPr/>
          <a:lstStyle/>
          <a:p>
            <a:pPr defTabSz="916869">
              <a:buClr>
                <a:srgbClr val="000000"/>
              </a:buClr>
              <a:buSzPts val="1200"/>
              <a:defRPr/>
            </a:pPr>
            <a:fld id="{00000000-1234-1234-1234-123412341234}" type="slidenum">
              <a:rPr lang="no-NO" kern="0">
                <a:solidFill>
                  <a:srgbClr val="000000"/>
                </a:solidFill>
                <a:latin typeface="Calibri"/>
                <a:ea typeface="Calibri"/>
                <a:cs typeface="Calibri"/>
                <a:sym typeface="Calibri"/>
              </a:rPr>
              <a:pPr defTabSz="916869">
                <a:buClr>
                  <a:srgbClr val="000000"/>
                </a:buClr>
                <a:buSzPts val="1200"/>
                <a:defRPr/>
              </a:pPr>
              <a:t>16</a:t>
            </a:fld>
            <a:endParaRPr lang="no-NO"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215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90000"/>
              </a:lnSpc>
              <a:spcBef>
                <a:spcPts val="1000"/>
              </a:spcBef>
            </a:pPr>
            <a:r>
              <a:rPr lang="nb-NO" dirty="0">
                <a:cs typeface="Calibri"/>
              </a:rPr>
              <a:t>---------------------------------------------------------------------------------------------------------------------------------------------------------------------------------------------------------------------</a:t>
            </a:r>
          </a:p>
          <a:p>
            <a:pPr>
              <a:lnSpc>
                <a:spcPct val="90000"/>
              </a:lnSpc>
              <a:spcBef>
                <a:spcPts val="1000"/>
              </a:spcBef>
            </a:pPr>
            <a:r>
              <a:rPr lang="nb-NO" dirty="0">
                <a:cs typeface="Calibri"/>
              </a:rPr>
              <a:t>«De fem store» i teamarbeid.</a:t>
            </a:r>
          </a:p>
          <a:p>
            <a:pPr>
              <a:lnSpc>
                <a:spcPct val="90000"/>
              </a:lnSpc>
              <a:spcBef>
                <a:spcPts val="1000"/>
              </a:spcBef>
            </a:pPr>
            <a:endParaRPr lang="nb-NO" dirty="0"/>
          </a:p>
          <a:p>
            <a:pPr marL="171450" indent="-171450">
              <a:lnSpc>
                <a:spcPct val="90000"/>
              </a:lnSpc>
              <a:spcBef>
                <a:spcPts val="1000"/>
              </a:spcBef>
              <a:buFont typeface="Arial"/>
              <a:buChar char="•"/>
            </a:pPr>
            <a:r>
              <a:rPr lang="nb-NO" dirty="0"/>
              <a:t>Det trengs Gode ledere som vektlegger fellesskapet i avdelingen, legger til rette for at det utvikles gode teamnormer, organiserer trening og oppøving slik at samholdet kan utvikles og viser i praksis at omsorg og kollegastøtte er viktig.</a:t>
            </a:r>
            <a:endParaRPr lang="nb-NO" dirty="0">
              <a:cs typeface="Calibri"/>
            </a:endParaRPr>
          </a:p>
          <a:p>
            <a:pPr marL="171450" indent="-171450">
              <a:lnSpc>
                <a:spcPct val="90000"/>
              </a:lnSpc>
              <a:spcBef>
                <a:spcPts val="1000"/>
              </a:spcBef>
              <a:buFont typeface="Arial"/>
              <a:buChar char="•"/>
            </a:pPr>
            <a:r>
              <a:rPr lang="nb-NO" dirty="0"/>
              <a:t>Teamledelse</a:t>
            </a:r>
            <a:endParaRPr lang="en-US" dirty="0">
              <a:cs typeface="Calibri"/>
            </a:endParaRPr>
          </a:p>
          <a:p>
            <a:pPr marL="171450" indent="-171450">
              <a:lnSpc>
                <a:spcPct val="90000"/>
              </a:lnSpc>
              <a:spcBef>
                <a:spcPts val="1000"/>
              </a:spcBef>
              <a:buFont typeface="Arial"/>
              <a:buChar char="•"/>
            </a:pPr>
            <a:r>
              <a:rPr lang="nb-NO" dirty="0"/>
              <a:t>Gjensidig </a:t>
            </a:r>
            <a:r>
              <a:rPr lang="nb-NO" dirty="0" err="1"/>
              <a:t>monitorering</a:t>
            </a:r>
            <a:endParaRPr lang="nb-NO" dirty="0" err="1">
              <a:cs typeface="Calibri"/>
            </a:endParaRPr>
          </a:p>
          <a:p>
            <a:pPr marL="171450" indent="-171450">
              <a:lnSpc>
                <a:spcPct val="90000"/>
              </a:lnSpc>
              <a:spcBef>
                <a:spcPts val="1000"/>
              </a:spcBef>
              <a:buFont typeface="Arial"/>
              <a:buChar char="•"/>
            </a:pPr>
            <a:r>
              <a:rPr lang="nb-NO" dirty="0"/>
              <a:t>Gjensidig støtteatferd</a:t>
            </a:r>
            <a:endParaRPr lang="en-US" dirty="0"/>
          </a:p>
          <a:p>
            <a:pPr marL="171450" indent="-171450">
              <a:lnSpc>
                <a:spcPct val="90000"/>
              </a:lnSpc>
              <a:spcBef>
                <a:spcPts val="1000"/>
              </a:spcBef>
              <a:buFont typeface="Arial"/>
              <a:buChar char="•"/>
            </a:pPr>
            <a:r>
              <a:rPr lang="nb-NO" dirty="0"/>
              <a:t>Tilpasningsdyktighet </a:t>
            </a:r>
            <a:endParaRPr lang="en-US" dirty="0"/>
          </a:p>
          <a:p>
            <a:pPr marL="171450" indent="-171450">
              <a:lnSpc>
                <a:spcPct val="90000"/>
              </a:lnSpc>
              <a:spcBef>
                <a:spcPts val="1000"/>
              </a:spcBef>
              <a:buFont typeface="Arial"/>
              <a:buChar char="•"/>
            </a:pPr>
            <a:r>
              <a:rPr lang="nb-NO" dirty="0"/>
              <a:t>Teamorientering</a:t>
            </a:r>
          </a:p>
          <a:p>
            <a:pPr marL="171450" indent="-171450">
              <a:lnSpc>
                <a:spcPct val="90000"/>
              </a:lnSpc>
              <a:spcBef>
                <a:spcPts val="1000"/>
              </a:spcBef>
              <a:buFont typeface="Arial"/>
              <a:buChar char="•"/>
            </a:pPr>
            <a:endParaRPr lang="nb-NO" dirty="0">
              <a:cs typeface="Calibri"/>
            </a:endParaRPr>
          </a:p>
          <a:p>
            <a:pPr>
              <a:lnSpc>
                <a:spcPct val="90000"/>
              </a:lnSpc>
              <a:spcBef>
                <a:spcPts val="1000"/>
              </a:spcBef>
            </a:pPr>
            <a:r>
              <a:rPr lang="nb-NO" dirty="0">
                <a:cs typeface="Calibri"/>
              </a:rPr>
              <a:t>Koordinerende mekanismer</a:t>
            </a:r>
          </a:p>
          <a:p>
            <a:pPr>
              <a:lnSpc>
                <a:spcPct val="90000"/>
              </a:lnSpc>
              <a:spcBef>
                <a:spcPts val="1000"/>
              </a:spcBef>
            </a:pPr>
            <a:endParaRPr lang="nb-NO" dirty="0">
              <a:cs typeface="Calibri"/>
            </a:endParaRPr>
          </a:p>
          <a:p>
            <a:pPr marL="171450" indent="-171450">
              <a:lnSpc>
                <a:spcPct val="90000"/>
              </a:lnSpc>
              <a:spcBef>
                <a:spcPts val="1000"/>
              </a:spcBef>
              <a:buFont typeface="Arial"/>
              <a:buChar char="•"/>
            </a:pPr>
            <a:r>
              <a:rPr lang="nb-NO" dirty="0">
                <a:cs typeface="Calibri"/>
              </a:rPr>
              <a:t>Delte mentale modeller</a:t>
            </a:r>
          </a:p>
          <a:p>
            <a:pPr marL="171450" indent="-171450">
              <a:lnSpc>
                <a:spcPct val="90000"/>
              </a:lnSpc>
              <a:spcBef>
                <a:spcPts val="1000"/>
              </a:spcBef>
              <a:buFont typeface="Arial"/>
              <a:buChar char="•"/>
            </a:pPr>
            <a:r>
              <a:rPr lang="nb-NO" dirty="0">
                <a:cs typeface="Calibri"/>
              </a:rPr>
              <a:t>Tillit</a:t>
            </a:r>
          </a:p>
          <a:p>
            <a:pPr marL="171450" indent="-171450">
              <a:lnSpc>
                <a:spcPct val="90000"/>
              </a:lnSpc>
              <a:spcBef>
                <a:spcPts val="1000"/>
              </a:spcBef>
              <a:buFont typeface="Arial"/>
              <a:buChar char="•"/>
            </a:pPr>
            <a:r>
              <a:rPr lang="nb-NO" dirty="0" err="1">
                <a:cs typeface="Calibri"/>
              </a:rPr>
              <a:t>Closed</a:t>
            </a:r>
            <a:r>
              <a:rPr lang="nb-NO" dirty="0">
                <a:cs typeface="Calibri"/>
              </a:rPr>
              <a:t> loop </a:t>
            </a:r>
            <a:r>
              <a:rPr lang="nb-NO" dirty="0" err="1">
                <a:cs typeface="Calibri"/>
              </a:rPr>
              <a:t>comunication</a:t>
            </a:r>
            <a:endParaRPr lang="nb-NO" dirty="0">
              <a:cs typeface="Calibri"/>
            </a:endParaRPr>
          </a:p>
        </p:txBody>
      </p:sp>
    </p:spTree>
    <p:extLst>
      <p:ext uri="{BB962C8B-B14F-4D97-AF65-F5344CB8AC3E}">
        <p14:creationId xmlns:p14="http://schemas.microsoft.com/office/powerpoint/2010/main" val="2688276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snakke med sidemann / grupper på 2 til 3 deltakere - gi dem 2 minutter til felles refleksjon.</a:t>
            </a:r>
            <a:endParaRPr lang="en-US" dirty="0"/>
          </a:p>
          <a:p>
            <a:r>
              <a:rPr lang="nb-NO" dirty="0">
                <a:cs typeface="Calibri"/>
              </a:rPr>
              <a:t>Be om innspill i plenum etterpå (prøv å engasjere alle). </a:t>
            </a:r>
          </a:p>
          <a:p>
            <a:endParaRPr lang="nb-NO" dirty="0">
              <a:cs typeface="Calibri"/>
            </a:endParaRPr>
          </a:p>
          <a:p>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0146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 om noen har</a:t>
            </a:r>
            <a:r>
              <a:rPr lang="nb-NO" baseline="0" dirty="0"/>
              <a:t> opplevd situasjoner der de kan kjenne igjen noen av de tingene som har vært diskutert</a:t>
            </a:r>
            <a:endParaRPr lang="nb-NO" dirty="0"/>
          </a:p>
        </p:txBody>
      </p:sp>
    </p:spTree>
    <p:extLst>
      <p:ext uri="{BB962C8B-B14F-4D97-AF65-F5344CB8AC3E}">
        <p14:creationId xmlns:p14="http://schemas.microsoft.com/office/powerpoint/2010/main" val="285810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t>Spm</a:t>
            </a:r>
            <a:r>
              <a:rPr lang="nb-NO" b="1" dirty="0"/>
              <a:t>: </a:t>
            </a:r>
            <a:r>
              <a:rPr lang="nb-NO" dirty="0"/>
              <a:t>Hva er «operativ psykologi»</a:t>
            </a:r>
          </a:p>
          <a:p>
            <a:r>
              <a:rPr lang="nb-NO" dirty="0"/>
              <a:t>---------------------------------------------------------------------------------------------------------------------------------------------------------------------------------------------------------------------</a:t>
            </a:r>
          </a:p>
          <a:p>
            <a:r>
              <a:rPr lang="nb-NO" dirty="0"/>
              <a:t>(Eid og Johnsen): </a:t>
            </a:r>
          </a:p>
          <a:p>
            <a:r>
              <a:rPr lang="nb-NO" b="1" dirty="0"/>
              <a:t>Operativ psykologi </a:t>
            </a:r>
            <a:r>
              <a:rPr lang="nb-NO" i="1" dirty="0"/>
              <a:t>systematisk  kunnskap om individuelle og kontekstuelle faktorer som påvirker menneskers adferd i operasjonelle miljøer og operative situasjoner der liv,</a:t>
            </a:r>
            <a:r>
              <a:rPr lang="nb-NO" i="1" baseline="0" dirty="0"/>
              <a:t> helse eller grunnleggende verdier kan være truet.</a:t>
            </a:r>
          </a:p>
          <a:p>
            <a:endParaRPr lang="nb-NO" baseline="0" dirty="0"/>
          </a:p>
          <a:p>
            <a:r>
              <a:rPr lang="nb-NO" dirty="0"/>
              <a:t>Stress: </a:t>
            </a:r>
            <a:r>
              <a:rPr lang="nb-NO" dirty="0" err="1"/>
              <a:t>Situasjonsbevisthet</a:t>
            </a:r>
            <a:r>
              <a:rPr lang="nb-NO" dirty="0"/>
              <a:t>, problemløsing og menneskelig samhandling</a:t>
            </a:r>
            <a:r>
              <a:rPr lang="nb-NO" baseline="0" dirty="0"/>
              <a:t>  foregår under risikofylte og komplekse forhold og feilhandlinger og rutinesvikt kan ha ødeleggende eller fatale konsekvenser.</a:t>
            </a:r>
          </a:p>
          <a:p>
            <a:endParaRPr lang="nb-NO" baseline="0" dirty="0"/>
          </a:p>
          <a:p>
            <a:r>
              <a:rPr lang="nb-NO" baseline="0" dirty="0"/>
              <a:t>Det er viktig å ha kunnskap om forhold som påvirker vår evne til samarbeid og mestring. Og å kunne ta i bruk denne kunnskapen i </a:t>
            </a:r>
            <a:r>
              <a:rPr lang="nb-NO" dirty="0"/>
              <a:t>teamarbeid</a:t>
            </a:r>
            <a:endParaRPr lang="nb-NO" baseline="0" dirty="0">
              <a:cs typeface="Calibri"/>
            </a:endParaRPr>
          </a:p>
          <a:p>
            <a:endParaRPr lang="nb-NO" baseline="0" dirty="0"/>
          </a:p>
          <a:p>
            <a:r>
              <a:rPr lang="nb-NO" baseline="0" dirty="0"/>
              <a:t>Er det spesielle trekk, eller egenskaper hos en person som gjør at noen er mer egnet i operative settinger en andre?</a:t>
            </a:r>
          </a:p>
          <a:p>
            <a:endParaRPr lang="nb-NO" dirty="0">
              <a:cs typeface="Calibri" panose="020F0502020204030204"/>
            </a:endParaRPr>
          </a:p>
          <a:p>
            <a:r>
              <a:rPr lang="nb-NO" dirty="0">
                <a:cs typeface="Calibri" panose="020F0502020204030204"/>
              </a:rPr>
              <a:t>Vi tar en runde der vi snakker om den enkeltes trekk og egenskaper som kan hemme eller fremme den enkeltes evne til samarbeid og mestring. Er vi bevist våre egne sterke og svake sider. Hva trenger kollegaen min å vite om meg for å kunne gjøre meg god?</a:t>
            </a:r>
          </a:p>
        </p:txBody>
      </p:sp>
    </p:spTree>
    <p:extLst>
      <p:ext uri="{BB962C8B-B14F-4D97-AF65-F5344CB8AC3E}">
        <p14:creationId xmlns:p14="http://schemas.microsoft.com/office/powerpoint/2010/main" val="81218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6869" eaLnBrk="0" fontAlgn="base" hangingPunct="0">
              <a:spcBef>
                <a:spcPct val="30000"/>
              </a:spcBef>
              <a:spcAft>
                <a:spcPct val="0"/>
              </a:spcAft>
              <a:defRPr/>
            </a:pPr>
            <a:r>
              <a:rPr lang="nb-NO" b="0" dirty="0">
                <a:solidFill>
                  <a:srgbClr val="000000"/>
                </a:solidFill>
                <a:latin typeface="Arial" charset="0"/>
              </a:rPr>
              <a:t>Dette</a:t>
            </a:r>
            <a:r>
              <a:rPr lang="nb-NO" b="0" baseline="0" dirty="0">
                <a:solidFill>
                  <a:srgbClr val="000000"/>
                </a:solidFill>
                <a:latin typeface="Arial" charset="0"/>
              </a:rPr>
              <a:t> er det medisinsk nødmeldetjeneste handler om</a:t>
            </a:r>
          </a:p>
          <a:p>
            <a:pPr defTabSz="916869" eaLnBrk="0" fontAlgn="base" hangingPunct="0">
              <a:spcBef>
                <a:spcPct val="30000"/>
              </a:spcBef>
              <a:spcAft>
                <a:spcPct val="0"/>
              </a:spcAft>
              <a:defRPr/>
            </a:pPr>
            <a:r>
              <a:rPr lang="nb-NO" b="0" baseline="0" dirty="0">
                <a:solidFill>
                  <a:srgbClr val="000000"/>
                </a:solidFill>
                <a:latin typeface="Arial" charset="0"/>
              </a:rPr>
              <a:t>Da må vi (teamet) oppfatte situasjonen som innringer befinner seg i</a:t>
            </a:r>
          </a:p>
          <a:p>
            <a:pPr defTabSz="916869">
              <a:spcBef>
                <a:spcPct val="30000"/>
              </a:spcBef>
              <a:spcAft>
                <a:spcPct val="0"/>
              </a:spcAft>
              <a:defRPr/>
            </a:pPr>
            <a:r>
              <a:rPr lang="nb-NO" dirty="0">
                <a:solidFill>
                  <a:srgbClr val="000000"/>
                </a:solidFill>
                <a:latin typeface="Arial"/>
                <a:cs typeface="Arial"/>
              </a:rPr>
              <a:t>Vi har allerede snakket mye om ulike kommunikasjonsteknikker, hørt på lydlogger og jeg tror vi kan erkjenne at det ofte kan være vanskelig å oppfatte hva som skjer i andre enden av linjen, og hva som er behovet til innringer.</a:t>
            </a:r>
          </a:p>
          <a:p>
            <a:pPr defTabSz="916869" eaLnBrk="0" fontAlgn="base" hangingPunct="0">
              <a:spcBef>
                <a:spcPct val="30000"/>
              </a:spcBef>
              <a:spcAft>
                <a:spcPct val="0"/>
              </a:spcAft>
              <a:defRPr/>
            </a:pPr>
            <a:endParaRPr lang="nb-NO" b="0" baseline="0" dirty="0">
              <a:solidFill>
                <a:srgbClr val="000000"/>
              </a:solidFill>
              <a:latin typeface="Arial" charset="0"/>
            </a:endParaRPr>
          </a:p>
          <a:p>
            <a:pPr defTabSz="916869" eaLnBrk="0" fontAlgn="base" hangingPunct="0">
              <a:spcBef>
                <a:spcPct val="30000"/>
              </a:spcBef>
              <a:spcAft>
                <a:spcPct val="0"/>
              </a:spcAft>
              <a:defRPr/>
            </a:pPr>
            <a:endParaRPr lang="nb-NO" b="0" baseline="0" dirty="0">
              <a:solidFill>
                <a:srgbClr val="000000"/>
              </a:solidFill>
              <a:latin typeface="Arial" charset="0"/>
            </a:endParaRPr>
          </a:p>
          <a:p>
            <a:pPr marL="0" marR="0" lvl="0" indent="0" algn="l" defTabSz="916869" rtl="0" eaLnBrk="0" fontAlgn="base" latinLnBrk="0" hangingPunct="0">
              <a:lnSpc>
                <a:spcPct val="100000"/>
              </a:lnSpc>
              <a:spcBef>
                <a:spcPct val="30000"/>
              </a:spcBef>
              <a:spcAft>
                <a:spcPct val="0"/>
              </a:spcAft>
              <a:buClrTx/>
              <a:buSzTx/>
              <a:buFontTx/>
              <a:buNone/>
              <a:tabLst/>
              <a:defRPr/>
            </a:pPr>
            <a:r>
              <a:rPr lang="nb-NO" dirty="0"/>
              <a:t>---------------------------------------------------------------------------------------------------------------------------------------------------------------------------------------------------------------------</a:t>
            </a:r>
          </a:p>
          <a:p>
            <a:pPr defTabSz="916869" eaLnBrk="0" fontAlgn="base" hangingPunct="0">
              <a:spcBef>
                <a:spcPct val="30000"/>
              </a:spcBef>
              <a:spcAft>
                <a:spcPct val="0"/>
              </a:spcAft>
              <a:defRPr/>
            </a:pPr>
            <a:endParaRPr lang="nb-NO" b="0" dirty="0">
              <a:solidFill>
                <a:srgbClr val="000000"/>
              </a:solidFill>
              <a:latin typeface="Arial" charset="0"/>
            </a:endParaRPr>
          </a:p>
        </p:txBody>
      </p:sp>
      <p:sp>
        <p:nvSpPr>
          <p:cNvPr id="4" name="Plassholder for lysbildenummer 3"/>
          <p:cNvSpPr>
            <a:spLocks noGrp="1"/>
          </p:cNvSpPr>
          <p:nvPr>
            <p:ph type="sldNum" sz="quarter" idx="5"/>
          </p:nvPr>
        </p:nvSpPr>
        <p:spPr/>
        <p:txBody>
          <a:bodyPr/>
          <a:lstStyle/>
          <a:p>
            <a:pPr defTabSz="916869" eaLnBrk="0" fontAlgn="base" hangingPunct="0">
              <a:spcBef>
                <a:spcPct val="0"/>
              </a:spcBef>
              <a:spcAft>
                <a:spcPct val="0"/>
              </a:spcAft>
              <a:defRPr/>
            </a:pPr>
            <a:fld id="{398CE1C8-B46E-452C-AD5C-85DE7E9B25BE}" type="slidenum">
              <a:rPr lang="nn-NO" altLang="nb-NO">
                <a:solidFill>
                  <a:srgbClr val="000000"/>
                </a:solidFill>
                <a:latin typeface="Times" panose="02020603050405020304" pitchFamily="18" charset="0"/>
              </a:rPr>
              <a:pPr defTabSz="916869" eaLnBrk="0" fontAlgn="base" hangingPunct="0">
                <a:spcBef>
                  <a:spcPct val="0"/>
                </a:spcBef>
                <a:spcAft>
                  <a:spcPct val="0"/>
                </a:spcAft>
                <a:defRPr/>
              </a:pPr>
              <a:t>4</a:t>
            </a:fld>
            <a:endParaRPr lang="nn-NO" altLang="nb-NO">
              <a:solidFill>
                <a:srgbClr val="000000"/>
              </a:solidFill>
              <a:latin typeface="Times" panose="02020603050405020304" pitchFamily="18" charset="0"/>
            </a:endParaRPr>
          </a:p>
        </p:txBody>
      </p:sp>
    </p:spTree>
    <p:extLst>
      <p:ext uri="{BB962C8B-B14F-4D97-AF65-F5344CB8AC3E}">
        <p14:creationId xmlns:p14="http://schemas.microsoft.com/office/powerpoint/2010/main" val="202804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Om vi tenker oss at en operatør i AMK svarer på en 113, og 2 andre kolleger går i medlytt. Vil det da være slik at alle har samme forståelse av det som presenteres av innringer?</a:t>
            </a:r>
            <a:br>
              <a:rPr lang="nb-NO" dirty="0">
                <a:cs typeface="Calibri"/>
              </a:rPr>
            </a:br>
            <a:endParaRPr lang="nb-NO" dirty="0">
              <a:cs typeface="Calibri"/>
            </a:endParaRPr>
          </a:p>
          <a:p>
            <a:r>
              <a:rPr lang="nb-NO" dirty="0">
                <a:cs typeface="Calibri"/>
              </a:rPr>
              <a:t>Kan vi tenke oss årsaker til at situasjonen oppfattes ulikt?</a:t>
            </a:r>
            <a:br>
              <a:rPr lang="nb-NO" dirty="0">
                <a:cs typeface="Calibri"/>
              </a:rPr>
            </a:br>
            <a:endParaRPr lang="nb-NO" dirty="0">
              <a:cs typeface="Calibri"/>
            </a:endParaRPr>
          </a:p>
          <a:p>
            <a:r>
              <a:rPr lang="nb-NO" dirty="0">
                <a:cs typeface="Calibri"/>
              </a:rPr>
              <a:t>Gi noen eksempel.......</a:t>
            </a:r>
          </a:p>
          <a:p>
            <a:r>
              <a:rPr lang="nb-NO" dirty="0">
                <a:cs typeface="Calibri"/>
              </a:rPr>
              <a:t>Ulikt fokus</a:t>
            </a:r>
            <a:br>
              <a:rPr lang="nb-NO" dirty="0">
                <a:cs typeface="Calibri"/>
              </a:rPr>
            </a:br>
            <a:endParaRPr lang="nb-NO" dirty="0">
              <a:cs typeface="Calibri"/>
            </a:endParaRPr>
          </a:p>
          <a:p>
            <a:r>
              <a:rPr lang="nb-NO" dirty="0">
                <a:cs typeface="Calibri"/>
              </a:rPr>
              <a:t>Ulik belastning </a:t>
            </a:r>
            <a:r>
              <a:rPr lang="nb-NO" dirty="0" err="1">
                <a:cs typeface="Calibri"/>
              </a:rPr>
              <a:t>mtp</a:t>
            </a:r>
            <a:r>
              <a:rPr lang="nb-NO" dirty="0">
                <a:cs typeface="Calibri"/>
              </a:rPr>
              <a:t> arbeidsmengde, ulike evner til </a:t>
            </a:r>
            <a:r>
              <a:rPr lang="nb-NO" dirty="0" err="1">
                <a:cs typeface="Calibri"/>
              </a:rPr>
              <a:t>multitasking</a:t>
            </a:r>
            <a:r>
              <a:rPr lang="nb-NO" dirty="0">
                <a:cs typeface="Calibri"/>
              </a:rPr>
              <a:t>/simultankapasitet...skal sikre adresse, samtidig som det kanskje presenteres noen </a:t>
            </a:r>
            <a:r>
              <a:rPr lang="nb-NO" dirty="0" err="1">
                <a:cs typeface="Calibri"/>
              </a:rPr>
              <a:t>triggerord</a:t>
            </a:r>
            <a:r>
              <a:rPr lang="nb-NO" dirty="0">
                <a:cs typeface="Calibri"/>
              </a:rPr>
              <a:t> tidlig i samtalen, evne til å oppfatte....lyder stemning.....kan </a:t>
            </a:r>
            <a:r>
              <a:rPr lang="nb-NO" dirty="0" err="1">
                <a:cs typeface="Calibri"/>
              </a:rPr>
              <a:t>fex</a:t>
            </a:r>
            <a:r>
              <a:rPr lang="nb-NO" dirty="0">
                <a:cs typeface="Calibri"/>
              </a:rPr>
              <a:t> koordinator bistå for å avlaste operatøren i arbeidet?</a:t>
            </a:r>
          </a:p>
          <a:p>
            <a:r>
              <a:rPr lang="nb-NO" dirty="0">
                <a:cs typeface="Calibri"/>
              </a:rPr>
              <a:t>Ulik forventning til det som presenteres......mentale modeller, mentalt forberedt. Ulik aktivering....</a:t>
            </a:r>
          </a:p>
          <a:p>
            <a:r>
              <a:rPr lang="nb-NO" dirty="0">
                <a:cs typeface="Calibri"/>
              </a:rPr>
              <a:t>--------------------------------------------------------------------------------------------------------------------------------------------------------------------------------------------------------------------</a:t>
            </a:r>
          </a:p>
          <a:p>
            <a:endParaRPr lang="nb-NO" dirty="0">
              <a:cs typeface="Calibri"/>
            </a:endParaRPr>
          </a:p>
        </p:txBody>
      </p:sp>
    </p:spTree>
    <p:extLst>
      <p:ext uri="{BB962C8B-B14F-4D97-AF65-F5344CB8AC3E}">
        <p14:creationId xmlns:p14="http://schemas.microsoft.com/office/powerpoint/2010/main" val="227349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Situasjonsbevisthet</a:t>
            </a:r>
            <a:r>
              <a:rPr lang="nb-NO" dirty="0"/>
              <a:t> omfatter operatørens oppfatning av kritiske faktorer i omgivelsene, hvordan disse henger sammen og hva de kan tenkes å føre til i nær fremtid</a:t>
            </a:r>
          </a:p>
          <a:p>
            <a:pPr>
              <a:defRPr/>
            </a:pPr>
            <a:r>
              <a:rPr lang="nb-NO" dirty="0" err="1"/>
              <a:t>Situasjonsbevisthet</a:t>
            </a:r>
            <a:r>
              <a:rPr lang="nb-NO" dirty="0"/>
              <a:t> er Ferskvare, må hele tiden oppdateres, </a:t>
            </a:r>
            <a:endParaRPr lang="nb-NO" dirty="0">
              <a:ea typeface="Calibri"/>
              <a:cs typeface="Calibri"/>
            </a:endParaRPr>
          </a:p>
          <a:p>
            <a:endParaRPr lang="nb-NO" dirty="0"/>
          </a:p>
        </p:txBody>
      </p:sp>
    </p:spTree>
    <p:extLst>
      <p:ext uri="{BB962C8B-B14F-4D97-AF65-F5344CB8AC3E}">
        <p14:creationId xmlns:p14="http://schemas.microsoft.com/office/powerpoint/2010/main" val="262622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Modell av </a:t>
            </a:r>
            <a:r>
              <a:rPr lang="nb-NO" dirty="0" err="1"/>
              <a:t>Endsley</a:t>
            </a:r>
            <a:r>
              <a:rPr lang="nb-NO" dirty="0"/>
              <a:t>, 1995</a:t>
            </a:r>
          </a:p>
          <a:p>
            <a:pPr>
              <a:defRPr/>
            </a:pPr>
            <a:r>
              <a:rPr lang="nb-NO" dirty="0">
                <a:ea typeface="Calibri"/>
                <a:cs typeface="Calibri"/>
              </a:rPr>
              <a:t>Beskriver </a:t>
            </a:r>
            <a:r>
              <a:rPr lang="nb-NO" dirty="0" err="1">
                <a:ea typeface="Calibri"/>
                <a:cs typeface="Calibri"/>
              </a:rPr>
              <a:t>situasjonsbevisthet</a:t>
            </a:r>
            <a:r>
              <a:rPr lang="nb-NO" dirty="0">
                <a:ea typeface="Calibri"/>
                <a:cs typeface="Calibri"/>
              </a:rPr>
              <a:t> som mentale prosesser  som ender i et valg blant flere alternativer.</a:t>
            </a:r>
          </a:p>
          <a:p>
            <a:pPr>
              <a:defRPr/>
            </a:pPr>
            <a:endParaRPr lang="nb-NO" dirty="0">
              <a:ea typeface="Calibri"/>
              <a:cs typeface="Calibri"/>
            </a:endParaRPr>
          </a:p>
          <a:p>
            <a:pPr>
              <a:defRPr/>
            </a:pPr>
            <a:r>
              <a:rPr lang="nb-NO" dirty="0" err="1">
                <a:ea typeface="Calibri"/>
                <a:cs typeface="Calibri"/>
              </a:rPr>
              <a:t>Stess</a:t>
            </a:r>
            <a:r>
              <a:rPr lang="nb-NO" dirty="0">
                <a:ea typeface="Calibri"/>
                <a:cs typeface="Calibri"/>
              </a:rPr>
              <a:t> kan påvirke </a:t>
            </a:r>
            <a:r>
              <a:rPr lang="nb-NO" dirty="0" err="1">
                <a:ea typeface="Calibri"/>
                <a:cs typeface="Calibri"/>
              </a:rPr>
              <a:t>Situasjnsbevistheten</a:t>
            </a:r>
            <a:r>
              <a:rPr lang="nb-NO" dirty="0">
                <a:ea typeface="Calibri"/>
                <a:cs typeface="Calibri"/>
              </a:rPr>
              <a:t> både negativt og positivt. Vi må ha en viss aktivering for å være påskrudd, samtidig som en for høy aktivering vil resultere i at oppmerksomheten vår reduseres både når det gjelder hørsel og syn. (</a:t>
            </a:r>
            <a:r>
              <a:rPr lang="nb-NO" dirty="0" err="1">
                <a:ea typeface="Calibri"/>
                <a:cs typeface="Calibri"/>
              </a:rPr>
              <a:t>tunellsyn</a:t>
            </a:r>
            <a:r>
              <a:rPr lang="nb-NO" dirty="0">
                <a:ea typeface="Calibri"/>
                <a:cs typeface="Calibri"/>
              </a:rPr>
              <a:t>)</a:t>
            </a:r>
          </a:p>
          <a:p>
            <a:pPr>
              <a:defRPr/>
            </a:pPr>
            <a:r>
              <a:rPr lang="nb-NO" dirty="0"/>
              <a:t>Manglende SB på nivå 1 oftest årsak</a:t>
            </a:r>
            <a:r>
              <a:rPr lang="nb-NO" baseline="0" dirty="0"/>
              <a:t> til feil. Manglende deteksjon av kritiske signaler, distraksjon, manglende prioritering av informasjon </a:t>
            </a:r>
            <a:r>
              <a:rPr lang="nb-NO" dirty="0"/>
              <a:t>innsnevret</a:t>
            </a:r>
            <a:r>
              <a:rPr lang="nb-NO" baseline="0" dirty="0"/>
              <a:t> </a:t>
            </a:r>
            <a:r>
              <a:rPr lang="nb-NO" dirty="0"/>
              <a:t>oppmerksomhet</a:t>
            </a:r>
            <a:r>
              <a:rPr lang="nb-NO" baseline="0" dirty="0"/>
              <a:t>. For mye info i arbeidsminnet.</a:t>
            </a:r>
            <a:r>
              <a:rPr lang="nb-NO" dirty="0"/>
              <a:t> </a:t>
            </a:r>
            <a:endParaRPr lang="nb-NO" dirty="0">
              <a:ea typeface="Calibri"/>
              <a:cs typeface="Calibri"/>
            </a:endParaRPr>
          </a:p>
          <a:p>
            <a:pPr marL="0" marR="0" lvl="0" indent="0" algn="l" defTabSz="914400">
              <a:lnSpc>
                <a:spcPct val="100000"/>
              </a:lnSpc>
              <a:spcBef>
                <a:spcPts val="0"/>
              </a:spcBef>
              <a:spcAft>
                <a:spcPts val="0"/>
              </a:spcAft>
              <a:buClrTx/>
              <a:buSzTx/>
              <a:buFontTx/>
              <a:buNone/>
              <a:tabLst/>
              <a:defRPr/>
            </a:pPr>
            <a:r>
              <a:rPr lang="nb-NO" baseline="0" dirty="0"/>
              <a:t>Uerfarne operatører mer sårbare enn erfarne</a:t>
            </a:r>
            <a:endParaRPr lang="nb-NO" baseline="0" dirty="0">
              <a:ea typeface="Calibri"/>
              <a:cs typeface="Calibri"/>
            </a:endParaRPr>
          </a:p>
          <a:p>
            <a:pPr marL="0" marR="0" lvl="0" indent="0" algn="l" defTabSz="914400">
              <a:lnSpc>
                <a:spcPct val="100000"/>
              </a:lnSpc>
              <a:spcBef>
                <a:spcPts val="0"/>
              </a:spcBef>
              <a:spcAft>
                <a:spcPts val="0"/>
              </a:spcAft>
              <a:buClrTx/>
              <a:buSzTx/>
              <a:buFontTx/>
              <a:buNone/>
              <a:tabLst/>
              <a:defRPr/>
            </a:pPr>
            <a:endParaRPr lang="nb-NO" baseline="0" dirty="0">
              <a:ea typeface="Calibri"/>
              <a:cs typeface="Calibri"/>
            </a:endParaRPr>
          </a:p>
          <a:p>
            <a:pPr>
              <a:defRPr/>
            </a:pPr>
            <a:r>
              <a:rPr lang="nb-NO" dirty="0">
                <a:ea typeface="Calibri" panose="020F0502020204030204"/>
                <a:cs typeface="Calibri" panose="020F0502020204030204"/>
              </a:rPr>
              <a:t>Beslutningene som tas er ofte et resultat av kommunikasjonen innad i teamet, og endeproduktet et resultat av valg som teammedlemmene har gjort.</a:t>
            </a:r>
          </a:p>
          <a:p>
            <a:pPr>
              <a:defRPr/>
            </a:pPr>
            <a:endParaRPr lang="nb-NO" dirty="0"/>
          </a:p>
          <a:p>
            <a:pPr>
              <a:defRPr/>
            </a:pPr>
            <a:r>
              <a:rPr lang="nb-NO" baseline="0" dirty="0"/>
              <a:t>Hjelpemidler: støtteverktøy, prioritering/strukturering av informasjon Indeks, avlaster arbeidsminnet, styrer oppmerksomheten rundt viktige avklaringer.</a:t>
            </a:r>
            <a:r>
              <a:rPr lang="nb-NO" dirty="0"/>
              <a:t> Støtteadferd av kolleger, mentale modeller.</a:t>
            </a:r>
            <a:endParaRPr lang="nb-NO" dirty="0">
              <a:ea typeface="Calibri"/>
              <a:cs typeface="Calibri"/>
            </a:endParaRPr>
          </a:p>
          <a:p>
            <a:endParaRPr lang="nb-NO" dirty="0"/>
          </a:p>
        </p:txBody>
      </p:sp>
    </p:spTree>
    <p:extLst>
      <p:ext uri="{BB962C8B-B14F-4D97-AF65-F5344CB8AC3E}">
        <p14:creationId xmlns:p14="http://schemas.microsoft.com/office/powerpoint/2010/main" val="93794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enkelte operatørs situasjonsbevissthet</a:t>
            </a:r>
            <a:r>
              <a:rPr lang="nb-NO" baseline="0" dirty="0"/>
              <a:t> styres av individuelle egenskaper (selektering</a:t>
            </a:r>
            <a:r>
              <a:rPr lang="nb-NO" dirty="0"/>
              <a:t>?)</a:t>
            </a:r>
            <a:r>
              <a:rPr lang="nb-NO" baseline="0" dirty="0"/>
              <a:t> men også </a:t>
            </a:r>
            <a:r>
              <a:rPr lang="nb-NO" dirty="0"/>
              <a:t>av begrensninger</a:t>
            </a:r>
            <a:r>
              <a:rPr lang="nb-NO" baseline="0" dirty="0"/>
              <a:t> og «støy» i miljøet</a:t>
            </a:r>
          </a:p>
          <a:p>
            <a:r>
              <a:rPr lang="nb-NO" baseline="0" dirty="0"/>
              <a:t>erfarne operatører har i større grad opparbeidet seg mentale modeller av situasjoner basert på tidligere erfaringer, og kan dermed</a:t>
            </a:r>
            <a:r>
              <a:rPr lang="nb-NO" dirty="0"/>
              <a:t> </a:t>
            </a:r>
            <a:r>
              <a:rPr lang="nb-NO" baseline="0" dirty="0"/>
              <a:t> lettere få en </a:t>
            </a:r>
            <a:r>
              <a:rPr lang="nb-NO" baseline="0" dirty="0" err="1"/>
              <a:t>intuativ</a:t>
            </a:r>
            <a:r>
              <a:rPr lang="nb-NO" baseline="0" dirty="0"/>
              <a:t> oppfattelse av situasjonen, og forutse hva som kan skje i nær fremtid. Dette gir handlingsberedskap.</a:t>
            </a:r>
            <a:r>
              <a:rPr lang="nb-NO" dirty="0"/>
              <a:t> </a:t>
            </a:r>
            <a:endParaRPr lang="nb-NO" baseline="0">
              <a:cs typeface="Calibri"/>
            </a:endParaRPr>
          </a:p>
          <a:p>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239211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u="none" strike="noStrike" kern="1200" baseline="0" dirty="0">
              <a:solidFill>
                <a:schemeClr val="tx1"/>
              </a:solidFill>
              <a:latin typeface="+mn-lt"/>
              <a:ea typeface="+mn-ea"/>
              <a:cs typeface="+mn-cs"/>
            </a:endParaRPr>
          </a:p>
          <a:p>
            <a:r>
              <a:rPr lang="nb-NO" dirty="0"/>
              <a:t>----------------------------------------------------------------------------------------------------------------------------------------------------------------------------------------------------------------------</a:t>
            </a:r>
          </a:p>
          <a:p>
            <a:r>
              <a:rPr lang="nb-NO" dirty="0"/>
              <a:t>Mentale modeller Forutsetter</a:t>
            </a:r>
            <a:r>
              <a:rPr lang="nb-NO" sz="1200" b="0" i="0" u="none" strike="noStrike" kern="1200" baseline="0" dirty="0">
                <a:solidFill>
                  <a:schemeClr val="tx1"/>
                </a:solidFill>
                <a:latin typeface="+mn-lt"/>
                <a:ea typeface="+mn-ea"/>
                <a:cs typeface="+mn-cs"/>
              </a:rPr>
              <a:t> at man har kjennskap til hvordan systemer fungerer, dets årsakssammenhenger, dynamisk forståelse</a:t>
            </a:r>
            <a:r>
              <a:rPr lang="nb-NO" dirty="0"/>
              <a:t>. Gjennom dette kurset har vi forsøkt å gi dere grunnleggende kunnskap om akkurat dette. Mye skal også læres igjennom praktisk arbeid og erfaring, forrige forelesning fra Erik. Prioritering</a:t>
            </a:r>
            <a:r>
              <a:rPr lang="nb-NO" baseline="0" dirty="0"/>
              <a:t> av linjer </a:t>
            </a:r>
            <a:r>
              <a:rPr lang="nb-NO" baseline="0" dirty="0" err="1"/>
              <a:t>fex</a:t>
            </a:r>
            <a:r>
              <a:rPr lang="nb-NO" baseline="0" dirty="0"/>
              <a:t>. Hvordan må en forberede seg på en overløper </a:t>
            </a:r>
            <a:r>
              <a:rPr lang="nb-NO" dirty="0"/>
              <a:t>-</a:t>
            </a:r>
            <a:r>
              <a:rPr lang="nb-NO" baseline="0" dirty="0"/>
              <a:t>kontra 113. </a:t>
            </a:r>
            <a:r>
              <a:rPr lang="nb-NO" dirty="0"/>
              <a:t>Når</a:t>
            </a:r>
            <a:r>
              <a:rPr lang="nb-NO" baseline="0" dirty="0"/>
              <a:t> det kommer en </a:t>
            </a:r>
            <a:r>
              <a:rPr lang="nb-NO" dirty="0"/>
              <a:t>SAR </a:t>
            </a:r>
            <a:r>
              <a:rPr lang="nb-NO" baseline="0" dirty="0"/>
              <a:t>varsling, </a:t>
            </a:r>
            <a:r>
              <a:rPr lang="nb-NO" dirty="0"/>
              <a:t>-</a:t>
            </a:r>
            <a:r>
              <a:rPr lang="nb-NO" baseline="0" dirty="0"/>
              <a:t>mentalt forberedt på hva det kan innebære.</a:t>
            </a:r>
            <a:endParaRPr lang="nb-NO" sz="1200" b="0" i="0" u="none" strike="noStrike" kern="1200" baseline="0" dirty="0">
              <a:solidFill>
                <a:schemeClr val="tx1"/>
              </a:solidFill>
              <a:latin typeface="+mn-lt"/>
              <a:cs typeface="Calibri"/>
            </a:endParaRPr>
          </a:p>
          <a:p>
            <a:r>
              <a:rPr lang="nb-NO" dirty="0"/>
              <a:t>Mentale modeller Muliggjør</a:t>
            </a:r>
            <a:r>
              <a:rPr lang="nb-NO" sz="1200" b="0" i="0" u="none" strike="noStrike" kern="1200" baseline="0" dirty="0">
                <a:solidFill>
                  <a:schemeClr val="tx1"/>
                </a:solidFill>
                <a:latin typeface="+mn-lt"/>
                <a:ea typeface="+mn-ea"/>
                <a:cs typeface="+mn-cs"/>
              </a:rPr>
              <a:t> prediksjoner, trekke slutninger, forstå fenomener, velge mellom handlingsalternativer, mentalt simulere hendelser på ulike måter</a:t>
            </a:r>
            <a:endParaRPr lang="nb-NO" sz="1200" b="0" i="0" u="none" strike="noStrike" kern="1200" baseline="0" dirty="0">
              <a:solidFill>
                <a:schemeClr val="tx1"/>
              </a:solidFill>
              <a:latin typeface="+mn-lt"/>
              <a:cs typeface="Calibri" panose="020F0502020204030204"/>
            </a:endParaRPr>
          </a:p>
          <a:p>
            <a:endParaRPr lang="nb-NO" sz="1200" b="0" i="0" u="none" strike="noStrike" kern="1200" baseline="0" dirty="0">
              <a:solidFill>
                <a:schemeClr val="tx1"/>
              </a:solidFill>
              <a:latin typeface="+mn-lt"/>
              <a:ea typeface="+mn-ea"/>
              <a:cs typeface="+mn-cs"/>
            </a:endParaRPr>
          </a:p>
          <a:p>
            <a:r>
              <a:rPr lang="nb-NO" dirty="0"/>
              <a:t>Mentale modeller kan  sees på som En</a:t>
            </a:r>
            <a:r>
              <a:rPr lang="nb-NO" sz="1200" b="0" i="0" u="none" strike="noStrike" kern="1200" baseline="0" dirty="0">
                <a:solidFill>
                  <a:schemeClr val="tx1"/>
                </a:solidFill>
                <a:latin typeface="+mn-lt"/>
                <a:ea typeface="+mn-ea"/>
                <a:cs typeface="+mn-cs"/>
              </a:rPr>
              <a:t> måte å kategorisere kunnskap</a:t>
            </a:r>
            <a:r>
              <a:rPr lang="nb-NO" dirty="0"/>
              <a:t> på</a:t>
            </a:r>
            <a:endParaRPr lang="nb-NO" sz="1200" b="0" i="0" u="none" strike="noStrike" kern="1200" baseline="0" dirty="0">
              <a:solidFill>
                <a:schemeClr val="tx1"/>
              </a:solidFill>
              <a:latin typeface="+mn-lt"/>
              <a:cs typeface="Calibri"/>
            </a:endParaRPr>
          </a:p>
          <a:p>
            <a:r>
              <a:rPr lang="nb-NO" dirty="0"/>
              <a:t>De Kan</a:t>
            </a:r>
            <a:r>
              <a:rPr lang="nb-NO" sz="1200" b="0" i="0" u="none" strike="noStrike" kern="1200" baseline="0" dirty="0">
                <a:solidFill>
                  <a:schemeClr val="tx1"/>
                </a:solidFill>
                <a:latin typeface="+mn-lt"/>
                <a:ea typeface="+mn-ea"/>
                <a:cs typeface="+mn-cs"/>
              </a:rPr>
              <a:t> bidra til å sette fokus på den informasjonen som er viktig å være oppmerksom på</a:t>
            </a:r>
            <a:endParaRPr lang="nb-NO" sz="1200" b="0" i="0" u="none" strike="noStrike" kern="1200" baseline="0" dirty="0">
              <a:solidFill>
                <a:schemeClr val="tx1"/>
              </a:solidFill>
              <a:latin typeface="+mn-lt"/>
              <a:cs typeface="Calibri" panose="020F0502020204030204"/>
            </a:endParaRPr>
          </a:p>
          <a:p>
            <a:r>
              <a:rPr lang="nb-NO" sz="1200" b="0" i="0" u="none" strike="noStrike" kern="1200" baseline="0" dirty="0">
                <a:solidFill>
                  <a:schemeClr val="tx1"/>
                </a:solidFill>
                <a:latin typeface="+mn-lt"/>
                <a:ea typeface="+mn-ea"/>
                <a:cs typeface="+mn-cs"/>
              </a:rPr>
              <a:t>Gode mentale modeller avlaster arbeidshukommelsen</a:t>
            </a:r>
          </a:p>
          <a:p>
            <a:r>
              <a:rPr lang="nb-NO" sz="1200" b="0" i="0" u="none" strike="noStrike" kern="1200" baseline="0" dirty="0">
                <a:solidFill>
                  <a:schemeClr val="tx1"/>
                </a:solidFill>
                <a:latin typeface="+mn-lt"/>
                <a:ea typeface="+mn-ea"/>
                <a:cs typeface="+mn-cs"/>
              </a:rPr>
              <a:t>Uten mentale modeller vanskeliggjøres prediksjon, det å forutse hva som skjer videre i fremtiden </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err="1">
                <a:solidFill>
                  <a:schemeClr val="tx1"/>
                </a:solidFill>
                <a:latin typeface="+mn-lt"/>
                <a:ea typeface="+mn-ea"/>
                <a:cs typeface="+mn-cs"/>
              </a:rPr>
              <a:t>Eide,Johnson</a:t>
            </a:r>
            <a:r>
              <a:rPr lang="nb-NO" sz="1200" b="0" i="0" u="none" strike="noStrike" kern="1200" baseline="0" dirty="0">
                <a:solidFill>
                  <a:schemeClr val="tx1"/>
                </a:solidFill>
                <a:latin typeface="+mn-lt"/>
                <a:ea typeface="+mn-ea"/>
                <a:cs typeface="+mn-cs"/>
              </a:rPr>
              <a:t>, 2019 forelesningsnotater. (</a:t>
            </a:r>
            <a:r>
              <a:rPr lang="nb-NO" sz="1200" kern="1200" dirty="0">
                <a:solidFill>
                  <a:schemeClr val="tx1"/>
                </a:solidFill>
                <a:effectLst/>
                <a:latin typeface="+mn-lt"/>
                <a:ea typeface="+mn-ea"/>
                <a:cs typeface="+mn-cs"/>
              </a:rPr>
              <a:t>Eva Kristin Thyri,</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Fagsykepleier AMK M&amp;R</a:t>
            </a:r>
            <a:r>
              <a:rPr lang="nb-NO" sz="1200" kern="1200" baseline="0" dirty="0">
                <a:solidFill>
                  <a:schemeClr val="tx1"/>
                </a:solidFill>
                <a:effectLst/>
                <a:latin typeface="+mn-lt"/>
                <a:ea typeface="+mn-ea"/>
                <a:cs typeface="+mn-cs"/>
              </a:rPr>
              <a:t>) </a:t>
            </a:r>
            <a:r>
              <a:rPr lang="nb-NO" sz="1200" b="0" i="0" u="none" strike="noStrike" kern="1200" baseline="0" dirty="0">
                <a:solidFill>
                  <a:schemeClr val="tx1"/>
                </a:solidFill>
                <a:latin typeface="+mn-lt"/>
                <a:ea typeface="+mn-ea"/>
                <a:cs typeface="+mn-cs"/>
              </a:rPr>
              <a:t> operativ psykologi</a:t>
            </a:r>
          </a:p>
          <a:p>
            <a:endParaRPr lang="nb-NO" dirty="0"/>
          </a:p>
        </p:txBody>
      </p:sp>
    </p:spTree>
    <p:extLst>
      <p:ext uri="{BB962C8B-B14F-4D97-AF65-F5344CB8AC3E}">
        <p14:creationId xmlns:p14="http://schemas.microsoft.com/office/powerpoint/2010/main" val="374576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a:t>
            </a:r>
          </a:p>
          <a:p>
            <a:r>
              <a:rPr lang="nb-NO" dirty="0">
                <a:ea typeface="Calibri"/>
                <a:cs typeface="Calibri"/>
              </a:rPr>
              <a:t>I jobben vår som operatør i AMK  må vi ta beslutninger i en rekke ulike situasjoner. I administrative oppgaver i ett  rolig og sikkert miljø der vi har tid til å analysere før beslutningen tas</a:t>
            </a:r>
          </a:p>
          <a:p>
            <a:r>
              <a:rPr lang="nb-NO" dirty="0">
                <a:ea typeface="Calibri"/>
                <a:cs typeface="Calibri"/>
              </a:rPr>
              <a:t>Men også i situasjoner med begrenset tid, intense og komplekse omgivelser der resultatet av beslutningen kan være alvorlig for individets helse  og eiendeler.</a:t>
            </a:r>
          </a:p>
          <a:p>
            <a:endParaRPr lang="nb-NO" dirty="0">
              <a:ea typeface="Calibri"/>
              <a:cs typeface="Calibri"/>
            </a:endParaRPr>
          </a:p>
          <a:p>
            <a:r>
              <a:rPr lang="nb-NO" dirty="0">
                <a:ea typeface="Calibri"/>
                <a:cs typeface="Calibri"/>
              </a:rPr>
              <a:t>Høy </a:t>
            </a:r>
            <a:r>
              <a:rPr lang="nb-NO" dirty="0" err="1">
                <a:ea typeface="Calibri"/>
                <a:cs typeface="Calibri"/>
              </a:rPr>
              <a:t>situasjonsbevisthet</a:t>
            </a:r>
            <a:r>
              <a:rPr lang="nb-NO" dirty="0">
                <a:ea typeface="Calibri"/>
                <a:cs typeface="Calibri"/>
              </a:rPr>
              <a:t> øker </a:t>
            </a:r>
            <a:r>
              <a:rPr lang="nb-NO" dirty="0" err="1">
                <a:ea typeface="Calibri"/>
                <a:cs typeface="Calibri"/>
              </a:rPr>
              <a:t>sansynligheten</a:t>
            </a:r>
            <a:r>
              <a:rPr lang="nb-NO" dirty="0">
                <a:ea typeface="Calibri"/>
                <a:cs typeface="Calibri"/>
              </a:rPr>
              <a:t> for gode </a:t>
            </a:r>
            <a:r>
              <a:rPr lang="nb-NO" dirty="0" err="1">
                <a:ea typeface="Calibri"/>
                <a:cs typeface="Calibri"/>
              </a:rPr>
              <a:t>besluttninger</a:t>
            </a:r>
            <a:r>
              <a:rPr lang="nb-NO" dirty="0">
                <a:ea typeface="Calibri"/>
                <a:cs typeface="Calibri"/>
              </a:rPr>
              <a:t>, men er ingen garanti</a:t>
            </a:r>
          </a:p>
          <a:p>
            <a:endParaRPr lang="nb-NO" dirty="0">
              <a:ea typeface="Calibri"/>
              <a:cs typeface="Calibri"/>
            </a:endParaRPr>
          </a:p>
          <a:p>
            <a:r>
              <a:rPr lang="nb-NO" dirty="0">
                <a:ea typeface="Calibri"/>
                <a:cs typeface="Calibri"/>
              </a:rPr>
              <a:t>Vi har oftest ikke tid til å gjennomføre analytiske beslutningsstrategier. (beslutningsvinduet)</a:t>
            </a:r>
          </a:p>
          <a:p>
            <a:r>
              <a:rPr lang="nb-NO" dirty="0">
                <a:ea typeface="Calibri"/>
                <a:cs typeface="Calibri"/>
              </a:rPr>
              <a:t>Vi må ta en beslutning raskt, ofte under betydelig tidspress, men mindre grad av vurderinger, beregninger og tenkning. Ved slike intuitive beslutningsprosesser vil en nødvendigvis ikke tilstrebe den mest optimale løsningen, men løsninger som er gode nok til å håndtere situasjonen man står overfor. Begrenset rasjonalitet</a:t>
            </a:r>
          </a:p>
          <a:p>
            <a:r>
              <a:rPr lang="nb-NO" dirty="0">
                <a:ea typeface="Calibri"/>
                <a:cs typeface="Calibri"/>
              </a:rPr>
              <a:t>Operatøren har ikke kapasitet til å gjennomgå og vurdere alle tenkelige handlingsalternativer i sin søken etter optimale beslutninger. Ofte stopper vi opp og velger et av de første alternativene som fremstår som godt nok. Slik sparer men tid og mentale ressurser og kan fristilles til andre oppgaver. </a:t>
            </a:r>
          </a:p>
          <a:p>
            <a:endParaRPr lang="nb-NO" dirty="0">
              <a:ea typeface="Calibri"/>
              <a:cs typeface="Calibri"/>
            </a:endParaRPr>
          </a:p>
          <a:p>
            <a:r>
              <a:rPr lang="nb-NO" b="1" dirty="0" err="1">
                <a:ea typeface="Calibri"/>
                <a:cs typeface="Calibri"/>
              </a:rPr>
              <a:t>Window</a:t>
            </a:r>
            <a:r>
              <a:rPr lang="nb-NO" b="1" dirty="0">
                <a:ea typeface="Calibri"/>
                <a:cs typeface="Calibri"/>
              </a:rPr>
              <a:t> </a:t>
            </a:r>
            <a:r>
              <a:rPr lang="nb-NO" b="1" dirty="0" err="1">
                <a:ea typeface="Calibri"/>
                <a:cs typeface="Calibri"/>
              </a:rPr>
              <a:t>of</a:t>
            </a:r>
            <a:r>
              <a:rPr lang="nb-NO" b="1" dirty="0">
                <a:ea typeface="Calibri"/>
                <a:cs typeface="Calibri"/>
              </a:rPr>
              <a:t> </a:t>
            </a:r>
            <a:r>
              <a:rPr lang="nb-NO" b="1" dirty="0" err="1">
                <a:ea typeface="Calibri"/>
                <a:cs typeface="Calibri"/>
              </a:rPr>
              <a:t>opportunity</a:t>
            </a:r>
            <a:endParaRPr lang="nb-NO" b="1" dirty="0">
              <a:ea typeface="Calibri"/>
              <a:cs typeface="Calibri"/>
            </a:endParaRPr>
          </a:p>
          <a:p>
            <a:endParaRPr lang="nb-NO" b="1" dirty="0">
              <a:ea typeface="Calibri"/>
              <a:cs typeface="Calibri"/>
            </a:endParaRPr>
          </a:p>
          <a:p>
            <a:r>
              <a:rPr lang="nb-NO" dirty="0">
                <a:ea typeface="Calibri"/>
                <a:cs typeface="Calibri"/>
              </a:rPr>
              <a:t>Felles mentale modeller kan forbedre teamets prestasjon fordi teammedlemmene kan forutsi behovene knyttet til en oppgave og predikere handlingene til de andre medlemmene i teamet. </a:t>
            </a:r>
          </a:p>
          <a:p>
            <a:r>
              <a:rPr lang="nb-NO" dirty="0">
                <a:ea typeface="Calibri"/>
                <a:cs typeface="Calibri"/>
              </a:rPr>
              <a:t>Dermed kan aktiviteten i teamet være koordinert.</a:t>
            </a:r>
            <a:endParaRPr lang="nb-NO" dirty="0"/>
          </a:p>
          <a:p>
            <a:r>
              <a:rPr lang="nb-NO" dirty="0">
                <a:ea typeface="Calibri" panose="020F0502020204030204"/>
                <a:cs typeface="Calibri" panose="020F0502020204030204"/>
              </a:rPr>
              <a:t>Felles mentale modeller gjør det mulig for medlemmene å gi viktig informasjon til riktig tid, uten at mottaker har bedt om det. Relevant informasjon tilbys uoppfordret..</a:t>
            </a:r>
          </a:p>
          <a:p>
            <a:endParaRPr lang="nb-NO" dirty="0">
              <a:ea typeface="Calibri" panose="020F0502020204030204"/>
              <a:cs typeface="Calibri" panose="020F0502020204030204"/>
            </a:endParaRPr>
          </a:p>
          <a:p>
            <a:r>
              <a:rPr lang="nb-NO" dirty="0">
                <a:ea typeface="Calibri" panose="020F0502020204030204"/>
                <a:cs typeface="Calibri" panose="020F0502020204030204"/>
              </a:rPr>
              <a:t>For å gjøre gode beslutninger blir det viktig å generere og vedlikeholde </a:t>
            </a:r>
            <a:r>
              <a:rPr lang="nb-NO" dirty="0" err="1">
                <a:ea typeface="Calibri" panose="020F0502020204030204"/>
                <a:cs typeface="Calibri" panose="020F0502020204030204"/>
              </a:rPr>
              <a:t>Situasjonsbevisthet</a:t>
            </a:r>
            <a:r>
              <a:rPr lang="nb-NO" dirty="0">
                <a:ea typeface="Calibri" panose="020F0502020204030204"/>
                <a:cs typeface="Calibri" panose="020F0502020204030204"/>
              </a:rPr>
              <a:t>, ved å skaffe seg erfaring, gjennom praksis, trening og kunnskap</a:t>
            </a:r>
          </a:p>
          <a:p>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242342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1C4D1EA9-320A-4055-97C8-AE74211B5533}" type="datetimeFigureOut">
              <a:rPr lang="nb-NO" smtClean="0"/>
              <a:t>01.12.2023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18630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C4D1EA9-320A-4055-97C8-AE74211B5533}" type="datetimeFigureOut">
              <a:rPr lang="nb-NO" smtClean="0"/>
              <a:t>01.12.2023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16962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C4D1EA9-320A-4055-97C8-AE74211B5533}" type="datetimeFigureOut">
              <a:rPr lang="nb-NO" smtClean="0"/>
              <a:t>01.12.2023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109120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1E922A24-9D4E-43FE-9466-0425E3D8DA55}" type="datetime1">
              <a:rPr lang="nb-NO" smtClean="0"/>
              <a:t>01.12.2023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5668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AEB7169-3E4A-47EE-918A-DABB426882D8}" type="datetime1">
              <a:rPr lang="nb-NO" smtClean="0"/>
              <a:t>01.12.2023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15051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CEA3DA9C-E3AD-453C-BC6B-6D287AA362FE}" type="datetime1">
              <a:rPr lang="nb-NO" smtClean="0"/>
              <a:t>01.12.2023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0798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EDC6462-F1FA-4408-8712-A803B4EFB129}" type="datetime1">
              <a:rPr lang="nb-NO" smtClean="0"/>
              <a:t>01.12.2023</a:t>
            </a:fld>
            <a:endParaRPr lang="nb-NO"/>
          </a:p>
        </p:txBody>
      </p:sp>
      <p:sp>
        <p:nvSpPr>
          <p:cNvPr id="6" name="Plassholder for bunntekst 5"/>
          <p:cNvSpPr>
            <a:spLocks noGrp="1"/>
          </p:cNvSpPr>
          <p:nvPr>
            <p:ph type="ftr" sz="quarter" idx="11"/>
          </p:nvPr>
        </p:nvSpPr>
        <p:spPr/>
        <p:txBody>
          <a:bodyPr/>
          <a:lstStyle/>
          <a:p>
            <a:r>
              <a:rPr lang="nb-NO"/>
              <a:t>Illustrasjon fra Helsenorge.no</a:t>
            </a:r>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81396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310FCF10-57FE-4584-91A1-8AC6A95AF2E3}" type="datetime1">
              <a:rPr lang="nb-NO" smtClean="0"/>
              <a:t>01.12.2023</a:t>
            </a:fld>
            <a:endParaRPr lang="nb-NO"/>
          </a:p>
        </p:txBody>
      </p:sp>
      <p:sp>
        <p:nvSpPr>
          <p:cNvPr id="8" name="Plassholder for bunntekst 7"/>
          <p:cNvSpPr>
            <a:spLocks noGrp="1"/>
          </p:cNvSpPr>
          <p:nvPr>
            <p:ph type="ftr" sz="quarter" idx="11"/>
          </p:nvPr>
        </p:nvSpPr>
        <p:spPr/>
        <p:txBody>
          <a:bodyPr/>
          <a:lstStyle/>
          <a:p>
            <a:r>
              <a:rPr lang="nb-NO"/>
              <a:t>Illustrasjon fra Helsenorge.no</a:t>
            </a:r>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98857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B0E703E-7C51-4C5A-911D-7F1EAA19B8E1}" type="datetime1">
              <a:rPr lang="nb-NO" smtClean="0"/>
              <a:t>01.12.2023</a:t>
            </a:fld>
            <a:endParaRPr lang="nb-NO"/>
          </a:p>
        </p:txBody>
      </p:sp>
      <p:sp>
        <p:nvSpPr>
          <p:cNvPr id="4" name="Plassholder for bunntekst 3"/>
          <p:cNvSpPr>
            <a:spLocks noGrp="1"/>
          </p:cNvSpPr>
          <p:nvPr>
            <p:ph type="ftr" sz="quarter" idx="11"/>
          </p:nvPr>
        </p:nvSpPr>
        <p:spPr/>
        <p:txBody>
          <a:bodyPr/>
          <a:lstStyle/>
          <a:p>
            <a:r>
              <a:rPr lang="nb-NO"/>
              <a:t>Illustrasjon fra Helsenorge.no</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43372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79EE42E-BA8C-47BB-9F5E-0641A3C8E673}" type="datetime1">
              <a:rPr lang="nb-NO" smtClean="0"/>
              <a:t>01.12.2023</a:t>
            </a:fld>
            <a:endParaRPr lang="nb-NO"/>
          </a:p>
        </p:txBody>
      </p:sp>
      <p:sp>
        <p:nvSpPr>
          <p:cNvPr id="3" name="Plassholder for bunntekst 2"/>
          <p:cNvSpPr>
            <a:spLocks noGrp="1"/>
          </p:cNvSpPr>
          <p:nvPr>
            <p:ph type="ftr" sz="quarter" idx="11"/>
          </p:nvPr>
        </p:nvSpPr>
        <p:spPr/>
        <p:txBody>
          <a:bodyPr/>
          <a:lstStyle/>
          <a:p>
            <a:r>
              <a:rPr lang="nb-NO"/>
              <a:t>Illustrasjon fra Helsenorge.no</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14420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89EAC2B7-12E8-452C-AAB8-18DAECF04346}" type="datetime1">
              <a:rPr lang="nb-NO" smtClean="0"/>
              <a:t>01.12.2023</a:t>
            </a:fld>
            <a:endParaRPr lang="nb-NO"/>
          </a:p>
        </p:txBody>
      </p:sp>
      <p:sp>
        <p:nvSpPr>
          <p:cNvPr id="6" name="Plassholder for bunntekst 5"/>
          <p:cNvSpPr>
            <a:spLocks noGrp="1"/>
          </p:cNvSpPr>
          <p:nvPr>
            <p:ph type="ftr" sz="quarter" idx="11"/>
          </p:nvPr>
        </p:nvSpPr>
        <p:spPr/>
        <p:txBody>
          <a:bodyPr/>
          <a:lstStyle/>
          <a:p>
            <a:r>
              <a:rPr lang="nb-NO"/>
              <a:t>Illustrasjon fra Helsenorge.no</a:t>
            </a:r>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855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C4D1EA9-320A-4055-97C8-AE74211B5533}" type="datetimeFigureOut">
              <a:rPr lang="nb-NO" smtClean="0"/>
              <a:t>01.12.2023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22770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199C6733-D08C-4DF6-9E18-FA4B184C0C32}" type="datetime1">
              <a:rPr lang="nb-NO" smtClean="0"/>
              <a:t>01.12.2023</a:t>
            </a:fld>
            <a:endParaRPr lang="nb-NO"/>
          </a:p>
        </p:txBody>
      </p:sp>
      <p:sp>
        <p:nvSpPr>
          <p:cNvPr id="6" name="Plassholder for bunntekst 5"/>
          <p:cNvSpPr>
            <a:spLocks noGrp="1"/>
          </p:cNvSpPr>
          <p:nvPr>
            <p:ph type="ftr" sz="quarter" idx="11"/>
          </p:nvPr>
        </p:nvSpPr>
        <p:spPr/>
        <p:txBody>
          <a:bodyPr/>
          <a:lstStyle/>
          <a:p>
            <a:r>
              <a:rPr lang="nb-NO"/>
              <a:t>Illustrasjon fra Helsenorge.no</a:t>
            </a:r>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37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8F8AB0D-9A56-40F3-8FC9-47C523A0290E}" type="datetime1">
              <a:rPr lang="nb-NO" smtClean="0"/>
              <a:t>01.12.2023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51676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33BA65B-AB0A-4FFF-B4D7-16621B764B5C}" type="datetime1">
              <a:rPr lang="nb-NO" smtClean="0"/>
              <a:t>01.12.2023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6825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1C4D1EA9-320A-4055-97C8-AE74211B5533}" type="datetimeFigureOut">
              <a:rPr lang="nb-NO" smtClean="0"/>
              <a:t>01.12.2023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15343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1C4D1EA9-320A-4055-97C8-AE74211B5533}" type="datetimeFigureOut">
              <a:rPr lang="nb-NO" smtClean="0"/>
              <a:t>01.12.2023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414558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1C4D1EA9-320A-4055-97C8-AE74211B5533}" type="datetimeFigureOut">
              <a:rPr lang="nb-NO" smtClean="0"/>
              <a:t>01.12.2023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139398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1C4D1EA9-320A-4055-97C8-AE74211B5533}" type="datetimeFigureOut">
              <a:rPr lang="nb-NO" smtClean="0"/>
              <a:t>01.12.2023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233136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C4D1EA9-320A-4055-97C8-AE74211B5533}" type="datetimeFigureOut">
              <a:rPr lang="nb-NO" smtClean="0"/>
              <a:t>01.12.2023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358055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1C4D1EA9-320A-4055-97C8-AE74211B5533}" type="datetimeFigureOut">
              <a:rPr lang="nb-NO" smtClean="0"/>
              <a:t>01.12.2023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23197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1C4D1EA9-320A-4055-97C8-AE74211B5533}" type="datetimeFigureOut">
              <a:rPr lang="nb-NO" smtClean="0"/>
              <a:t>01.12.2023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09C0392-0D78-48BE-8BE8-9AD613BCF07E}" type="slidenum">
              <a:rPr lang="nb-NO" smtClean="0"/>
              <a:t>‹#›</a:t>
            </a:fld>
            <a:endParaRPr lang="nb-NO"/>
          </a:p>
        </p:txBody>
      </p:sp>
    </p:spTree>
    <p:extLst>
      <p:ext uri="{BB962C8B-B14F-4D97-AF65-F5344CB8AC3E}">
        <p14:creationId xmlns:p14="http://schemas.microsoft.com/office/powerpoint/2010/main" val="37700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D1EA9-320A-4055-97C8-AE74211B5533}" type="datetimeFigureOut">
              <a:rPr lang="nb-NO" smtClean="0"/>
              <a:t>01.12.2023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C0392-0D78-48BE-8BE8-9AD613BCF07E}" type="slidenum">
              <a:rPr lang="nb-NO" smtClean="0"/>
              <a:t>‹#›</a:t>
            </a:fld>
            <a:endParaRPr lang="nb-NO"/>
          </a:p>
        </p:txBody>
      </p:sp>
    </p:spTree>
    <p:extLst>
      <p:ext uri="{BB962C8B-B14F-4D97-AF65-F5344CB8AC3E}">
        <p14:creationId xmlns:p14="http://schemas.microsoft.com/office/powerpoint/2010/main" val="46677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1843E-C34D-4AA7-947D-2A07687F33B9}" type="datetime1">
              <a:rPr lang="nb-NO" smtClean="0"/>
              <a:t>01.12.2023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Illustrasjon fra Helsenorge.no</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30575284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bNF9QNEQL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ctrTitle"/>
          </p:nvPr>
        </p:nvSpPr>
        <p:spPr>
          <a:xfrm>
            <a:off x="2408076" y="400664"/>
            <a:ext cx="6937804" cy="1083753"/>
          </a:xfrm>
        </p:spPr>
        <p:txBody>
          <a:bodyPr>
            <a:normAutofit fontScale="90000"/>
          </a:bodyPr>
          <a:lstStyle/>
          <a:p>
            <a:pPr algn="l"/>
            <a:r>
              <a:rPr lang="nb-NO" sz="2800" b="1" dirty="0">
                <a:solidFill>
                  <a:schemeClr val="accent1">
                    <a:lumMod val="75000"/>
                  </a:schemeClr>
                </a:solidFill>
                <a:latin typeface="Verdana" panose="020B0604030504040204" pitchFamily="34" charset="0"/>
                <a:ea typeface="Verdana" panose="020B0604030504040204" pitchFamily="34" charset="0"/>
              </a:rPr>
              <a:t>Samhandling i nødmeldetjenesten</a:t>
            </a:r>
            <a:br>
              <a:rPr lang="nb-NO" sz="2800" b="1" dirty="0">
                <a:solidFill>
                  <a:schemeClr val="accent1">
                    <a:lumMod val="75000"/>
                  </a:schemeClr>
                </a:solidFill>
                <a:latin typeface="Verdana" panose="020B0604030504040204" pitchFamily="34" charset="0"/>
                <a:ea typeface="Verdana" panose="020B0604030504040204" pitchFamily="34" charset="0"/>
              </a:rPr>
            </a:br>
            <a:br>
              <a:rPr lang="nb-NO" sz="900" dirty="0"/>
            </a:br>
            <a:endParaRPr lang="nb-NO" sz="1800" dirty="0">
              <a:solidFill>
                <a:schemeClr val="accent1">
                  <a:lumMod val="75000"/>
                </a:schemeClr>
              </a:solidFill>
              <a:latin typeface="Verdana" panose="020B0604030504040204" pitchFamily="34" charset="0"/>
              <a:ea typeface="Verdana" panose="020B0604030504040204" pitchFamily="34" charset="0"/>
            </a:endParaRPr>
          </a:p>
        </p:txBody>
      </p:sp>
      <p:sp>
        <p:nvSpPr>
          <p:cNvPr id="8" name="Undertittel 7"/>
          <p:cNvSpPr>
            <a:spLocks noGrp="1"/>
          </p:cNvSpPr>
          <p:nvPr>
            <p:ph type="subTitle" idx="1"/>
          </p:nvPr>
        </p:nvSpPr>
        <p:spPr>
          <a:xfrm>
            <a:off x="1671484" y="4801574"/>
            <a:ext cx="9144000" cy="1655762"/>
          </a:xfrm>
        </p:spPr>
        <p:txBody>
          <a:bodyPr>
            <a:normAutofit/>
          </a:bodyPr>
          <a:lstStyle/>
          <a:p>
            <a:endParaRPr lang="nb-NO" sz="1800" dirty="0">
              <a:solidFill>
                <a:schemeClr val="accent1">
                  <a:lumMod val="75000"/>
                </a:schemeClr>
              </a:solidFill>
              <a:latin typeface="Verdana" panose="020B0604030504040204" pitchFamily="34" charset="0"/>
              <a:ea typeface="Verdana" panose="020B0604030504040204" pitchFamily="34" charset="0"/>
            </a:endParaRPr>
          </a:p>
          <a:p>
            <a:r>
              <a:rPr lang="nb-NO" sz="1800" dirty="0">
                <a:solidFill>
                  <a:schemeClr val="accent1">
                    <a:lumMod val="75000"/>
                  </a:schemeClr>
                </a:solidFill>
                <a:latin typeface="Verdana" panose="020B0604030504040204" pitchFamily="34" charset="0"/>
                <a:ea typeface="Verdana" panose="020B0604030504040204" pitchFamily="34" charset="0"/>
              </a:rPr>
              <a:t>Grunnkurs for operatører i medisinsk nødmeldetjeneste </a:t>
            </a:r>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764" y="1980798"/>
            <a:ext cx="3993139" cy="2820776"/>
          </a:xfrm>
          <a:prstGeom prst="rect">
            <a:avLst/>
          </a:prstGeom>
        </p:spPr>
      </p:pic>
      <p:sp>
        <p:nvSpPr>
          <p:cNvPr id="2" name="TekstSylinder 1">
            <a:extLst>
              <a:ext uri="{FF2B5EF4-FFF2-40B4-BE49-F238E27FC236}">
                <a16:creationId xmlns:a16="http://schemas.microsoft.com/office/drawing/2014/main" id="{A75FC44E-254D-1CBA-CAA9-CF680CD1B441}"/>
              </a:ext>
            </a:extLst>
          </p:cNvPr>
          <p:cNvSpPr txBox="1"/>
          <p:nvPr/>
        </p:nvSpPr>
        <p:spPr>
          <a:xfrm>
            <a:off x="3439451" y="1980798"/>
            <a:ext cx="5146199" cy="2585323"/>
          </a:xfrm>
          <a:prstGeom prst="rect">
            <a:avLst/>
          </a:prstGeom>
          <a:noFill/>
        </p:spPr>
        <p:txBody>
          <a:bodyPr wrap="square" rtlCol="0">
            <a:spAutoFit/>
          </a:bodyPr>
          <a:lstStyle/>
          <a:p>
            <a:r>
              <a:rPr lang="nb-NO" sz="1800" b="1" dirty="0">
                <a:solidFill>
                  <a:schemeClr val="accent1">
                    <a:lumMod val="75000"/>
                  </a:schemeClr>
                </a:solidFill>
                <a:latin typeface="Verdana" panose="020B0604030504040204" pitchFamily="34" charset="0"/>
                <a:ea typeface="Verdana" panose="020B0604030504040204" pitchFamily="34" charset="0"/>
              </a:rPr>
              <a:t>Del - 3</a:t>
            </a:r>
            <a:br>
              <a:rPr lang="nb-NO" sz="1800" b="1" dirty="0">
                <a:solidFill>
                  <a:schemeClr val="accent1">
                    <a:lumMod val="75000"/>
                  </a:schemeClr>
                </a:solidFill>
                <a:latin typeface="Verdana" panose="020B0604030504040204" pitchFamily="34" charset="0"/>
                <a:ea typeface="Verdana" panose="020B0604030504040204" pitchFamily="34" charset="0"/>
              </a:rPr>
            </a:br>
            <a:br>
              <a:rPr lang="nb-NO" sz="1800" b="1" dirty="0">
                <a:solidFill>
                  <a:schemeClr val="accent1">
                    <a:lumMod val="75000"/>
                  </a:schemeClr>
                </a:solidFill>
                <a:latin typeface="Verdana" panose="020B0604030504040204" pitchFamily="34" charset="0"/>
                <a:ea typeface="Verdana" panose="020B0604030504040204" pitchFamily="34" charset="0"/>
              </a:rPr>
            </a:br>
            <a:r>
              <a:rPr lang="nb-NO" sz="1800" b="1" dirty="0">
                <a:solidFill>
                  <a:schemeClr val="accent1">
                    <a:lumMod val="75000"/>
                  </a:schemeClr>
                </a:solidFill>
                <a:latin typeface="Verdana" panose="020B0604030504040204" pitchFamily="34" charset="0"/>
                <a:ea typeface="Verdana" panose="020B0604030504040204" pitchFamily="34" charset="0"/>
              </a:rPr>
              <a:t>Menneskelige faktorer som påvirker:</a:t>
            </a:r>
            <a:br>
              <a:rPr lang="nb-NO" sz="1800" b="1" dirty="0">
                <a:solidFill>
                  <a:schemeClr val="accent1">
                    <a:lumMod val="75000"/>
                  </a:schemeClr>
                </a:solidFill>
                <a:latin typeface="Verdana" panose="020B0604030504040204" pitchFamily="34" charset="0"/>
                <a:ea typeface="Verdana" panose="020B0604030504040204" pitchFamily="34" charset="0"/>
              </a:rPr>
            </a:br>
            <a:endParaRPr lang="nb-NO" sz="1800" b="1" dirty="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b-NO" b="1" dirty="0">
                <a:solidFill>
                  <a:schemeClr val="accent1">
                    <a:lumMod val="75000"/>
                  </a:schemeClr>
                </a:solidFill>
                <a:latin typeface="Verdana" panose="020B0604030504040204" pitchFamily="34" charset="0"/>
                <a:ea typeface="Verdana" panose="020B0604030504040204" pitchFamily="34" charset="0"/>
              </a:rPr>
              <a:t>S</a:t>
            </a:r>
            <a:r>
              <a:rPr lang="nb-NO" sz="1800" b="1" dirty="0">
                <a:solidFill>
                  <a:schemeClr val="accent1">
                    <a:lumMod val="75000"/>
                  </a:schemeClr>
                </a:solidFill>
                <a:latin typeface="Verdana" panose="020B0604030504040204" pitchFamily="34" charset="0"/>
                <a:ea typeface="Verdana" panose="020B0604030504040204" pitchFamily="34" charset="0"/>
              </a:rPr>
              <a:t>ituasjonsforståelse, </a:t>
            </a:r>
            <a:br>
              <a:rPr lang="nb-NO" sz="1800" b="1" dirty="0">
                <a:solidFill>
                  <a:schemeClr val="accent1">
                    <a:lumMod val="75000"/>
                  </a:schemeClr>
                </a:solidFill>
                <a:latin typeface="Verdana" panose="020B0604030504040204" pitchFamily="34" charset="0"/>
                <a:ea typeface="Verdana" panose="020B0604030504040204" pitchFamily="34" charset="0"/>
              </a:rPr>
            </a:br>
            <a:r>
              <a:rPr lang="nb-NO" sz="1800" b="1" dirty="0">
                <a:solidFill>
                  <a:schemeClr val="accent1">
                    <a:lumMod val="75000"/>
                  </a:schemeClr>
                </a:solidFill>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r>
              <a:rPr lang="nb-NO" b="1" dirty="0">
                <a:solidFill>
                  <a:schemeClr val="accent1">
                    <a:lumMod val="75000"/>
                  </a:schemeClr>
                </a:solidFill>
                <a:latin typeface="Verdana" panose="020B0604030504040204" pitchFamily="34" charset="0"/>
                <a:ea typeface="Verdana" panose="020B0604030504040204" pitchFamily="34" charset="0"/>
              </a:rPr>
              <a:t>B</a:t>
            </a:r>
            <a:r>
              <a:rPr lang="nb-NO" sz="1800" b="1" dirty="0">
                <a:solidFill>
                  <a:schemeClr val="accent1">
                    <a:lumMod val="75000"/>
                  </a:schemeClr>
                </a:solidFill>
                <a:latin typeface="Verdana" panose="020B0604030504040204" pitchFamily="34" charset="0"/>
                <a:ea typeface="Verdana" panose="020B0604030504040204" pitchFamily="34" charset="0"/>
              </a:rPr>
              <a:t>eslutningstaking</a:t>
            </a:r>
          </a:p>
          <a:p>
            <a:pPr marL="285750" indent="-285750">
              <a:buFont typeface="Arial" panose="020B0604020202020204" pitchFamily="34" charset="0"/>
              <a:buChar char="•"/>
            </a:pPr>
            <a:endParaRPr lang="nb-NO" b="1" dirty="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b-NO" b="1" dirty="0">
                <a:solidFill>
                  <a:schemeClr val="accent1">
                    <a:lumMod val="75000"/>
                  </a:schemeClr>
                </a:solidFill>
                <a:latin typeface="Verdana" panose="020B0604030504040204" pitchFamily="34" charset="0"/>
                <a:ea typeface="Verdana" panose="020B0604030504040204" pitchFamily="34" charset="0"/>
              </a:rPr>
              <a:t>Atferd i team</a:t>
            </a:r>
            <a:endParaRPr lang="nb-NO" dirty="0"/>
          </a:p>
        </p:txBody>
      </p:sp>
      <p:sp>
        <p:nvSpPr>
          <p:cNvPr id="3" name="TekstSylinder 2">
            <a:extLst>
              <a:ext uri="{FF2B5EF4-FFF2-40B4-BE49-F238E27FC236}">
                <a16:creationId xmlns:a16="http://schemas.microsoft.com/office/drawing/2014/main" id="{A4E3B86F-3C8A-0A6A-53D9-4137164521ED}"/>
              </a:ext>
            </a:extLst>
          </p:cNvPr>
          <p:cNvSpPr txBox="1"/>
          <p:nvPr/>
        </p:nvSpPr>
        <p:spPr>
          <a:xfrm>
            <a:off x="10720551" y="6600456"/>
            <a:ext cx="787395" cy="184666"/>
          </a:xfrm>
          <a:prstGeom prst="rect">
            <a:avLst/>
          </a:prstGeom>
          <a:noFill/>
        </p:spPr>
        <p:txBody>
          <a:bodyPr wrap="none" rtlCol="0">
            <a:spAutoFit/>
          </a:bodyPr>
          <a:lstStyle/>
          <a:p>
            <a:r>
              <a:rPr lang="nb-NO" sz="600" dirty="0"/>
              <a:t>Illustrasjon: KoKom</a:t>
            </a:r>
          </a:p>
        </p:txBody>
      </p:sp>
    </p:spTree>
    <p:extLst>
      <p:ext uri="{BB962C8B-B14F-4D97-AF65-F5344CB8AC3E}">
        <p14:creationId xmlns:p14="http://schemas.microsoft.com/office/powerpoint/2010/main" val="1037137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Beslutningstaking</a:t>
            </a:r>
          </a:p>
        </p:txBody>
      </p:sp>
      <p:sp>
        <p:nvSpPr>
          <p:cNvPr id="3" name="Plassholder for innhold 2"/>
          <p:cNvSpPr>
            <a:spLocks noGrp="1"/>
          </p:cNvSpPr>
          <p:nvPr>
            <p:ph idx="1"/>
          </p:nvPr>
        </p:nvSpPr>
        <p:spPr/>
        <p:txBody>
          <a:bodyPr vert="horz" lIns="91440" tIns="45720" rIns="91440" bIns="45720" rtlCol="0" anchor="t">
            <a:normAutofit/>
          </a:bodyPr>
          <a:lstStyle/>
          <a:p>
            <a:r>
              <a:rPr lang="nb-NO" dirty="0"/>
              <a:t>Grunnlaget for beslutningstaking er situasjonsbevissthet</a:t>
            </a:r>
          </a:p>
          <a:p>
            <a:r>
              <a:rPr lang="nb-NO" dirty="0"/>
              <a:t>Høy situasjonsbevissthet gir sannsynlighet for gode beslutninger, men man kan fortsatt ha flaks eller uflaks.</a:t>
            </a:r>
          </a:p>
          <a:p>
            <a:r>
              <a:rPr lang="nb-NO" dirty="0"/>
              <a:t>Operative settinger kjennetegnes ofte av intuitive beslutninger</a:t>
            </a:r>
          </a:p>
          <a:p>
            <a:r>
              <a:rPr lang="nb-NO" dirty="0"/>
              <a:t>Beslutningen må tas og handlingen utføres før det er for sent.</a:t>
            </a:r>
          </a:p>
          <a:p>
            <a:r>
              <a:rPr lang="nb-NO" dirty="0"/>
              <a:t>Beslutningsstøtteverktøy øker hastigheten i beslutningssyklusen</a:t>
            </a:r>
          </a:p>
          <a:p>
            <a:r>
              <a:rPr lang="nb-NO" dirty="0"/>
              <a:t>Felles Mentale modeller i teamet og simulering kan øke situasjonsbevistheten</a:t>
            </a:r>
            <a:endParaRPr lang="nb-NO" dirty="0">
              <a:ea typeface="Calibri"/>
              <a:cs typeface="Calibri"/>
            </a:endParaRPr>
          </a:p>
        </p:txBody>
      </p:sp>
    </p:spTree>
    <p:extLst>
      <p:ext uri="{BB962C8B-B14F-4D97-AF65-F5344CB8AC3E}">
        <p14:creationId xmlns:p14="http://schemas.microsoft.com/office/powerpoint/2010/main" val="408065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82BFC48-08E5-98AC-5127-AFF8A1B6E86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43ED88-7395-441A-B1BA-2D39B89399AD}" type="slidenum">
              <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imes" panose="02020603050405020304" pitchFamily="18" charset="0"/>
              <a:ea typeface="+mn-ea"/>
              <a:cs typeface="+mn-cs"/>
            </a:endParaRPr>
          </a:p>
        </p:txBody>
      </p:sp>
      <p:pic>
        <p:nvPicPr>
          <p:cNvPr id="5" name="Picture 2">
            <a:extLst>
              <a:ext uri="{FF2B5EF4-FFF2-40B4-BE49-F238E27FC236}">
                <a16:creationId xmlns:a16="http://schemas.microsoft.com/office/drawing/2014/main" id="{F30BA9B1-DD9A-E45C-6EB3-0F30BAAEAC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7789" y="1343819"/>
            <a:ext cx="639253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ildeforklaring formet som et rektangel 10">
            <a:extLst>
              <a:ext uri="{FF2B5EF4-FFF2-40B4-BE49-F238E27FC236}">
                <a16:creationId xmlns:a16="http://schemas.microsoft.com/office/drawing/2014/main" id="{F1173609-43D7-BF8B-DCDF-24E7ECAC57D0}"/>
              </a:ext>
            </a:extLst>
          </p:cNvPr>
          <p:cNvSpPr/>
          <p:nvPr/>
        </p:nvSpPr>
        <p:spPr>
          <a:xfrm>
            <a:off x="1703513" y="4869160"/>
            <a:ext cx="2200275" cy="596900"/>
          </a:xfrm>
          <a:prstGeom prst="wedgeRectCallout">
            <a:avLst>
              <a:gd name="adj1" fmla="val 159058"/>
              <a:gd name="adj2" fmla="val -46969"/>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Beslutningsfeller</a:t>
            </a:r>
          </a:p>
        </p:txBody>
      </p:sp>
      <p:sp>
        <p:nvSpPr>
          <p:cNvPr id="7" name="Bildeforklaring formet som et rektangel 8">
            <a:extLst>
              <a:ext uri="{FF2B5EF4-FFF2-40B4-BE49-F238E27FC236}">
                <a16:creationId xmlns:a16="http://schemas.microsoft.com/office/drawing/2014/main" id="{CBD5213F-B7DF-4C4B-8D13-88154B60A507}"/>
              </a:ext>
            </a:extLst>
          </p:cNvPr>
          <p:cNvSpPr/>
          <p:nvPr/>
        </p:nvSpPr>
        <p:spPr>
          <a:xfrm>
            <a:off x="1700553" y="3711873"/>
            <a:ext cx="1552575" cy="1022350"/>
          </a:xfrm>
          <a:prstGeom prst="wedgeRectCallout">
            <a:avLst>
              <a:gd name="adj1" fmla="val 199720"/>
              <a:gd name="adj2" fmla="val 39349"/>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Vurdering</a:t>
            </a:r>
          </a:p>
        </p:txBody>
      </p:sp>
      <p:sp>
        <p:nvSpPr>
          <p:cNvPr id="8" name="Bildeforklaring formet som et avrundet rektangel 1">
            <a:extLst>
              <a:ext uri="{FF2B5EF4-FFF2-40B4-BE49-F238E27FC236}">
                <a16:creationId xmlns:a16="http://schemas.microsoft.com/office/drawing/2014/main" id="{88282989-6942-4906-C3C7-1AC7B06F0A4A}"/>
              </a:ext>
            </a:extLst>
          </p:cNvPr>
          <p:cNvSpPr/>
          <p:nvPr/>
        </p:nvSpPr>
        <p:spPr>
          <a:xfrm>
            <a:off x="2803649" y="2620964"/>
            <a:ext cx="2120900" cy="935037"/>
          </a:xfrm>
          <a:prstGeom prst="wedgeRoundRectCallout">
            <a:avLst>
              <a:gd name="adj1" fmla="val 71332"/>
              <a:gd name="adj2" fmla="val 115039"/>
              <a:gd name="adj3" fmla="val 16667"/>
            </a:avLst>
          </a:prstGeom>
          <a:solidFill>
            <a:srgbClr val="33CCCC"/>
          </a:solidFill>
          <a:ln w="25400" cap="flat" cmpd="sng" algn="ctr">
            <a:solidFill>
              <a:srgbClr val="33CC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Jeg har stor makt som operatør</a:t>
            </a:r>
          </a:p>
        </p:txBody>
      </p:sp>
      <p:sp>
        <p:nvSpPr>
          <p:cNvPr id="9" name="Bildeforklaring formet som en ellipse 5">
            <a:extLst>
              <a:ext uri="{FF2B5EF4-FFF2-40B4-BE49-F238E27FC236}">
                <a16:creationId xmlns:a16="http://schemas.microsoft.com/office/drawing/2014/main" id="{4193C461-F719-A76A-3728-4A734C90FB0E}"/>
              </a:ext>
            </a:extLst>
          </p:cNvPr>
          <p:cNvSpPr/>
          <p:nvPr/>
        </p:nvSpPr>
        <p:spPr>
          <a:xfrm>
            <a:off x="1892834" y="1223963"/>
            <a:ext cx="2114934" cy="844550"/>
          </a:xfrm>
          <a:prstGeom prst="wedgeEllipseCallout">
            <a:avLst>
              <a:gd name="adj1" fmla="val 41582"/>
              <a:gd name="adj2" fmla="val 86560"/>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Fortolkning</a:t>
            </a:r>
          </a:p>
        </p:txBody>
      </p:sp>
      <p:pic>
        <p:nvPicPr>
          <p:cNvPr id="10" name="Bilde 9">
            <a:extLst>
              <a:ext uri="{FF2B5EF4-FFF2-40B4-BE49-F238E27FC236}">
                <a16:creationId xmlns:a16="http://schemas.microsoft.com/office/drawing/2014/main" id="{311CAF95-6012-E74C-F511-0844777E301C}"/>
              </a:ext>
            </a:extLst>
          </p:cNvPr>
          <p:cNvPicPr>
            <a:picLocks noChangeAspect="1"/>
          </p:cNvPicPr>
          <p:nvPr/>
        </p:nvPicPr>
        <p:blipFill>
          <a:blip r:embed="rId4"/>
          <a:stretch>
            <a:fillRect/>
          </a:stretch>
        </p:blipFill>
        <p:spPr>
          <a:xfrm>
            <a:off x="2668199" y="179388"/>
            <a:ext cx="3218967" cy="2066723"/>
          </a:xfrm>
          <a:prstGeom prst="rect">
            <a:avLst/>
          </a:prstGeom>
        </p:spPr>
      </p:pic>
      <p:sp>
        <p:nvSpPr>
          <p:cNvPr id="11" name="Bildeforklaring formet som et rektangel 3">
            <a:extLst>
              <a:ext uri="{FF2B5EF4-FFF2-40B4-BE49-F238E27FC236}">
                <a16:creationId xmlns:a16="http://schemas.microsoft.com/office/drawing/2014/main" id="{1B8D7EAD-ECC3-31AF-7535-09960FA1FE58}"/>
              </a:ext>
            </a:extLst>
          </p:cNvPr>
          <p:cNvSpPr/>
          <p:nvPr/>
        </p:nvSpPr>
        <p:spPr>
          <a:xfrm>
            <a:off x="4924549" y="254001"/>
            <a:ext cx="1797050" cy="787400"/>
          </a:xfrm>
          <a:prstGeom prst="wedgeRectCallout">
            <a:avLst>
              <a:gd name="adj1" fmla="val 16282"/>
              <a:gd name="adj2" fmla="val 193144"/>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Menneskelige faktorer</a:t>
            </a:r>
          </a:p>
        </p:txBody>
      </p:sp>
      <p:sp>
        <p:nvSpPr>
          <p:cNvPr id="12" name="Bildeforklaring formet som et rektangel 7">
            <a:extLst>
              <a:ext uri="{FF2B5EF4-FFF2-40B4-BE49-F238E27FC236}">
                <a16:creationId xmlns:a16="http://schemas.microsoft.com/office/drawing/2014/main" id="{E00C54A4-43B5-1E8C-4035-D010FF1C526D}"/>
              </a:ext>
            </a:extLst>
          </p:cNvPr>
          <p:cNvSpPr/>
          <p:nvPr/>
        </p:nvSpPr>
        <p:spPr>
          <a:xfrm>
            <a:off x="6507247" y="952502"/>
            <a:ext cx="2214563" cy="782637"/>
          </a:xfrm>
          <a:prstGeom prst="wedgeRectCallout">
            <a:avLst>
              <a:gd name="adj1" fmla="val -53847"/>
              <a:gd name="adj2" fmla="val 96582"/>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Kommunikasjon</a:t>
            </a:r>
          </a:p>
        </p:txBody>
      </p:sp>
      <p:sp>
        <p:nvSpPr>
          <p:cNvPr id="15" name="Bildeforklaring formet som et rektangel 2">
            <a:extLst>
              <a:ext uri="{FF2B5EF4-FFF2-40B4-BE49-F238E27FC236}">
                <a16:creationId xmlns:a16="http://schemas.microsoft.com/office/drawing/2014/main" id="{D99790CA-7A00-BD9C-54E7-75059BFFD4FA}"/>
              </a:ext>
            </a:extLst>
          </p:cNvPr>
          <p:cNvSpPr/>
          <p:nvPr/>
        </p:nvSpPr>
        <p:spPr>
          <a:xfrm>
            <a:off x="8221332" y="1565275"/>
            <a:ext cx="1818019" cy="863600"/>
          </a:xfrm>
          <a:prstGeom prst="wedgeRectCallout">
            <a:avLst>
              <a:gd name="adj1" fmla="val -39238"/>
              <a:gd name="adj2" fmla="val 86029"/>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Situasjons-forståelse </a:t>
            </a:r>
          </a:p>
        </p:txBody>
      </p:sp>
      <p:sp>
        <p:nvSpPr>
          <p:cNvPr id="16" name="Bildeforklaring formet som en sky 12">
            <a:extLst>
              <a:ext uri="{FF2B5EF4-FFF2-40B4-BE49-F238E27FC236}">
                <a16:creationId xmlns:a16="http://schemas.microsoft.com/office/drawing/2014/main" id="{81B0C5F4-4072-F2A6-7C9D-4F75913CBD08}"/>
              </a:ext>
            </a:extLst>
          </p:cNvPr>
          <p:cNvSpPr/>
          <p:nvPr/>
        </p:nvSpPr>
        <p:spPr>
          <a:xfrm>
            <a:off x="8585829" y="2502366"/>
            <a:ext cx="1818019" cy="1754485"/>
          </a:xfrm>
          <a:prstGeom prst="cloudCallout">
            <a:avLst>
              <a:gd name="adj1" fmla="val -98844"/>
              <a:gd name="adj2" fmla="val 64179"/>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Jeg er redd for å gjøre feil </a:t>
            </a:r>
          </a:p>
        </p:txBody>
      </p:sp>
      <p:sp>
        <p:nvSpPr>
          <p:cNvPr id="17" name="Bildeforklaring formet som et rektangel 9">
            <a:extLst>
              <a:ext uri="{FF2B5EF4-FFF2-40B4-BE49-F238E27FC236}">
                <a16:creationId xmlns:a16="http://schemas.microsoft.com/office/drawing/2014/main" id="{9141E963-96B4-3B2A-C512-AFCF5CBF4E1F}"/>
              </a:ext>
            </a:extLst>
          </p:cNvPr>
          <p:cNvSpPr/>
          <p:nvPr/>
        </p:nvSpPr>
        <p:spPr>
          <a:xfrm>
            <a:off x="8393740" y="4460274"/>
            <a:ext cx="1473200" cy="882650"/>
          </a:xfrm>
          <a:prstGeom prst="wedgeRectCallout">
            <a:avLst>
              <a:gd name="adj1" fmla="val -181805"/>
              <a:gd name="adj2" fmla="val -17290"/>
            </a:avLst>
          </a:prstGeom>
          <a:gradFill rotWithShape="1">
            <a:gsLst>
              <a:gs pos="0">
                <a:srgbClr val="33CCCC">
                  <a:shade val="51000"/>
                  <a:satMod val="130000"/>
                </a:srgbClr>
              </a:gs>
              <a:gs pos="80000">
                <a:srgbClr val="33CCCC">
                  <a:shade val="93000"/>
                  <a:satMod val="130000"/>
                </a:srgbClr>
              </a:gs>
              <a:gs pos="100000">
                <a:srgbClr val="33CCCC">
                  <a:shade val="94000"/>
                  <a:satMod val="135000"/>
                </a:srgbClr>
              </a:gs>
            </a:gsLst>
            <a:lin ang="16200000" scaled="0"/>
          </a:gradFill>
          <a:ln w="9525" cap="flat" cmpd="sng" algn="ctr">
            <a:solidFill>
              <a:srgbClr val="33CCCC">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rgbClr val="FFFFFF"/>
                </a:solidFill>
                <a:effectLst/>
                <a:uLnTx/>
                <a:uFillTx/>
                <a:latin typeface="Verdana"/>
                <a:ea typeface="+mn-ea"/>
                <a:cs typeface="+mn-cs"/>
              </a:rPr>
              <a:t>Persepsjon</a:t>
            </a:r>
          </a:p>
        </p:txBody>
      </p:sp>
      <p:pic>
        <p:nvPicPr>
          <p:cNvPr id="18" name="Bilde 17">
            <a:extLst>
              <a:ext uri="{FF2B5EF4-FFF2-40B4-BE49-F238E27FC236}">
                <a16:creationId xmlns:a16="http://schemas.microsoft.com/office/drawing/2014/main" id="{13249249-2DB2-6D74-0059-24EEE3746EE6}"/>
              </a:ext>
            </a:extLst>
          </p:cNvPr>
          <p:cNvPicPr>
            <a:picLocks noChangeAspect="1"/>
          </p:cNvPicPr>
          <p:nvPr/>
        </p:nvPicPr>
        <p:blipFill>
          <a:blip r:embed="rId5"/>
          <a:stretch>
            <a:fillRect/>
          </a:stretch>
        </p:blipFill>
        <p:spPr>
          <a:xfrm>
            <a:off x="5887165" y="4685049"/>
            <a:ext cx="4084674" cy="1993565"/>
          </a:xfrm>
          <a:prstGeom prst="rect">
            <a:avLst/>
          </a:prstGeom>
        </p:spPr>
      </p:pic>
      <p:sp>
        <p:nvSpPr>
          <p:cNvPr id="13" name="TekstSylinder 12">
            <a:extLst>
              <a:ext uri="{FF2B5EF4-FFF2-40B4-BE49-F238E27FC236}">
                <a16:creationId xmlns:a16="http://schemas.microsoft.com/office/drawing/2014/main" id="{B50B3404-9FFC-E2CA-C572-B23B29E64311}"/>
              </a:ext>
            </a:extLst>
          </p:cNvPr>
          <p:cNvSpPr txBox="1"/>
          <p:nvPr/>
        </p:nvSpPr>
        <p:spPr>
          <a:xfrm>
            <a:off x="10700279" y="6586281"/>
            <a:ext cx="753732" cy="184666"/>
          </a:xfrm>
          <a:prstGeom prst="rect">
            <a:avLst/>
          </a:prstGeom>
          <a:noFill/>
        </p:spPr>
        <p:txBody>
          <a:bodyPr wrap="none" rtlCol="0">
            <a:spAutoFit/>
          </a:bodyPr>
          <a:lstStyle/>
          <a:p>
            <a:r>
              <a:rPr lang="nb-NO" sz="600" dirty="0"/>
              <a:t>Illustrasjon: NKLM</a:t>
            </a:r>
          </a:p>
        </p:txBody>
      </p:sp>
    </p:spTree>
    <p:extLst>
      <p:ext uri="{BB962C8B-B14F-4D97-AF65-F5344CB8AC3E}">
        <p14:creationId xmlns:p14="http://schemas.microsoft.com/office/powerpoint/2010/main" val="36073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P spid="9" grpId="0" animBg="1"/>
      <p:bldP spid="11" grpId="0" animBg="1"/>
      <p:bldP spid="12"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45506" y="310264"/>
            <a:ext cx="10972800" cy="1143000"/>
          </a:xfrm>
        </p:spPr>
        <p:txBody>
          <a:bodyPr vert="horz" lIns="91440" tIns="45720" rIns="91440" bIns="45720" rtlCol="0" anchor="ctr">
            <a:normAutofit/>
          </a:bodyPr>
          <a:lstStyle/>
          <a:p>
            <a:pPr algn="l" eaLnBrk="1" hangingPunct="1">
              <a:lnSpc>
                <a:spcPct val="90000"/>
              </a:lnSpc>
            </a:pPr>
            <a:r>
              <a:rPr lang="nb-NO" sz="2800" b="1" dirty="0">
                <a:solidFill>
                  <a:schemeClr val="accent1"/>
                </a:solidFill>
                <a:latin typeface="Verdana" panose="020B0604030504040204" pitchFamily="34" charset="0"/>
                <a:ea typeface="Verdana" panose="020B0604030504040204" pitchFamily="34" charset="0"/>
              </a:rPr>
              <a:t>Årsaker til stress</a:t>
            </a:r>
          </a:p>
        </p:txBody>
      </p:sp>
      <p:pic>
        <p:nvPicPr>
          <p:cNvPr id="7" name="Bilde 6"/>
          <p:cNvPicPr>
            <a:picLocks noChangeAspect="1"/>
          </p:cNvPicPr>
          <p:nvPr/>
        </p:nvPicPr>
        <p:blipFill>
          <a:blip r:embed="rId3"/>
          <a:stretch>
            <a:fillRect/>
          </a:stretch>
        </p:blipFill>
        <p:spPr>
          <a:xfrm>
            <a:off x="2934840" y="2335253"/>
            <a:ext cx="6370872" cy="3724979"/>
          </a:xfrm>
          <a:prstGeom prst="rect">
            <a:avLst/>
          </a:prstGeom>
        </p:spPr>
      </p:pic>
      <p:sp>
        <p:nvSpPr>
          <p:cNvPr id="8" name="TekstSylinder 7"/>
          <p:cNvSpPr txBox="1"/>
          <p:nvPr/>
        </p:nvSpPr>
        <p:spPr>
          <a:xfrm>
            <a:off x="914400" y="1513211"/>
            <a:ext cx="6554549" cy="369332"/>
          </a:xfrm>
          <a:prstGeom prst="rect">
            <a:avLst/>
          </a:prstGeom>
          <a:noFill/>
        </p:spPr>
        <p:txBody>
          <a:bodyPr wrap="square" rtlCol="0">
            <a:spAutoFit/>
          </a:bodyPr>
          <a:lstStyle/>
          <a:p>
            <a:r>
              <a:rPr lang="nb-NO" dirty="0"/>
              <a:t>Ville du ha likt å arbeide sammen med denne fyren?</a:t>
            </a:r>
          </a:p>
        </p:txBody>
      </p:sp>
      <p:sp>
        <p:nvSpPr>
          <p:cNvPr id="3" name="TekstSylinder 2">
            <a:extLst>
              <a:ext uri="{FF2B5EF4-FFF2-40B4-BE49-F238E27FC236}">
                <a16:creationId xmlns:a16="http://schemas.microsoft.com/office/drawing/2014/main" id="{9B813711-7CEF-ABFE-4D70-6F333E85F094}"/>
              </a:ext>
            </a:extLst>
          </p:cNvPr>
          <p:cNvSpPr txBox="1"/>
          <p:nvPr/>
        </p:nvSpPr>
        <p:spPr>
          <a:xfrm>
            <a:off x="10676630" y="6473011"/>
            <a:ext cx="1072730" cy="184666"/>
          </a:xfrm>
          <a:prstGeom prst="rect">
            <a:avLst/>
          </a:prstGeom>
          <a:noFill/>
        </p:spPr>
        <p:txBody>
          <a:bodyPr wrap="none" rtlCol="0">
            <a:spAutoFit/>
          </a:bodyPr>
          <a:lstStyle/>
          <a:p>
            <a:r>
              <a:rPr lang="nb-NO" sz="600" dirty="0"/>
              <a:t>Bilde hentet fra Rare Gallery</a:t>
            </a:r>
          </a:p>
        </p:txBody>
      </p:sp>
    </p:spTree>
    <p:extLst>
      <p:ext uri="{BB962C8B-B14F-4D97-AF65-F5344CB8AC3E}">
        <p14:creationId xmlns:p14="http://schemas.microsoft.com/office/powerpoint/2010/main" val="202587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45506" y="310264"/>
            <a:ext cx="10972800" cy="1143000"/>
          </a:xfrm>
        </p:spPr>
        <p:txBody>
          <a:bodyPr vert="horz" lIns="91440" tIns="45720" rIns="91440" bIns="45720" rtlCol="0" anchor="ctr">
            <a:normAutofit/>
          </a:bodyPr>
          <a:lstStyle/>
          <a:p>
            <a:pPr algn="l" eaLnBrk="1" hangingPunct="1">
              <a:lnSpc>
                <a:spcPct val="90000"/>
              </a:lnSpc>
            </a:pPr>
            <a:r>
              <a:rPr lang="nb-NO" sz="2800" b="1" dirty="0">
                <a:solidFill>
                  <a:schemeClr val="accent1"/>
                </a:solidFill>
                <a:latin typeface="Verdana" panose="020B0604030504040204" pitchFamily="34" charset="0"/>
                <a:ea typeface="Verdana" panose="020B0604030504040204" pitchFamily="34" charset="0"/>
              </a:rPr>
              <a:t>Årsaker til stress</a:t>
            </a:r>
          </a:p>
        </p:txBody>
      </p:sp>
      <p:pic>
        <p:nvPicPr>
          <p:cNvPr id="4" name="Plassholder for innhold 3"/>
          <p:cNvPicPr>
            <a:picLocks noGrp="1" noChangeAspect="1"/>
          </p:cNvPicPr>
          <p:nvPr>
            <p:ph sz="half" idx="1"/>
          </p:nvPr>
        </p:nvPicPr>
        <p:blipFill>
          <a:blip r:embed="rId3"/>
          <a:stretch>
            <a:fillRect/>
          </a:stretch>
        </p:blipFill>
        <p:spPr>
          <a:xfrm>
            <a:off x="6096000" y="1275842"/>
            <a:ext cx="5324045" cy="4525963"/>
          </a:xfrm>
          <a:prstGeom prst="rect">
            <a:avLst/>
          </a:prstGeom>
        </p:spPr>
      </p:pic>
      <p:sp>
        <p:nvSpPr>
          <p:cNvPr id="6" name="Plassholder for innhold 5"/>
          <p:cNvSpPr>
            <a:spLocks noGrp="1"/>
          </p:cNvSpPr>
          <p:nvPr>
            <p:ph sz="half" idx="2"/>
          </p:nvPr>
        </p:nvSpPr>
        <p:spPr>
          <a:xfrm>
            <a:off x="711200" y="1695957"/>
            <a:ext cx="5384800" cy="4525963"/>
          </a:xfrm>
        </p:spPr>
        <p:txBody>
          <a:bodyPr/>
          <a:lstStyle/>
          <a:p>
            <a:r>
              <a:rPr lang="nb-NO" sz="2000" dirty="0"/>
              <a:t>Stor arbeidsbelastning over tid</a:t>
            </a:r>
          </a:p>
          <a:p>
            <a:r>
              <a:rPr lang="nb-NO" sz="2000" dirty="0"/>
              <a:t>Konflikter med kolleger</a:t>
            </a:r>
          </a:p>
          <a:p>
            <a:r>
              <a:rPr lang="nb-NO" sz="2000" dirty="0"/>
              <a:t>Mangelfull opplæring</a:t>
            </a:r>
          </a:p>
          <a:p>
            <a:r>
              <a:rPr lang="nb-NO" sz="2000" dirty="0"/>
              <a:t>Store forventninger</a:t>
            </a:r>
          </a:p>
          <a:p>
            <a:r>
              <a:rPr lang="nb-NO" sz="2000" dirty="0"/>
              <a:t>Søvnmangel</a:t>
            </a:r>
          </a:p>
          <a:p>
            <a:r>
              <a:rPr lang="nb-NO" sz="2000" dirty="0"/>
              <a:t>Sult (lavt blodsukker)</a:t>
            </a:r>
          </a:p>
          <a:p>
            <a:r>
              <a:rPr lang="nb-NO" sz="2000" dirty="0"/>
              <a:t>Redsel &amp; frykt</a:t>
            </a:r>
          </a:p>
          <a:p>
            <a:endParaRPr lang="nb-NO" sz="2400" dirty="0"/>
          </a:p>
          <a:p>
            <a:endParaRPr lang="nb-NO" sz="2400" dirty="0"/>
          </a:p>
        </p:txBody>
      </p:sp>
    </p:spTree>
    <p:extLst>
      <p:ext uri="{BB962C8B-B14F-4D97-AF65-F5344CB8AC3E}">
        <p14:creationId xmlns:p14="http://schemas.microsoft.com/office/powerpoint/2010/main" val="25322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70856" y="594519"/>
            <a:ext cx="10972800" cy="1143000"/>
          </a:xfrm>
        </p:spPr>
        <p:txBody>
          <a:bodyPr vert="horz" lIns="91440" tIns="45720" rIns="91440" bIns="45720" rtlCol="0" anchor="ctr">
            <a:normAutofit/>
          </a:bodyPr>
          <a:lstStyle/>
          <a:p>
            <a:pPr algn="l" eaLnBrk="1" hangingPunct="1">
              <a:lnSpc>
                <a:spcPct val="90000"/>
              </a:lnSpc>
            </a:pPr>
            <a:r>
              <a:rPr lang="nb-NO" sz="2800" b="1" dirty="0">
                <a:solidFill>
                  <a:schemeClr val="accent1"/>
                </a:solidFill>
                <a:latin typeface="Verdana" panose="020B0604030504040204" pitchFamily="34" charset="0"/>
                <a:ea typeface="Verdana" panose="020B0604030504040204" pitchFamily="34" charset="0"/>
              </a:rPr>
              <a:t>Hva hjelper ved stress?</a:t>
            </a:r>
          </a:p>
        </p:txBody>
      </p:sp>
      <p:sp>
        <p:nvSpPr>
          <p:cNvPr id="3" name="Plassholder for innhold 2"/>
          <p:cNvSpPr>
            <a:spLocks noGrp="1"/>
          </p:cNvSpPr>
          <p:nvPr>
            <p:ph idx="1"/>
          </p:nvPr>
        </p:nvSpPr>
        <p:spPr>
          <a:xfrm>
            <a:off x="1461406" y="1600206"/>
            <a:ext cx="10120993" cy="4525963"/>
          </a:xfrm>
        </p:spPr>
        <p:txBody>
          <a:bodyPr/>
          <a:lstStyle/>
          <a:p>
            <a:endParaRPr lang="nb-NO" sz="2000" dirty="0">
              <a:latin typeface="Verdana" panose="020B0604030504040204" pitchFamily="34" charset="0"/>
              <a:ea typeface="Verdana" panose="020B0604030504040204" pitchFamily="34" charset="0"/>
            </a:endParaRPr>
          </a:p>
          <a:p>
            <a:r>
              <a:rPr lang="nb-NO" sz="2000" dirty="0">
                <a:latin typeface="Verdana" panose="020B0604030504040204" pitchFamily="34" charset="0"/>
                <a:ea typeface="Verdana" panose="020B0604030504040204" pitchFamily="34" charset="0"/>
              </a:rPr>
              <a:t>Si fra!</a:t>
            </a:r>
          </a:p>
          <a:p>
            <a:r>
              <a:rPr lang="nb-NO" sz="2000" dirty="0">
                <a:latin typeface="Verdana" panose="020B0604030504040204" pitchFamily="34" charset="0"/>
                <a:ea typeface="Verdana" panose="020B0604030504040204" pitchFamily="34" charset="0"/>
              </a:rPr>
              <a:t>Korte pauser</a:t>
            </a:r>
          </a:p>
          <a:p>
            <a:r>
              <a:rPr lang="nb-NO" sz="2000" dirty="0">
                <a:latin typeface="Verdana" panose="020B0604030504040204" pitchFamily="34" charset="0"/>
                <a:ea typeface="Verdana" panose="020B0604030504040204" pitchFamily="34" charset="0"/>
              </a:rPr>
              <a:t>En kopp kaffe</a:t>
            </a:r>
          </a:p>
          <a:p>
            <a:r>
              <a:rPr lang="nb-NO" sz="2000" dirty="0">
                <a:latin typeface="Verdana" panose="020B0604030504040204" pitchFamily="34" charset="0"/>
                <a:ea typeface="Verdana" panose="020B0604030504040204" pitchFamily="34" charset="0"/>
              </a:rPr>
              <a:t>Variere arbeidsstilling</a:t>
            </a:r>
          </a:p>
          <a:p>
            <a:r>
              <a:rPr lang="nb-NO" sz="2000" dirty="0">
                <a:latin typeface="Verdana" panose="020B0604030504040204" pitchFamily="34" charset="0"/>
                <a:ea typeface="Verdana" panose="020B0604030504040204" pitchFamily="34" charset="0"/>
              </a:rPr>
              <a:t>Frisk luft</a:t>
            </a:r>
          </a:p>
          <a:p>
            <a:r>
              <a:rPr lang="nb-NO" sz="2000" dirty="0">
                <a:latin typeface="Verdana" panose="020B0604030504040204" pitchFamily="34" charset="0"/>
                <a:ea typeface="Verdana" panose="020B0604030504040204" pitchFamily="34" charset="0"/>
              </a:rPr>
              <a:t>Avspenning og «puste med magen»</a:t>
            </a:r>
          </a:p>
          <a:p>
            <a:r>
              <a:rPr lang="nb-NO" sz="2000" dirty="0">
                <a:latin typeface="Verdana" panose="020B0604030504040204" pitchFamily="34" charset="0"/>
                <a:ea typeface="Verdana" panose="020B0604030504040204" pitchFamily="34" charset="0"/>
              </a:rPr>
              <a:t>En latter</a:t>
            </a:r>
          </a:p>
        </p:txBody>
      </p:sp>
      <p:pic>
        <p:nvPicPr>
          <p:cNvPr id="5" name="Bilde 4">
            <a:extLst>
              <a:ext uri="{FF2B5EF4-FFF2-40B4-BE49-F238E27FC236}">
                <a16:creationId xmlns:a16="http://schemas.microsoft.com/office/drawing/2014/main" id="{66417D33-D2E9-8D7A-FDDF-3C67A3BF8E3C}"/>
              </a:ext>
            </a:extLst>
          </p:cNvPr>
          <p:cNvPicPr>
            <a:picLocks noChangeAspect="1"/>
          </p:cNvPicPr>
          <p:nvPr/>
        </p:nvPicPr>
        <p:blipFill>
          <a:blip r:embed="rId3"/>
          <a:stretch>
            <a:fillRect/>
          </a:stretch>
        </p:blipFill>
        <p:spPr>
          <a:xfrm rot="1539352">
            <a:off x="7713744" y="1283546"/>
            <a:ext cx="3308892" cy="3339179"/>
          </a:xfrm>
          <a:prstGeom prst="rect">
            <a:avLst/>
          </a:prstGeom>
        </p:spPr>
      </p:pic>
      <p:sp>
        <p:nvSpPr>
          <p:cNvPr id="4" name="TekstSylinder 3">
            <a:extLst>
              <a:ext uri="{FF2B5EF4-FFF2-40B4-BE49-F238E27FC236}">
                <a16:creationId xmlns:a16="http://schemas.microsoft.com/office/drawing/2014/main" id="{014934C9-A255-4991-0635-16DEB3D7993C}"/>
              </a:ext>
            </a:extLst>
          </p:cNvPr>
          <p:cNvSpPr txBox="1"/>
          <p:nvPr/>
        </p:nvSpPr>
        <p:spPr>
          <a:xfrm>
            <a:off x="10720551" y="6600456"/>
            <a:ext cx="1260281" cy="184666"/>
          </a:xfrm>
          <a:prstGeom prst="rect">
            <a:avLst/>
          </a:prstGeom>
          <a:noFill/>
        </p:spPr>
        <p:txBody>
          <a:bodyPr wrap="none" rtlCol="0">
            <a:spAutoFit/>
          </a:bodyPr>
          <a:lstStyle/>
          <a:p>
            <a:r>
              <a:rPr lang="nb-NO" sz="600" dirty="0"/>
              <a:t>Illustrasjon: Theo </a:t>
            </a:r>
            <a:r>
              <a:rPr lang="nb-NO" sz="600" dirty="0" err="1"/>
              <a:t>Bakkeby</a:t>
            </a:r>
            <a:r>
              <a:rPr lang="nb-NO" sz="600" dirty="0"/>
              <a:t> Høiseth</a:t>
            </a:r>
          </a:p>
        </p:txBody>
      </p:sp>
    </p:spTree>
    <p:extLst>
      <p:ext uri="{BB962C8B-B14F-4D97-AF65-F5344CB8AC3E}">
        <p14:creationId xmlns:p14="http://schemas.microsoft.com/office/powerpoint/2010/main" val="110876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Freeform: Shape 3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33" name="Freeform: Shape 3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Freeform: Shape 3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39" name="Freeform: Shape 3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1" name="Freeform: Shape 4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4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4" name="Freeform: Shape 4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Bilde 10">
            <a:extLst>
              <a:ext uri="{FF2B5EF4-FFF2-40B4-BE49-F238E27FC236}">
                <a16:creationId xmlns:a16="http://schemas.microsoft.com/office/drawing/2014/main" id="{11F3E8DD-61AF-4710-8515-95E769971E58}"/>
              </a:ext>
            </a:extLst>
          </p:cNvPr>
          <p:cNvPicPr>
            <a:picLocks noChangeAspect="1"/>
          </p:cNvPicPr>
          <p:nvPr/>
        </p:nvPicPr>
        <p:blipFill>
          <a:blip r:embed="rId3"/>
          <a:stretch>
            <a:fillRect/>
          </a:stretch>
        </p:blipFill>
        <p:spPr>
          <a:xfrm>
            <a:off x="8141772" y="1631405"/>
            <a:ext cx="3239363" cy="3778148"/>
          </a:xfrm>
          <a:prstGeom prst="ellipse">
            <a:avLst/>
          </a:prstGeom>
          <a:ln>
            <a:noFill/>
          </a:ln>
          <a:effectLst>
            <a:softEdge rad="112500"/>
          </a:effectLst>
        </p:spPr>
      </p:pic>
      <p:sp>
        <p:nvSpPr>
          <p:cNvPr id="3" name="Rektangel 2"/>
          <p:cNvSpPr/>
          <p:nvPr/>
        </p:nvSpPr>
        <p:spPr>
          <a:xfrm>
            <a:off x="381620" y="2762482"/>
            <a:ext cx="8143875" cy="2343206"/>
          </a:xfrm>
          <a:prstGeom prst="rect">
            <a:avLst/>
          </a:prstGeom>
        </p:spPr>
        <p:txBody>
          <a:bodyPr wrap="square">
            <a:spAutoFit/>
          </a:bodyPr>
          <a:lstStyle/>
          <a:p>
            <a:pPr lvl="0">
              <a:lnSpc>
                <a:spcPct val="90000"/>
              </a:lnSpc>
              <a:spcBef>
                <a:spcPts val="1000"/>
              </a:spcBef>
            </a:pPr>
            <a:r>
              <a:rPr lang="nb-NO" sz="2400" dirty="0">
                <a:solidFill>
                  <a:schemeClr val="bg1"/>
                </a:solidFill>
                <a:latin typeface="Verdana"/>
                <a:ea typeface="Verdana"/>
              </a:rPr>
              <a:t>Vi har nå snakket om en del faktorer som kan påvirke vår situasjonsforståelse, adferd, beslutningstaking i kritiske situasjoner?</a:t>
            </a:r>
            <a:endParaRPr lang="nb-NO" sz="2400" dirty="0">
              <a:solidFill>
                <a:schemeClr val="bg1"/>
              </a:solidFill>
              <a:latin typeface="Verdana" panose="020B0604030504040204" pitchFamily="34" charset="0"/>
              <a:ea typeface="Verdana" panose="020B0604030504040204" pitchFamily="34" charset="0"/>
            </a:endParaRPr>
          </a:p>
          <a:p>
            <a:pPr lvl="0">
              <a:lnSpc>
                <a:spcPct val="90000"/>
              </a:lnSpc>
              <a:spcBef>
                <a:spcPts val="1000"/>
              </a:spcBef>
            </a:pPr>
            <a:endParaRPr lang="nb-NO" sz="2400" dirty="0">
              <a:solidFill>
                <a:schemeClr val="bg1"/>
              </a:solidFill>
              <a:latin typeface="Verdana"/>
              <a:ea typeface="Verdana"/>
            </a:endParaRPr>
          </a:p>
          <a:p>
            <a:pPr lvl="0">
              <a:lnSpc>
                <a:spcPct val="90000"/>
              </a:lnSpc>
              <a:spcBef>
                <a:spcPts val="1000"/>
              </a:spcBef>
            </a:pPr>
            <a:r>
              <a:rPr lang="nb-NO" sz="2400" dirty="0">
                <a:solidFill>
                  <a:schemeClr val="bg1"/>
                </a:solidFill>
                <a:latin typeface="Verdana" panose="020B0604030504040204" pitchFamily="34" charset="0"/>
                <a:ea typeface="Verdana" panose="020B0604030504040204" pitchFamily="34" charset="0"/>
              </a:rPr>
              <a:t>Hvordan kan dette innvirke på teamsamarbeidet i sentralen?</a:t>
            </a:r>
          </a:p>
        </p:txBody>
      </p:sp>
      <p:sp>
        <p:nvSpPr>
          <p:cNvPr id="2" name="TekstSylinder 1">
            <a:extLst>
              <a:ext uri="{FF2B5EF4-FFF2-40B4-BE49-F238E27FC236}">
                <a16:creationId xmlns:a16="http://schemas.microsoft.com/office/drawing/2014/main" id="{A88CFE5A-999D-4B26-FF53-2D5ABB528273}"/>
              </a:ext>
            </a:extLst>
          </p:cNvPr>
          <p:cNvSpPr txBox="1"/>
          <p:nvPr/>
        </p:nvSpPr>
        <p:spPr>
          <a:xfrm>
            <a:off x="10720551" y="6600456"/>
            <a:ext cx="1260281" cy="184666"/>
          </a:xfrm>
          <a:prstGeom prst="rect">
            <a:avLst/>
          </a:prstGeom>
          <a:noFill/>
        </p:spPr>
        <p:txBody>
          <a:bodyPr wrap="none" rtlCol="0">
            <a:spAutoFit/>
          </a:bodyPr>
          <a:lstStyle/>
          <a:p>
            <a:r>
              <a:rPr lang="nb-NO" sz="600" dirty="0"/>
              <a:t>Illustrasjon: Theo </a:t>
            </a:r>
            <a:r>
              <a:rPr lang="nb-NO" sz="600" dirty="0" err="1"/>
              <a:t>Bakkeby</a:t>
            </a:r>
            <a:r>
              <a:rPr lang="nb-NO" sz="600" dirty="0"/>
              <a:t> Høiseth</a:t>
            </a:r>
          </a:p>
        </p:txBody>
      </p:sp>
    </p:spTree>
    <p:extLst>
      <p:ext uri="{BB962C8B-B14F-4D97-AF65-F5344CB8AC3E}">
        <p14:creationId xmlns:p14="http://schemas.microsoft.com/office/powerpoint/2010/main" val="264546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2" name="Rektangel 1"/>
          <p:cNvSpPr/>
          <p:nvPr/>
        </p:nvSpPr>
        <p:spPr>
          <a:xfrm>
            <a:off x="1379620" y="2165013"/>
            <a:ext cx="9063790"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b-NO"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br>
              <a:rPr kumimoji="0" lang="nb-NO" sz="18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br>
            <a:r>
              <a:rPr kumimoji="0" lang="nb-NO" sz="18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Gjør kollegaen din god ;-) </a:t>
            </a:r>
            <a:endParaRPr lang="nb-NO"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endParaRPr>
          </a:p>
        </p:txBody>
      </p:sp>
      <p:pic>
        <p:nvPicPr>
          <p:cNvPr id="7" name="Bilde 6"/>
          <p:cNvPicPr>
            <a:picLocks noChangeAspect="1"/>
          </p:cNvPicPr>
          <p:nvPr/>
        </p:nvPicPr>
        <p:blipFill>
          <a:blip r:embed="rId3"/>
          <a:stretch>
            <a:fillRect/>
          </a:stretch>
        </p:blipFill>
        <p:spPr>
          <a:xfrm>
            <a:off x="2750163" y="4076842"/>
            <a:ext cx="6254631" cy="2074158"/>
          </a:xfrm>
          <a:prstGeom prst="rect">
            <a:avLst/>
          </a:prstGeom>
        </p:spPr>
      </p:pic>
      <p:sp>
        <p:nvSpPr>
          <p:cNvPr id="3" name="Rektangel 2"/>
          <p:cNvSpPr/>
          <p:nvPr/>
        </p:nvSpPr>
        <p:spPr>
          <a:xfrm>
            <a:off x="1379620" y="1143928"/>
            <a:ext cx="8995718" cy="461665"/>
          </a:xfrm>
          <a:prstGeom prst="rect">
            <a:avLst/>
          </a:prstGeom>
        </p:spPr>
        <p:txBody>
          <a:bodyPr wrap="square" lIns="91440" tIns="45720" rIns="91440" bIns="45720" anchor="t">
            <a:spAutoFit/>
          </a:bodyPr>
          <a:lstStyle/>
          <a:p>
            <a:pPr>
              <a:buClr>
                <a:srgbClr val="000000"/>
              </a:buClr>
              <a:defRPr/>
            </a:pPr>
            <a:r>
              <a:rPr lang="nb-NO" sz="2400" b="1" kern="0" dirty="0">
                <a:solidFill>
                  <a:schemeClr val="accent1">
                    <a:lumMod val="75000"/>
                  </a:schemeClr>
                </a:solidFill>
                <a:latin typeface="Verdana"/>
                <a:ea typeface="Verdana"/>
                <a:cs typeface="Arial"/>
                <a:sym typeface="Arial"/>
              </a:rPr>
              <a:t>Vi er ikke </a:t>
            </a:r>
            <a:r>
              <a:rPr kumimoji="0" lang="nb-NO" sz="2400" b="1" i="0" u="none" strike="noStrike" kern="0" cap="none" spc="0" normalizeH="0" baseline="0" noProof="0" dirty="0">
                <a:ln>
                  <a:noFill/>
                </a:ln>
                <a:solidFill>
                  <a:schemeClr val="accent1">
                    <a:lumMod val="75000"/>
                  </a:schemeClr>
                </a:solidFill>
                <a:effectLst/>
                <a:uLnTx/>
                <a:uFillTx/>
                <a:latin typeface="Verdana"/>
                <a:ea typeface="Verdana"/>
                <a:cs typeface="Arial"/>
                <a:sym typeface="Arial"/>
              </a:rPr>
              <a:t>sterkere enn det svakeste leddet…</a:t>
            </a:r>
            <a:r>
              <a:rPr lang="nb-NO" sz="2400" b="1" kern="0" dirty="0">
                <a:solidFill>
                  <a:schemeClr val="accent1">
                    <a:lumMod val="75000"/>
                  </a:schemeClr>
                </a:solidFill>
                <a:latin typeface="Verdana"/>
                <a:ea typeface="Verdana"/>
                <a:cs typeface="Arial"/>
                <a:sym typeface="Arial"/>
              </a:rPr>
              <a:t> </a:t>
            </a:r>
            <a:endParaRPr kumimoji="0" lang="nb-NO" sz="2400" b="0" i="0" u="none" strike="noStrike" kern="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4" name="Plassholder for lysbilde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o-NO"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no-NO"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TekstSylinder 4">
            <a:extLst>
              <a:ext uri="{FF2B5EF4-FFF2-40B4-BE49-F238E27FC236}">
                <a16:creationId xmlns:a16="http://schemas.microsoft.com/office/drawing/2014/main" id="{42C11F43-0D0F-905D-0B45-5F61945A51A4}"/>
              </a:ext>
            </a:extLst>
          </p:cNvPr>
          <p:cNvSpPr txBox="1"/>
          <p:nvPr/>
        </p:nvSpPr>
        <p:spPr>
          <a:xfrm>
            <a:off x="10700279" y="6629142"/>
            <a:ext cx="950901" cy="184666"/>
          </a:xfrm>
          <a:prstGeom prst="rect">
            <a:avLst/>
          </a:prstGeom>
          <a:noFill/>
        </p:spPr>
        <p:txBody>
          <a:bodyPr wrap="none" rtlCol="0">
            <a:spAutoFit/>
          </a:bodyPr>
          <a:lstStyle/>
          <a:p>
            <a:r>
              <a:rPr lang="nb-NO" sz="600" dirty="0"/>
              <a:t>Illustrasjon: Adobe </a:t>
            </a:r>
            <a:r>
              <a:rPr lang="nb-NO" sz="600" dirty="0" err="1"/>
              <a:t>stock</a:t>
            </a:r>
            <a:endParaRPr lang="nb-NO" sz="600" dirty="0"/>
          </a:p>
        </p:txBody>
      </p:sp>
    </p:spTree>
    <p:extLst>
      <p:ext uri="{BB962C8B-B14F-4D97-AF65-F5344CB8AC3E}">
        <p14:creationId xmlns:p14="http://schemas.microsoft.com/office/powerpoint/2010/main" val="51477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3485" y="290285"/>
            <a:ext cx="4126015" cy="781504"/>
          </a:xfrm>
        </p:spPr>
        <p:txBody>
          <a:bodyPr>
            <a:normAutofit/>
          </a:bodyPr>
          <a:lstStyle/>
          <a:p>
            <a:r>
              <a:rPr lang="nb-NO" sz="2400" b="1" dirty="0">
                <a:solidFill>
                  <a:schemeClr val="accent1">
                    <a:lumMod val="75000"/>
                  </a:schemeClr>
                </a:solidFill>
                <a:latin typeface="Verdana" panose="020B0604030504040204" pitchFamily="34" charset="0"/>
                <a:ea typeface="Verdana" panose="020B0604030504040204" pitchFamily="34" charset="0"/>
              </a:rPr>
              <a:t>Operativ psykologi</a:t>
            </a:r>
          </a:p>
        </p:txBody>
      </p:sp>
      <p:sp>
        <p:nvSpPr>
          <p:cNvPr id="3" name="Plassholder for innhold 2"/>
          <p:cNvSpPr>
            <a:spLocks noGrp="1"/>
          </p:cNvSpPr>
          <p:nvPr>
            <p:ph sz="half" idx="1"/>
          </p:nvPr>
        </p:nvSpPr>
        <p:spPr>
          <a:xfrm>
            <a:off x="569686" y="1173166"/>
            <a:ext cx="5526314" cy="5203358"/>
          </a:xfrm>
        </p:spPr>
        <p:txBody>
          <a:bodyPr>
            <a:normAutofit fontScale="92500" lnSpcReduction="20000"/>
          </a:bodyPr>
          <a:lstStyle/>
          <a:p>
            <a:pPr marL="0" indent="0">
              <a:lnSpc>
                <a:spcPct val="110000"/>
              </a:lnSpc>
              <a:buNone/>
            </a:pPr>
            <a:r>
              <a:rPr lang="nb-NO" sz="2000" b="1" dirty="0">
                <a:latin typeface="Verdana" panose="020B0604030504040204" pitchFamily="34" charset="0"/>
                <a:ea typeface="Verdana" panose="020B0604030504040204" pitchFamily="34" charset="0"/>
              </a:rPr>
              <a:t>Teamsamarbeid </a:t>
            </a:r>
          </a:p>
          <a:p>
            <a:pPr marL="0" indent="0">
              <a:lnSpc>
                <a:spcPct val="110000"/>
              </a:lnSpc>
              <a:buNone/>
            </a:pPr>
            <a:endParaRPr lang="nb-NO" sz="2000" b="1" dirty="0">
              <a:latin typeface="Verdana" panose="020B0604030504040204" pitchFamily="34" charset="0"/>
              <a:ea typeface="Verdana" panose="020B0604030504040204" pitchFamily="34" charset="0"/>
            </a:endParaRPr>
          </a:p>
          <a:p>
            <a:pPr>
              <a:lnSpc>
                <a:spcPct val="110000"/>
              </a:lnSpc>
            </a:pPr>
            <a:r>
              <a:rPr lang="nb-NO" sz="1800" dirty="0">
                <a:latin typeface="Verdana" panose="020B0604030504040204" pitchFamily="34" charset="0"/>
                <a:ea typeface="Verdana" panose="020B0604030504040204" pitchFamily="34" charset="0"/>
              </a:rPr>
              <a:t>Team som kommuniserer mye, gir informasjon, følger med på hverandres oppgaver og «stress-nivå» presterer bedre</a:t>
            </a:r>
            <a:br>
              <a:rPr lang="nb-NO" sz="1800" dirty="0">
                <a:latin typeface="Verdana" panose="020B0604030504040204" pitchFamily="34" charset="0"/>
                <a:ea typeface="Verdana" panose="020B0604030504040204" pitchFamily="34" charset="0"/>
              </a:rPr>
            </a:br>
            <a:endParaRPr lang="nb-NO" sz="1800" dirty="0">
              <a:latin typeface="Verdana" panose="020B0604030504040204" pitchFamily="34" charset="0"/>
              <a:ea typeface="Verdana" panose="020B0604030504040204" pitchFamily="34" charset="0"/>
            </a:endParaRPr>
          </a:p>
          <a:p>
            <a:pPr>
              <a:lnSpc>
                <a:spcPct val="110000"/>
              </a:lnSpc>
            </a:pPr>
            <a:r>
              <a:rPr lang="nb-NO" sz="1800" dirty="0">
                <a:latin typeface="Verdana" panose="020B0604030504040204" pitchFamily="34" charset="0"/>
                <a:ea typeface="Verdana" panose="020B0604030504040204" pitchFamily="34" charset="0"/>
              </a:rPr>
              <a:t>Teameffektivitet inkluderer både </a:t>
            </a:r>
            <a:r>
              <a:rPr lang="nb-NO" sz="1800" b="1" dirty="0">
                <a:latin typeface="Verdana" panose="020B0604030504040204" pitchFamily="34" charset="0"/>
                <a:ea typeface="Verdana" panose="020B0604030504040204" pitchFamily="34" charset="0"/>
              </a:rPr>
              <a:t>hvorvidt</a:t>
            </a:r>
            <a:r>
              <a:rPr lang="nb-NO" sz="1800" dirty="0">
                <a:latin typeface="Verdana" panose="020B0604030504040204" pitchFamily="34" charset="0"/>
                <a:ea typeface="Verdana" panose="020B0604030504040204" pitchFamily="34" charset="0"/>
              </a:rPr>
              <a:t> et team gjennomfører den oppgaven de skal, og </a:t>
            </a:r>
            <a:r>
              <a:rPr lang="nb-NO" sz="1800" b="1" dirty="0">
                <a:latin typeface="Verdana" panose="020B0604030504040204" pitchFamily="34" charset="0"/>
                <a:ea typeface="Verdana" panose="020B0604030504040204" pitchFamily="34" charset="0"/>
              </a:rPr>
              <a:t>hvordan</a:t>
            </a:r>
            <a:r>
              <a:rPr lang="nb-NO" sz="1800" dirty="0">
                <a:latin typeface="Verdana" panose="020B0604030504040204" pitchFamily="34" charset="0"/>
                <a:ea typeface="Verdana" panose="020B0604030504040204" pitchFamily="34" charset="0"/>
              </a:rPr>
              <a:t> arbeidet blir utført</a:t>
            </a:r>
            <a:br>
              <a:rPr lang="nb-NO" sz="1800" dirty="0">
                <a:latin typeface="Verdana" panose="020B0604030504040204" pitchFamily="34" charset="0"/>
                <a:ea typeface="Verdana" panose="020B0604030504040204" pitchFamily="34" charset="0"/>
              </a:rPr>
            </a:br>
            <a:endParaRPr lang="nb-NO" sz="1800" dirty="0">
              <a:latin typeface="Verdana" panose="020B0604030504040204" pitchFamily="34" charset="0"/>
              <a:ea typeface="Verdana" panose="020B0604030504040204" pitchFamily="34" charset="0"/>
            </a:endParaRPr>
          </a:p>
          <a:p>
            <a:pPr>
              <a:lnSpc>
                <a:spcPct val="110000"/>
              </a:lnSpc>
            </a:pPr>
            <a:r>
              <a:rPr lang="nb-NO" sz="1800" dirty="0">
                <a:latin typeface="Verdana" panose="020B0604030504040204" pitchFamily="34" charset="0"/>
                <a:ea typeface="Verdana" panose="020B0604030504040204" pitchFamily="34" charset="0"/>
              </a:rPr>
              <a:t>Når man ikke ser hverandre fysisk er det spesielt viktig å forsøke å få samme oppfatning av situasjonen og «pushe» tilgjengelig informasjon</a:t>
            </a:r>
            <a:br>
              <a:rPr lang="nb-NO" sz="1800" dirty="0">
                <a:latin typeface="Verdana" panose="020B0604030504040204" pitchFamily="34" charset="0"/>
                <a:ea typeface="Verdana" panose="020B0604030504040204" pitchFamily="34" charset="0"/>
              </a:rPr>
            </a:br>
            <a:endParaRPr lang="nb-NO" sz="1800" dirty="0">
              <a:latin typeface="Verdana" panose="020B0604030504040204" pitchFamily="34" charset="0"/>
              <a:ea typeface="Verdana" panose="020B0604030504040204" pitchFamily="34" charset="0"/>
            </a:endParaRPr>
          </a:p>
          <a:p>
            <a:pPr>
              <a:lnSpc>
                <a:spcPct val="110000"/>
              </a:lnSpc>
            </a:pPr>
            <a:r>
              <a:rPr lang="nb-NO" sz="1800" dirty="0">
                <a:latin typeface="Verdana" panose="020B0604030504040204" pitchFamily="34" charset="0"/>
                <a:ea typeface="Verdana" panose="020B0604030504040204" pitchFamily="34" charset="0"/>
              </a:rPr>
              <a:t>Disse evnene kan i stor grad øves ved å trene på relevante scenarier og så evaluere prestasjonene</a:t>
            </a:r>
          </a:p>
          <a:p>
            <a:pPr>
              <a:lnSpc>
                <a:spcPct val="110000"/>
              </a:lnSpc>
            </a:pPr>
            <a:endParaRPr lang="nb-NO" sz="1800" dirty="0">
              <a:latin typeface="Verdana" panose="020B0604030504040204" pitchFamily="34" charset="0"/>
              <a:ea typeface="Verdana" panose="020B0604030504040204" pitchFamily="34" charset="0"/>
            </a:endParaRPr>
          </a:p>
          <a:p>
            <a:pPr>
              <a:lnSpc>
                <a:spcPct val="110000"/>
              </a:lnSpc>
            </a:pPr>
            <a:endParaRPr lang="nb-NO" sz="1800" dirty="0">
              <a:latin typeface="Verdana" panose="020B0604030504040204" pitchFamily="34" charset="0"/>
              <a:ea typeface="Verdana" panose="020B0604030504040204" pitchFamily="34" charset="0"/>
            </a:endParaRPr>
          </a:p>
          <a:p>
            <a:pPr marL="0" indent="0">
              <a:lnSpc>
                <a:spcPct val="110000"/>
              </a:lnSpc>
              <a:buNone/>
            </a:pPr>
            <a:endParaRPr lang="nb-NO" sz="2000" dirty="0">
              <a:latin typeface="Verdana" panose="020B0604030504040204" pitchFamily="34" charset="0"/>
              <a:ea typeface="Verdana" panose="020B0604030504040204" pitchFamily="34" charset="0"/>
            </a:endParaRPr>
          </a:p>
        </p:txBody>
      </p:sp>
      <p:pic>
        <p:nvPicPr>
          <p:cNvPr id="9" name="Plassholder for innhold 8"/>
          <p:cNvPicPr>
            <a:picLocks noGrp="1" noChangeAspect="1"/>
          </p:cNvPicPr>
          <p:nvPr>
            <p:ph sz="half" idx="2"/>
          </p:nvPr>
        </p:nvPicPr>
        <p:blipFill>
          <a:blip r:embed="rId3"/>
          <a:stretch>
            <a:fillRect/>
          </a:stretch>
        </p:blipFill>
        <p:spPr>
          <a:xfrm>
            <a:off x="6752588" y="1300785"/>
            <a:ext cx="4949554" cy="3634072"/>
          </a:xfrm>
          <a:prstGeom prst="rect">
            <a:avLst/>
          </a:prstGeom>
        </p:spPr>
      </p:pic>
      <p:sp>
        <p:nvSpPr>
          <p:cNvPr id="4" name="TekstSylinder 3">
            <a:extLst>
              <a:ext uri="{FF2B5EF4-FFF2-40B4-BE49-F238E27FC236}">
                <a16:creationId xmlns:a16="http://schemas.microsoft.com/office/drawing/2014/main" id="{BEE4C5CA-7ADE-9016-BBC1-3FAEA6E90A0F}"/>
              </a:ext>
            </a:extLst>
          </p:cNvPr>
          <p:cNvSpPr txBox="1"/>
          <p:nvPr/>
        </p:nvSpPr>
        <p:spPr>
          <a:xfrm>
            <a:off x="10676630" y="6473011"/>
            <a:ext cx="1075936" cy="184666"/>
          </a:xfrm>
          <a:prstGeom prst="rect">
            <a:avLst/>
          </a:prstGeom>
          <a:noFill/>
        </p:spPr>
        <p:txBody>
          <a:bodyPr wrap="none" rtlCol="0">
            <a:spAutoFit/>
          </a:bodyPr>
          <a:lstStyle/>
          <a:p>
            <a:r>
              <a:rPr lang="nb-NO" sz="600" dirty="0"/>
              <a:t>Illustrasjon: </a:t>
            </a:r>
            <a:r>
              <a:rPr lang="nb-NO" sz="600" dirty="0" err="1"/>
              <a:t>Dave</a:t>
            </a:r>
            <a:r>
              <a:rPr lang="nb-NO" sz="600" dirty="0"/>
              <a:t> Rosenberg</a:t>
            </a:r>
          </a:p>
        </p:txBody>
      </p:sp>
    </p:spTree>
    <p:extLst>
      <p:ext uri="{BB962C8B-B14F-4D97-AF65-F5344CB8AC3E}">
        <p14:creationId xmlns:p14="http://schemas.microsoft.com/office/powerpoint/2010/main" val="413491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Freeform: Shape 3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33" name="Freeform: Shape 3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ktangel 1"/>
          <p:cNvSpPr/>
          <p:nvPr/>
        </p:nvSpPr>
        <p:spPr>
          <a:xfrm>
            <a:off x="2232252" y="1610673"/>
            <a:ext cx="7017113" cy="207994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ts val="0"/>
              </a:spcBef>
              <a:spcAft>
                <a:spcPts val="60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Er det </a:t>
            </a:r>
            <a:r>
              <a:rPr lang="en-US" sz="2800" dirty="0" err="1">
                <a:solidFill>
                  <a:prstClr val="white"/>
                </a:solidFill>
                <a:latin typeface="Verdana" panose="020B0604030504040204" pitchFamily="34" charset="0"/>
                <a:ea typeface="Verdana" panose="020B0604030504040204" pitchFamily="34" charset="0"/>
                <a:cs typeface="Arial"/>
                <a:sym typeface="Arial"/>
              </a:rPr>
              <a:t>noen</a:t>
            </a:r>
            <a:r>
              <a:rPr lang="en-US" sz="2800" dirty="0">
                <a:solidFill>
                  <a:prstClr val="white"/>
                </a:solidFill>
                <a:latin typeface="Verdana" panose="020B0604030504040204" pitchFamily="34" charset="0"/>
                <a:ea typeface="Verdana" panose="020B0604030504040204" pitchFamily="34" charset="0"/>
                <a:cs typeface="Arial"/>
                <a:sym typeface="Arial"/>
              </a:rPr>
              <a:t> </a:t>
            </a:r>
            <a:r>
              <a:rPr kumimoji="0" lang="en-US" sz="28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spørsmål</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b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br>
            <a:r>
              <a:rPr kumimoji="0" lang="en-US" sz="28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før</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vi </a:t>
            </a:r>
            <a:r>
              <a:rPr kumimoji="0" lang="en-US" sz="28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avslutter</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r>
              <a:rPr kumimoji="0" lang="en-US" sz="28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denne</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r>
              <a:rPr kumimoji="0" lang="en-US" sz="28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sesjonen</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37" name="Freeform: Shape 3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39" name="Freeform: Shape 3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1" name="Freeform: Shape 4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4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4" name="Freeform: Shape 4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Bilde 10">
            <a:extLst>
              <a:ext uri="{FF2B5EF4-FFF2-40B4-BE49-F238E27FC236}">
                <a16:creationId xmlns:a16="http://schemas.microsoft.com/office/drawing/2014/main" id="{11F3E8DD-61AF-4710-8515-95E769971E58}"/>
              </a:ext>
            </a:extLst>
          </p:cNvPr>
          <p:cNvPicPr>
            <a:picLocks noChangeAspect="1"/>
          </p:cNvPicPr>
          <p:nvPr/>
        </p:nvPicPr>
        <p:blipFill>
          <a:blip r:embed="rId3"/>
          <a:stretch>
            <a:fillRect/>
          </a:stretch>
        </p:blipFill>
        <p:spPr>
          <a:xfrm>
            <a:off x="8141772" y="1631405"/>
            <a:ext cx="3239363" cy="3778148"/>
          </a:xfrm>
          <a:prstGeom prst="ellipse">
            <a:avLst/>
          </a:prstGeom>
          <a:ln>
            <a:noFill/>
          </a:ln>
          <a:effectLst>
            <a:softEdge rad="112500"/>
          </a:effectLst>
        </p:spPr>
      </p:pic>
      <p:sp>
        <p:nvSpPr>
          <p:cNvPr id="3" name="TekstSylinder 2">
            <a:extLst>
              <a:ext uri="{FF2B5EF4-FFF2-40B4-BE49-F238E27FC236}">
                <a16:creationId xmlns:a16="http://schemas.microsoft.com/office/drawing/2014/main" id="{112BCFC6-D52C-6589-10B2-B7ADBD22082F}"/>
              </a:ext>
            </a:extLst>
          </p:cNvPr>
          <p:cNvSpPr txBox="1"/>
          <p:nvPr/>
        </p:nvSpPr>
        <p:spPr>
          <a:xfrm>
            <a:off x="10720551" y="6600456"/>
            <a:ext cx="1260281" cy="184666"/>
          </a:xfrm>
          <a:prstGeom prst="rect">
            <a:avLst/>
          </a:prstGeom>
          <a:noFill/>
        </p:spPr>
        <p:txBody>
          <a:bodyPr wrap="none" rtlCol="0">
            <a:spAutoFit/>
          </a:bodyPr>
          <a:lstStyle/>
          <a:p>
            <a:r>
              <a:rPr lang="nb-NO" sz="600" dirty="0"/>
              <a:t>Illustrasjon: Theo </a:t>
            </a:r>
            <a:r>
              <a:rPr lang="nb-NO" sz="600" dirty="0" err="1"/>
              <a:t>Bakkeby</a:t>
            </a:r>
            <a:r>
              <a:rPr lang="nb-NO" sz="600" dirty="0"/>
              <a:t> Høiseth</a:t>
            </a:r>
          </a:p>
        </p:txBody>
      </p:sp>
    </p:spTree>
    <p:extLst>
      <p:ext uri="{BB962C8B-B14F-4D97-AF65-F5344CB8AC3E}">
        <p14:creationId xmlns:p14="http://schemas.microsoft.com/office/powerpoint/2010/main" val="1032056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b="1" dirty="0">
                <a:solidFill>
                  <a:schemeClr val="accent1">
                    <a:lumMod val="75000"/>
                  </a:schemeClr>
                </a:solidFill>
                <a:latin typeface="Verdana" panose="020B0604030504040204" pitchFamily="34" charset="0"/>
                <a:ea typeface="Verdana" panose="020B0604030504040204" pitchFamily="34" charset="0"/>
              </a:rPr>
              <a:t>Undervisningsmål, del-3 </a:t>
            </a:r>
          </a:p>
        </p:txBody>
      </p:sp>
      <p:sp>
        <p:nvSpPr>
          <p:cNvPr id="5" name="Plassholder for innhold 4">
            <a:extLst>
              <a:ext uri="{FF2B5EF4-FFF2-40B4-BE49-F238E27FC236}">
                <a16:creationId xmlns:a16="http://schemas.microsoft.com/office/drawing/2014/main" id="{5E4E84E2-B036-FD98-ACC8-47A55443A06F}"/>
              </a:ext>
            </a:extLst>
          </p:cNvPr>
          <p:cNvSpPr>
            <a:spLocks noGrp="1"/>
          </p:cNvSpPr>
          <p:nvPr>
            <p:ph idx="1"/>
          </p:nvPr>
        </p:nvSpPr>
        <p:spPr>
          <a:xfrm>
            <a:off x="838200" y="1754457"/>
            <a:ext cx="8210797" cy="4351338"/>
          </a:xfrm>
        </p:spPr>
        <p:txBody>
          <a:bodyPr vert="horz" lIns="91440" tIns="45720" rIns="91440" bIns="45720" rtlCol="0" anchor="t">
            <a:normAutofit/>
          </a:bodyPr>
          <a:lstStyle/>
          <a:p>
            <a:pPr marL="0" indent="0">
              <a:buNone/>
            </a:pPr>
            <a:r>
              <a:rPr lang="nb-NO" sz="1800" dirty="0">
                <a:latin typeface="Verdana" panose="020B0604030504040204" pitchFamily="34" charset="0"/>
                <a:ea typeface="Verdana" panose="020B0604030504040204" pitchFamily="34" charset="0"/>
              </a:rPr>
              <a:t>Kursdeltaker skal kunne:</a:t>
            </a:r>
          </a:p>
          <a:p>
            <a:pPr>
              <a:lnSpc>
                <a:spcPct val="100000"/>
              </a:lnSpc>
            </a:pPr>
            <a:endParaRPr lang="nb-NO" sz="1800" dirty="0">
              <a:latin typeface="Verdana" panose="020B0604030504040204" pitchFamily="34" charset="0"/>
              <a:ea typeface="Verdana" panose="020B0604030504040204" pitchFamily="34" charset="0"/>
            </a:endParaRPr>
          </a:p>
          <a:p>
            <a:pPr>
              <a:lnSpc>
                <a:spcPct val="100000"/>
              </a:lnSpc>
            </a:pPr>
            <a:r>
              <a:rPr lang="nb-NO" sz="1800" dirty="0">
                <a:latin typeface="Verdana" panose="020B0604030504040204" pitchFamily="34" charset="0"/>
                <a:ea typeface="Verdana" panose="020B0604030504040204" pitchFamily="34" charset="0"/>
              </a:rPr>
              <a:t>gi eksempler på </a:t>
            </a:r>
            <a:br>
              <a:rPr lang="nb-NO" sz="1800" dirty="0">
                <a:latin typeface="Verdana" panose="020B0604030504040204" pitchFamily="34" charset="0"/>
                <a:ea typeface="Verdana" panose="020B0604030504040204" pitchFamily="34" charset="0"/>
              </a:rPr>
            </a:br>
            <a:endParaRPr lang="nb-NO" sz="1800" dirty="0">
              <a:latin typeface="Verdana" panose="020B0604030504040204" pitchFamily="34" charset="0"/>
              <a:ea typeface="Verdana" panose="020B0604030504040204" pitchFamily="34" charset="0"/>
            </a:endParaRPr>
          </a:p>
          <a:p>
            <a:pPr lvl="1">
              <a:lnSpc>
                <a:spcPct val="100000"/>
              </a:lnSpc>
            </a:pPr>
            <a:r>
              <a:rPr lang="nb-NO" sz="1800" dirty="0">
                <a:latin typeface="Verdana" panose="020B0604030504040204" pitchFamily="34" charset="0"/>
                <a:ea typeface="Verdana" panose="020B0604030504040204" pitchFamily="34" charset="0"/>
              </a:rPr>
              <a:t>hvordan man kan sikre felles situasjonsforståelse innad i teamet og med samarbeidende parter </a:t>
            </a:r>
          </a:p>
          <a:p>
            <a:pPr>
              <a:lnSpc>
                <a:spcPct val="100000"/>
              </a:lnSpc>
            </a:pPr>
            <a:endParaRPr lang="nb-NO" sz="1800" dirty="0">
              <a:latin typeface="Verdana" panose="020B0604030504040204" pitchFamily="34" charset="0"/>
              <a:ea typeface="Verdana" panose="020B0604030504040204" pitchFamily="34" charset="0"/>
            </a:endParaRPr>
          </a:p>
          <a:p>
            <a:pPr lvl="1">
              <a:lnSpc>
                <a:spcPct val="100000"/>
              </a:lnSpc>
            </a:pPr>
            <a:r>
              <a:rPr lang="nb-NO" sz="1800">
                <a:latin typeface="Verdana"/>
                <a:ea typeface="Verdana"/>
              </a:rPr>
              <a:t>hvordan stress, hukommelse, oppmerksomhet samt problemløsning- og beslutningsevne påvirkes </a:t>
            </a:r>
            <a:endParaRPr lang="nb-NO" sz="1800" dirty="0">
              <a:latin typeface="Verdana" panose="020B0604030504040204" pitchFamily="34" charset="0"/>
              <a:ea typeface="Verdana" panose="020B0604030504040204" pitchFamily="34" charset="0"/>
            </a:endParaRPr>
          </a:p>
          <a:p>
            <a:pPr lvl="1">
              <a:lnSpc>
                <a:spcPct val="100000"/>
              </a:lnSpc>
            </a:pPr>
            <a:endParaRPr lang="nb-NO" sz="1800" dirty="0">
              <a:latin typeface="Verdana"/>
              <a:ea typeface="Verdana"/>
            </a:endParaRPr>
          </a:p>
          <a:p>
            <a:pPr lvl="1">
              <a:lnSpc>
                <a:spcPct val="100000"/>
              </a:lnSpc>
            </a:pPr>
            <a:r>
              <a:rPr lang="nb-NO" sz="1800">
                <a:latin typeface="Verdana"/>
                <a:ea typeface="Verdana"/>
              </a:rPr>
              <a:t> Nevne elementer i teamprosessen.</a:t>
            </a:r>
            <a:endParaRPr lang="nb-NO" sz="1800">
              <a:latin typeface="Verdana" panose="020B0604030504040204" pitchFamily="34" charset="0"/>
              <a:ea typeface="Verdana" panose="020B0604030504040204" pitchFamily="34" charset="0"/>
            </a:endParaRPr>
          </a:p>
          <a:p>
            <a:endParaRPr lang="nb-NO" dirty="0"/>
          </a:p>
        </p:txBody>
      </p:sp>
      <p:pic>
        <p:nvPicPr>
          <p:cNvPr id="6" name="Picture 6">
            <a:extLst>
              <a:ext uri="{FF2B5EF4-FFF2-40B4-BE49-F238E27FC236}">
                <a16:creationId xmlns:a16="http://schemas.microsoft.com/office/drawing/2014/main" id="{A3913F4E-E4A5-18FA-2613-4170CCB40DB1}"/>
              </a:ext>
            </a:extLst>
          </p:cNvPr>
          <p:cNvPicPr>
            <a:picLocks noChangeAspect="1"/>
          </p:cNvPicPr>
          <p:nvPr/>
        </p:nvPicPr>
        <p:blipFill rotWithShape="1">
          <a:blip r:embed="rId3"/>
          <a:srcRect r="-1" b="8928"/>
          <a:stretch/>
        </p:blipFill>
        <p:spPr>
          <a:xfrm>
            <a:off x="8787740" y="1027906"/>
            <a:ext cx="2814163" cy="2802577"/>
          </a:xfrm>
          <a:custGeom>
            <a:avLst/>
            <a:gdLst/>
            <a:ahLst/>
            <a:cxnLst/>
            <a:rect l="l" t="t" r="r" b="b"/>
            <a:pathLst>
              <a:path w="2509736" h="2509736">
                <a:moveTo>
                  <a:pt x="1254868" y="0"/>
                </a:moveTo>
                <a:cubicBezTo>
                  <a:pt x="1947912" y="0"/>
                  <a:pt x="2509736" y="561824"/>
                  <a:pt x="2509736" y="1254868"/>
                </a:cubicBezTo>
                <a:cubicBezTo>
                  <a:pt x="2509736" y="1947912"/>
                  <a:pt x="1947912" y="2509736"/>
                  <a:pt x="1254868" y="2509736"/>
                </a:cubicBezTo>
                <a:cubicBezTo>
                  <a:pt x="561824" y="2509736"/>
                  <a:pt x="0" y="1947912"/>
                  <a:pt x="0" y="1254868"/>
                </a:cubicBezTo>
                <a:cubicBezTo>
                  <a:pt x="0" y="561824"/>
                  <a:pt x="561824" y="0"/>
                  <a:pt x="1254868" y="0"/>
                </a:cubicBezTo>
                <a:close/>
              </a:path>
            </a:pathLst>
          </a:custGeom>
        </p:spPr>
      </p:pic>
      <p:sp>
        <p:nvSpPr>
          <p:cNvPr id="3" name="Bildeforklaring formet som en ellipse 3">
            <a:extLst>
              <a:ext uri="{FF2B5EF4-FFF2-40B4-BE49-F238E27FC236}">
                <a16:creationId xmlns:a16="http://schemas.microsoft.com/office/drawing/2014/main" id="{AF61E86E-982F-13F5-03FC-68C4BC484CBF}"/>
              </a:ext>
            </a:extLst>
          </p:cNvPr>
          <p:cNvSpPr/>
          <p:nvPr/>
        </p:nvSpPr>
        <p:spPr>
          <a:xfrm>
            <a:off x="7397319" y="201113"/>
            <a:ext cx="2019812"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 har vi nådd målet med emnet?</a:t>
            </a:r>
          </a:p>
        </p:txBody>
      </p:sp>
      <p:sp>
        <p:nvSpPr>
          <p:cNvPr id="4" name="TekstSylinder 3">
            <a:extLst>
              <a:ext uri="{FF2B5EF4-FFF2-40B4-BE49-F238E27FC236}">
                <a16:creationId xmlns:a16="http://schemas.microsoft.com/office/drawing/2014/main" id="{E0CBA26A-52BB-3BDE-4702-D6722029F9EA}"/>
              </a:ext>
            </a:extLst>
          </p:cNvPr>
          <p:cNvSpPr txBox="1"/>
          <p:nvPr/>
        </p:nvSpPr>
        <p:spPr>
          <a:xfrm>
            <a:off x="10720551" y="6600456"/>
            <a:ext cx="787395" cy="184666"/>
          </a:xfrm>
          <a:prstGeom prst="rect">
            <a:avLst/>
          </a:prstGeom>
          <a:noFill/>
        </p:spPr>
        <p:txBody>
          <a:bodyPr wrap="none" rtlCol="0">
            <a:spAutoFit/>
          </a:bodyPr>
          <a:lstStyle/>
          <a:p>
            <a:r>
              <a:rPr lang="nb-NO" sz="600" dirty="0"/>
              <a:t>Illustrasjon: KoKom</a:t>
            </a:r>
          </a:p>
        </p:txBody>
      </p:sp>
    </p:spTree>
    <p:extLst>
      <p:ext uri="{BB962C8B-B14F-4D97-AF65-F5344CB8AC3E}">
        <p14:creationId xmlns:p14="http://schemas.microsoft.com/office/powerpoint/2010/main" val="52477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b="1" dirty="0">
                <a:solidFill>
                  <a:schemeClr val="accent1">
                    <a:lumMod val="75000"/>
                  </a:schemeClr>
                </a:solidFill>
                <a:latin typeface="Verdana" panose="020B0604030504040204" pitchFamily="34" charset="0"/>
                <a:ea typeface="Verdana" panose="020B0604030504040204" pitchFamily="34" charset="0"/>
              </a:rPr>
              <a:t>Undervisningsmål, del-3 </a:t>
            </a:r>
          </a:p>
        </p:txBody>
      </p:sp>
      <p:sp>
        <p:nvSpPr>
          <p:cNvPr id="5" name="Plassholder for innhold 4">
            <a:extLst>
              <a:ext uri="{FF2B5EF4-FFF2-40B4-BE49-F238E27FC236}">
                <a16:creationId xmlns:a16="http://schemas.microsoft.com/office/drawing/2014/main" id="{5E4E84E2-B036-FD98-ACC8-47A55443A06F}"/>
              </a:ext>
            </a:extLst>
          </p:cNvPr>
          <p:cNvSpPr>
            <a:spLocks noGrp="1"/>
          </p:cNvSpPr>
          <p:nvPr>
            <p:ph idx="1"/>
          </p:nvPr>
        </p:nvSpPr>
        <p:spPr>
          <a:xfrm>
            <a:off x="838200" y="1754457"/>
            <a:ext cx="8210797" cy="4351338"/>
          </a:xfrm>
        </p:spPr>
        <p:txBody>
          <a:bodyPr vert="horz" lIns="91440" tIns="45720" rIns="91440" bIns="45720" rtlCol="0" anchor="t">
            <a:normAutofit/>
          </a:bodyPr>
          <a:lstStyle/>
          <a:p>
            <a:pPr marL="0" indent="0">
              <a:buNone/>
            </a:pPr>
            <a:r>
              <a:rPr lang="nb-NO" sz="1800" dirty="0">
                <a:latin typeface="Verdana" panose="020B0604030504040204" pitchFamily="34" charset="0"/>
                <a:ea typeface="Verdana" panose="020B0604030504040204" pitchFamily="34" charset="0"/>
              </a:rPr>
              <a:t>Kursdeltaker skal kunne:</a:t>
            </a:r>
          </a:p>
          <a:p>
            <a:pPr>
              <a:lnSpc>
                <a:spcPct val="100000"/>
              </a:lnSpc>
            </a:pPr>
            <a:endParaRPr lang="nb-NO" sz="1800" dirty="0">
              <a:latin typeface="Verdana" panose="020B0604030504040204" pitchFamily="34" charset="0"/>
              <a:ea typeface="Verdana" panose="020B0604030504040204" pitchFamily="34" charset="0"/>
            </a:endParaRPr>
          </a:p>
          <a:p>
            <a:pPr>
              <a:lnSpc>
                <a:spcPct val="100000"/>
              </a:lnSpc>
            </a:pPr>
            <a:r>
              <a:rPr lang="nb-NO" sz="1800" dirty="0">
                <a:latin typeface="Verdana" panose="020B0604030504040204" pitchFamily="34" charset="0"/>
                <a:ea typeface="Verdana" panose="020B0604030504040204" pitchFamily="34" charset="0"/>
              </a:rPr>
              <a:t>gi eksempler på </a:t>
            </a:r>
            <a:br>
              <a:rPr lang="nb-NO" sz="1800" dirty="0">
                <a:latin typeface="Verdana" panose="020B0604030504040204" pitchFamily="34" charset="0"/>
                <a:ea typeface="Verdana" panose="020B0604030504040204" pitchFamily="34" charset="0"/>
              </a:rPr>
            </a:br>
            <a:endParaRPr lang="nb-NO" sz="1800" dirty="0">
              <a:latin typeface="Verdana" panose="020B0604030504040204" pitchFamily="34" charset="0"/>
              <a:ea typeface="Verdana" panose="020B0604030504040204" pitchFamily="34" charset="0"/>
            </a:endParaRPr>
          </a:p>
          <a:p>
            <a:pPr lvl="1">
              <a:lnSpc>
                <a:spcPct val="100000"/>
              </a:lnSpc>
            </a:pPr>
            <a:r>
              <a:rPr lang="nb-NO" sz="1800" dirty="0">
                <a:latin typeface="Verdana" panose="020B0604030504040204" pitchFamily="34" charset="0"/>
                <a:ea typeface="Verdana" panose="020B0604030504040204" pitchFamily="34" charset="0"/>
              </a:rPr>
              <a:t>hvordan man kan sikre felles situasjonsforståelse innad i teamet og med samarbeidende parter </a:t>
            </a:r>
          </a:p>
          <a:p>
            <a:pPr>
              <a:lnSpc>
                <a:spcPct val="100000"/>
              </a:lnSpc>
            </a:pPr>
            <a:endParaRPr lang="nb-NO" sz="1800" dirty="0">
              <a:latin typeface="Verdana" panose="020B0604030504040204" pitchFamily="34" charset="0"/>
              <a:ea typeface="Verdana" panose="020B0604030504040204" pitchFamily="34" charset="0"/>
            </a:endParaRPr>
          </a:p>
          <a:p>
            <a:pPr lvl="1">
              <a:lnSpc>
                <a:spcPct val="100000"/>
              </a:lnSpc>
            </a:pPr>
            <a:r>
              <a:rPr lang="nb-NO" sz="1800" dirty="0">
                <a:latin typeface="Verdana" panose="020B0604030504040204" pitchFamily="34" charset="0"/>
                <a:ea typeface="Verdana" panose="020B0604030504040204" pitchFamily="34" charset="0"/>
              </a:rPr>
              <a:t>hvordan stress, hukommelse, oppmerksomhet samt problemløsning- og beslutningsevne påvirkes</a:t>
            </a:r>
            <a:br>
              <a:rPr lang="nb-NO" sz="1800" dirty="0">
                <a:latin typeface="Verdana" panose="020B0604030504040204" pitchFamily="34" charset="0"/>
                <a:ea typeface="Verdana" panose="020B0604030504040204" pitchFamily="34" charset="0"/>
              </a:rPr>
            </a:br>
            <a:endParaRPr lang="nb-NO" sz="1800" dirty="0">
              <a:latin typeface="Verdana" panose="020B0604030504040204" pitchFamily="34" charset="0"/>
              <a:ea typeface="Verdana" panose="020B0604030504040204" pitchFamily="34" charset="0"/>
            </a:endParaRPr>
          </a:p>
          <a:p>
            <a:pPr lvl="1">
              <a:lnSpc>
                <a:spcPct val="100000"/>
              </a:lnSpc>
            </a:pPr>
            <a:r>
              <a:rPr lang="nb-NO" sz="1800" dirty="0">
                <a:latin typeface="Verdana" panose="020B0604030504040204" pitchFamily="34" charset="0"/>
                <a:ea typeface="Verdana" panose="020B0604030504040204" pitchFamily="34" charset="0"/>
              </a:rPr>
              <a:t>Nevne elementer i teamprosessen. </a:t>
            </a:r>
          </a:p>
          <a:p>
            <a:endParaRPr lang="nb-NO" dirty="0"/>
          </a:p>
        </p:txBody>
      </p:sp>
      <p:pic>
        <p:nvPicPr>
          <p:cNvPr id="6" name="Picture 6">
            <a:extLst>
              <a:ext uri="{FF2B5EF4-FFF2-40B4-BE49-F238E27FC236}">
                <a16:creationId xmlns:a16="http://schemas.microsoft.com/office/drawing/2014/main" id="{A3913F4E-E4A5-18FA-2613-4170CCB40DB1}"/>
              </a:ext>
            </a:extLst>
          </p:cNvPr>
          <p:cNvPicPr>
            <a:picLocks noChangeAspect="1"/>
          </p:cNvPicPr>
          <p:nvPr/>
        </p:nvPicPr>
        <p:blipFill rotWithShape="1">
          <a:blip r:embed="rId2"/>
          <a:srcRect r="-1" b="8928"/>
          <a:stretch/>
        </p:blipFill>
        <p:spPr>
          <a:xfrm>
            <a:off x="8668986" y="-75727"/>
            <a:ext cx="2814163" cy="2802577"/>
          </a:xfrm>
          <a:custGeom>
            <a:avLst/>
            <a:gdLst/>
            <a:ahLst/>
            <a:cxnLst/>
            <a:rect l="l" t="t" r="r" b="b"/>
            <a:pathLst>
              <a:path w="2509736" h="2509736">
                <a:moveTo>
                  <a:pt x="1254868" y="0"/>
                </a:moveTo>
                <a:cubicBezTo>
                  <a:pt x="1947912" y="0"/>
                  <a:pt x="2509736" y="561824"/>
                  <a:pt x="2509736" y="1254868"/>
                </a:cubicBezTo>
                <a:cubicBezTo>
                  <a:pt x="2509736" y="1947912"/>
                  <a:pt x="1947912" y="2509736"/>
                  <a:pt x="1254868" y="2509736"/>
                </a:cubicBezTo>
                <a:cubicBezTo>
                  <a:pt x="561824" y="2509736"/>
                  <a:pt x="0" y="1947912"/>
                  <a:pt x="0" y="1254868"/>
                </a:cubicBezTo>
                <a:cubicBezTo>
                  <a:pt x="0" y="561824"/>
                  <a:pt x="561824" y="0"/>
                  <a:pt x="1254868" y="0"/>
                </a:cubicBezTo>
                <a:close/>
              </a:path>
            </a:pathLst>
          </a:custGeom>
        </p:spPr>
      </p:pic>
      <p:sp>
        <p:nvSpPr>
          <p:cNvPr id="3" name="TekstSylinder 2">
            <a:extLst>
              <a:ext uri="{FF2B5EF4-FFF2-40B4-BE49-F238E27FC236}">
                <a16:creationId xmlns:a16="http://schemas.microsoft.com/office/drawing/2014/main" id="{1E7526D4-EC2E-5575-8B2B-1BE2CDF71647}"/>
              </a:ext>
            </a:extLst>
          </p:cNvPr>
          <p:cNvSpPr txBox="1"/>
          <p:nvPr/>
        </p:nvSpPr>
        <p:spPr>
          <a:xfrm>
            <a:off x="10720551" y="6600456"/>
            <a:ext cx="787395" cy="184666"/>
          </a:xfrm>
          <a:prstGeom prst="rect">
            <a:avLst/>
          </a:prstGeom>
          <a:noFill/>
        </p:spPr>
        <p:txBody>
          <a:bodyPr wrap="none" rtlCol="0">
            <a:spAutoFit/>
          </a:bodyPr>
          <a:lstStyle/>
          <a:p>
            <a:r>
              <a:rPr lang="nb-NO" sz="600" dirty="0"/>
              <a:t>Illustrasjon: KoKom</a:t>
            </a:r>
          </a:p>
        </p:txBody>
      </p:sp>
    </p:spTree>
    <p:extLst>
      <p:ext uri="{BB962C8B-B14F-4D97-AF65-F5344CB8AC3E}">
        <p14:creationId xmlns:p14="http://schemas.microsoft.com/office/powerpoint/2010/main" val="10032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2800" b="1" dirty="0">
                <a:solidFill>
                  <a:schemeClr val="accent1">
                    <a:lumMod val="75000"/>
                  </a:schemeClr>
                </a:solidFill>
                <a:latin typeface="Verdana" panose="020B0604030504040204" pitchFamily="34" charset="0"/>
                <a:ea typeface="Verdana" panose="020B0604030504040204" pitchFamily="34" charset="0"/>
              </a:rPr>
              <a:t>Operativ psykologi </a:t>
            </a:r>
          </a:p>
        </p:txBody>
      </p:sp>
      <p:sp>
        <p:nvSpPr>
          <p:cNvPr id="5" name="Plassholder for innhold 4"/>
          <p:cNvSpPr>
            <a:spLocks noGrp="1"/>
          </p:cNvSpPr>
          <p:nvPr>
            <p:ph idx="1"/>
          </p:nvPr>
        </p:nvSpPr>
        <p:spPr/>
        <p:txBody>
          <a:bodyPr vert="horz" lIns="91440" tIns="45720" rIns="91440" bIns="45720" rtlCol="0" anchor="t">
            <a:normAutofit/>
          </a:bodyPr>
          <a:lstStyle/>
          <a:p>
            <a:r>
              <a:rPr lang="nb-NO" sz="2000" dirty="0">
                <a:latin typeface="Verdana"/>
                <a:ea typeface="Verdana"/>
              </a:rPr>
              <a:t>Hvordan menneskelige faktorer påvirker </a:t>
            </a:r>
            <a:r>
              <a:rPr lang="nb-NO" sz="2000" dirty="0" err="1">
                <a:latin typeface="Verdana"/>
                <a:ea typeface="Verdana"/>
              </a:rPr>
              <a:t>situasjonsbevisthet</a:t>
            </a:r>
            <a:r>
              <a:rPr lang="nb-NO" sz="2000" dirty="0">
                <a:latin typeface="Verdana"/>
                <a:ea typeface="Verdana"/>
              </a:rPr>
              <a:t>, avgjørelser og adferd i kritiske (operative) situasjoner der liv, helse eller grunnleggende</a:t>
            </a:r>
            <a:br>
              <a:rPr lang="nb-NO" sz="2000" dirty="0">
                <a:latin typeface="Verdana" panose="020B0604030504040204" pitchFamily="34" charset="0"/>
                <a:ea typeface="Verdana" panose="020B0604030504040204" pitchFamily="34" charset="0"/>
              </a:rPr>
            </a:br>
            <a:r>
              <a:rPr lang="nb-NO" sz="2000" dirty="0">
                <a:latin typeface="Verdana"/>
                <a:ea typeface="Verdana"/>
              </a:rPr>
              <a:t>verdier er truet </a:t>
            </a:r>
            <a:br>
              <a:rPr lang="nb-NO" sz="2000" dirty="0">
                <a:latin typeface="Verdana" panose="020B0604030504040204" pitchFamily="34" charset="0"/>
                <a:ea typeface="Verdana" panose="020B0604030504040204" pitchFamily="34" charset="0"/>
              </a:rPr>
            </a:br>
            <a:endParaRPr lang="nb-NO" sz="2000" dirty="0">
              <a:latin typeface="Verdana" panose="020B0604030504040204" pitchFamily="34" charset="0"/>
              <a:ea typeface="Verdana" panose="020B0604030504040204" pitchFamily="34" charset="0"/>
            </a:endParaRPr>
          </a:p>
          <a:p>
            <a:r>
              <a:rPr lang="nb-NO" sz="2000" dirty="0">
                <a:latin typeface="Verdana" panose="020B0604030504040204" pitchFamily="34" charset="0"/>
                <a:ea typeface="Verdana" panose="020B0604030504040204" pitchFamily="34" charset="0"/>
              </a:rPr>
              <a:t>Hvordan påvirker stress og evne til 					    stressmestring operative team</a:t>
            </a:r>
          </a:p>
          <a:p>
            <a:endParaRPr lang="nb-NO" sz="2000" dirty="0">
              <a:latin typeface="Verdana" panose="020B0604030504040204" pitchFamily="34" charset="0"/>
              <a:ea typeface="Verdana" panose="020B0604030504040204" pitchFamily="34" charset="0"/>
            </a:endParaRPr>
          </a:p>
          <a:p>
            <a:r>
              <a:rPr lang="nb-NO" sz="2000" dirty="0">
                <a:latin typeface="Verdana" panose="020B0604030504040204" pitchFamily="34" charset="0"/>
                <a:ea typeface="Verdana" panose="020B0604030504040204" pitchFamily="34" charset="0"/>
              </a:rPr>
              <a:t>Hva som kjennetegner team som lykkes</a:t>
            </a:r>
            <a:br>
              <a:rPr lang="nb-NO" sz="2000" dirty="0">
                <a:latin typeface="Verdana" panose="020B0604030504040204" pitchFamily="34" charset="0"/>
                <a:ea typeface="Verdana" panose="020B0604030504040204" pitchFamily="34" charset="0"/>
              </a:rPr>
            </a:br>
            <a:r>
              <a:rPr lang="nb-NO" sz="2000" dirty="0">
                <a:latin typeface="Verdana" panose="020B0604030504040204" pitchFamily="34" charset="0"/>
                <a:ea typeface="Verdana" panose="020B0604030504040204" pitchFamily="34" charset="0"/>
              </a:rPr>
              <a:t>				                 </a:t>
            </a:r>
          </a:p>
          <a:p>
            <a:endParaRPr lang="nb-NO" dirty="0"/>
          </a:p>
        </p:txBody>
      </p:sp>
      <p:pic>
        <p:nvPicPr>
          <p:cNvPr id="6" name="Bilde 5"/>
          <p:cNvPicPr>
            <a:picLocks noChangeAspect="1"/>
          </p:cNvPicPr>
          <p:nvPr/>
        </p:nvPicPr>
        <p:blipFill>
          <a:blip r:embed="rId3"/>
          <a:stretch>
            <a:fillRect/>
          </a:stretch>
        </p:blipFill>
        <p:spPr>
          <a:xfrm>
            <a:off x="6852062" y="2744360"/>
            <a:ext cx="4120738" cy="2756798"/>
          </a:xfrm>
          <a:prstGeom prst="rect">
            <a:avLst/>
          </a:prstGeom>
        </p:spPr>
      </p:pic>
      <p:sp>
        <p:nvSpPr>
          <p:cNvPr id="3" name="TekstSylinder 2">
            <a:extLst>
              <a:ext uri="{FF2B5EF4-FFF2-40B4-BE49-F238E27FC236}">
                <a16:creationId xmlns:a16="http://schemas.microsoft.com/office/drawing/2014/main" id="{8FDD32F7-B62A-5C23-D0F1-039568235F85}"/>
              </a:ext>
            </a:extLst>
          </p:cNvPr>
          <p:cNvSpPr txBox="1"/>
          <p:nvPr/>
        </p:nvSpPr>
        <p:spPr>
          <a:xfrm>
            <a:off x="10720551" y="6600456"/>
            <a:ext cx="686406" cy="184666"/>
          </a:xfrm>
          <a:prstGeom prst="rect">
            <a:avLst/>
          </a:prstGeom>
          <a:noFill/>
        </p:spPr>
        <p:txBody>
          <a:bodyPr wrap="none" rtlCol="0">
            <a:spAutoFit/>
          </a:bodyPr>
          <a:lstStyle/>
          <a:p>
            <a:r>
              <a:rPr lang="nb-NO" sz="600" dirty="0"/>
              <a:t>Bilde: </a:t>
            </a:r>
            <a:r>
              <a:rPr lang="nb-NO" sz="600" dirty="0" err="1"/>
              <a:t>Jostemikk</a:t>
            </a:r>
            <a:endParaRPr lang="nb-NO" sz="600" dirty="0"/>
          </a:p>
        </p:txBody>
      </p:sp>
    </p:spTree>
    <p:extLst>
      <p:ext uri="{BB962C8B-B14F-4D97-AF65-F5344CB8AC3E}">
        <p14:creationId xmlns:p14="http://schemas.microsoft.com/office/powerpoint/2010/main" val="418798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82BFC48-08E5-98AC-5127-AFF8A1B6E86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43ED88-7395-441A-B1BA-2D39B89399AD}" type="slidenum">
              <a:rPr kumimoji="0" lang="en-US" sz="1200" b="0" i="0" u="none" strike="noStrike" kern="1200" cap="none" spc="0" normalizeH="0" baseline="0" noProof="0">
                <a:ln>
                  <a:noFill/>
                </a:ln>
                <a:solidFill>
                  <a:prstClr val="black">
                    <a:tint val="75000"/>
                  </a:prstClr>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Times" panose="02020603050405020304" pitchFamily="18" charset="0"/>
              <a:ea typeface="+mn-ea"/>
              <a:cs typeface="+mn-cs"/>
            </a:endParaRPr>
          </a:p>
        </p:txBody>
      </p:sp>
      <p:pic>
        <p:nvPicPr>
          <p:cNvPr id="6" name="Bilde 5" descr="Et bilde som inneholder tekst, Font, sirkel, skjermbilde">
            <a:extLst>
              <a:ext uri="{FF2B5EF4-FFF2-40B4-BE49-F238E27FC236}">
                <a16:creationId xmlns:a16="http://schemas.microsoft.com/office/drawing/2014/main" id="{C27EEAB4-AD1E-1503-DC23-37131CDE3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335" y="664998"/>
            <a:ext cx="8050510" cy="5691352"/>
          </a:xfrm>
          <a:prstGeom prst="rect">
            <a:avLst/>
          </a:prstGeom>
        </p:spPr>
      </p:pic>
      <p:sp>
        <p:nvSpPr>
          <p:cNvPr id="7" name="TekstSylinder 6">
            <a:extLst>
              <a:ext uri="{FF2B5EF4-FFF2-40B4-BE49-F238E27FC236}">
                <a16:creationId xmlns:a16="http://schemas.microsoft.com/office/drawing/2014/main" id="{99C13EBA-BA06-57F4-2DCF-9799FEA3ECF0}"/>
              </a:ext>
            </a:extLst>
          </p:cNvPr>
          <p:cNvSpPr txBox="1"/>
          <p:nvPr/>
        </p:nvSpPr>
        <p:spPr>
          <a:xfrm>
            <a:off x="10720551" y="6600456"/>
            <a:ext cx="787395" cy="184666"/>
          </a:xfrm>
          <a:prstGeom prst="rect">
            <a:avLst/>
          </a:prstGeom>
          <a:noFill/>
        </p:spPr>
        <p:txBody>
          <a:bodyPr wrap="none" rtlCol="0">
            <a:spAutoFit/>
          </a:bodyPr>
          <a:lstStyle/>
          <a:p>
            <a:r>
              <a:rPr lang="nb-NO" sz="600" dirty="0"/>
              <a:t>Illustrasjon: KoKom</a:t>
            </a:r>
          </a:p>
        </p:txBody>
      </p:sp>
    </p:spTree>
    <p:extLst>
      <p:ext uri="{BB962C8B-B14F-4D97-AF65-F5344CB8AC3E}">
        <p14:creationId xmlns:p14="http://schemas.microsoft.com/office/powerpoint/2010/main" val="3345726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8"/>
          <p:cNvPicPr>
            <a:picLocks noChangeAspect="1"/>
          </p:cNvPicPr>
          <p:nvPr/>
        </p:nvPicPr>
        <p:blipFill>
          <a:blip r:embed="rId3"/>
          <a:stretch>
            <a:fillRect/>
          </a:stretch>
        </p:blipFill>
        <p:spPr>
          <a:xfrm>
            <a:off x="2239107" y="812745"/>
            <a:ext cx="7305988" cy="5364218"/>
          </a:xfrm>
          <a:prstGeom prst="rect">
            <a:avLst/>
          </a:prstGeom>
        </p:spPr>
      </p:pic>
      <p:sp>
        <p:nvSpPr>
          <p:cNvPr id="2" name="TekstSylinder 1">
            <a:extLst>
              <a:ext uri="{FF2B5EF4-FFF2-40B4-BE49-F238E27FC236}">
                <a16:creationId xmlns:a16="http://schemas.microsoft.com/office/drawing/2014/main" id="{3C94CE3D-BFA5-FBAE-A278-4231B2593E76}"/>
              </a:ext>
            </a:extLst>
          </p:cNvPr>
          <p:cNvSpPr txBox="1"/>
          <p:nvPr/>
        </p:nvSpPr>
        <p:spPr>
          <a:xfrm>
            <a:off x="10676630" y="6473011"/>
            <a:ext cx="1075936" cy="184666"/>
          </a:xfrm>
          <a:prstGeom prst="rect">
            <a:avLst/>
          </a:prstGeom>
          <a:noFill/>
        </p:spPr>
        <p:txBody>
          <a:bodyPr wrap="none" rtlCol="0">
            <a:spAutoFit/>
          </a:bodyPr>
          <a:lstStyle/>
          <a:p>
            <a:r>
              <a:rPr lang="nb-NO" sz="600" dirty="0"/>
              <a:t>Illustrasjon: </a:t>
            </a:r>
            <a:r>
              <a:rPr lang="nb-NO" sz="600" dirty="0" err="1"/>
              <a:t>Dave</a:t>
            </a:r>
            <a:r>
              <a:rPr lang="nb-NO" sz="600" dirty="0"/>
              <a:t> Rosenberg</a:t>
            </a:r>
          </a:p>
        </p:txBody>
      </p:sp>
    </p:spTree>
    <p:extLst>
      <p:ext uri="{BB962C8B-B14F-4D97-AF65-F5344CB8AC3E}">
        <p14:creationId xmlns:p14="http://schemas.microsoft.com/office/powerpoint/2010/main" val="412921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Situasjonsbevisthet</a:t>
            </a:r>
            <a:endParaRPr lang="nb-NO" dirty="0"/>
          </a:p>
        </p:txBody>
      </p:sp>
      <p:sp>
        <p:nvSpPr>
          <p:cNvPr id="3" name="Plassholder for innhold 2"/>
          <p:cNvSpPr>
            <a:spLocks noGrp="1"/>
          </p:cNvSpPr>
          <p:nvPr>
            <p:ph idx="1"/>
          </p:nvPr>
        </p:nvSpPr>
        <p:spPr/>
        <p:txBody>
          <a:bodyPr/>
          <a:lstStyle/>
          <a:p>
            <a:pPr marL="0" indent="0">
              <a:buNone/>
            </a:pPr>
            <a:r>
              <a:rPr lang="nb-NO" dirty="0"/>
              <a:t>Identifisere kritiske faktorer i nåtid, deres innbyrdes sammenheng og hva de kan tenkes å føre til i nær fremtid.</a:t>
            </a:r>
          </a:p>
          <a:p>
            <a:pPr marL="0" indent="0">
              <a:buNone/>
            </a:pPr>
            <a:endParaRPr lang="nb-NO" dirty="0"/>
          </a:p>
          <a:p>
            <a:pPr marL="0" indent="0">
              <a:buNone/>
            </a:pPr>
            <a:r>
              <a:rPr lang="nb-NO" dirty="0">
                <a:hlinkClick r:id="rId3"/>
              </a:rPr>
              <a:t>https://www.youtube.com/watch?v=ubNF9QNEQLA</a:t>
            </a:r>
            <a:endParaRPr lang="nb-NO" dirty="0"/>
          </a:p>
        </p:txBody>
      </p:sp>
    </p:spTree>
    <p:extLst>
      <p:ext uri="{BB962C8B-B14F-4D97-AF65-F5344CB8AC3E}">
        <p14:creationId xmlns:p14="http://schemas.microsoft.com/office/powerpoint/2010/main" val="9025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Modell av </a:t>
            </a:r>
            <a:r>
              <a:rPr lang="nb-NO" sz="3200" dirty="0" err="1"/>
              <a:t>situasjonsbevisthet</a:t>
            </a:r>
            <a:endParaRPr lang="nb-NO" sz="3200" dirty="0"/>
          </a:p>
        </p:txBody>
      </p:sp>
      <p:sp>
        <p:nvSpPr>
          <p:cNvPr id="3" name="Plassholder for innhold 2"/>
          <p:cNvSpPr>
            <a:spLocks noGrp="1"/>
          </p:cNvSpPr>
          <p:nvPr>
            <p:ph idx="1"/>
          </p:nvPr>
        </p:nvSpPr>
        <p:spPr/>
        <p:txBody>
          <a:bodyPr>
            <a:normAutofit fontScale="85000" lnSpcReduction="20000"/>
          </a:bodyPr>
          <a:lstStyle/>
          <a:p>
            <a:endParaRPr lang="nb-NO" dirty="0"/>
          </a:p>
          <a:p>
            <a:r>
              <a:rPr lang="nb-NO" dirty="0"/>
              <a:t>Nivå 1</a:t>
            </a:r>
            <a:r>
              <a:rPr lang="nb-NO" b="1" dirty="0"/>
              <a:t>: Deteksjon av kritisk signaler i miljøet</a:t>
            </a:r>
          </a:p>
          <a:p>
            <a:pPr marL="0" indent="0">
              <a:buNone/>
            </a:pPr>
            <a:r>
              <a:rPr lang="nb-NO" b="1" dirty="0"/>
              <a:t>	-</a:t>
            </a:r>
            <a:r>
              <a:rPr lang="nb-NO" dirty="0"/>
              <a:t>Skaffe seg relevant informasjon</a:t>
            </a:r>
          </a:p>
          <a:p>
            <a:endParaRPr lang="nb-NO" dirty="0"/>
          </a:p>
          <a:p>
            <a:r>
              <a:rPr lang="nb-NO" dirty="0"/>
              <a:t>Nivå 2: </a:t>
            </a:r>
            <a:r>
              <a:rPr lang="nb-NO" b="1" dirty="0"/>
              <a:t>Forstå situasjonen</a:t>
            </a:r>
          </a:p>
          <a:p>
            <a:pPr marL="0" indent="0">
              <a:buNone/>
            </a:pPr>
            <a:r>
              <a:rPr lang="nb-NO" b="1" dirty="0"/>
              <a:t>	-</a:t>
            </a:r>
            <a:r>
              <a:rPr lang="nb-NO" dirty="0"/>
              <a:t>Kan sammenlikne med definerte mål</a:t>
            </a:r>
          </a:p>
          <a:p>
            <a:pPr marL="0" indent="0">
              <a:buNone/>
            </a:pPr>
            <a:r>
              <a:rPr lang="nb-NO" dirty="0"/>
              <a:t>	-Vurdere risiko</a:t>
            </a:r>
          </a:p>
          <a:p>
            <a:endParaRPr lang="nb-NO" dirty="0"/>
          </a:p>
          <a:p>
            <a:r>
              <a:rPr lang="nb-NO" dirty="0"/>
              <a:t>Nivå 3: </a:t>
            </a:r>
            <a:r>
              <a:rPr lang="nb-NO" b="1" dirty="0"/>
              <a:t>Forutse fremtidige hendelser i nær fremtid</a:t>
            </a:r>
          </a:p>
          <a:p>
            <a:pPr marL="0" indent="0">
              <a:buNone/>
            </a:pPr>
            <a:r>
              <a:rPr lang="nb-NO" b="1" dirty="0"/>
              <a:t>	-</a:t>
            </a:r>
            <a:r>
              <a:rPr lang="nb-NO" dirty="0"/>
              <a:t>Kombinere kunnskap og forståelse</a:t>
            </a:r>
          </a:p>
          <a:p>
            <a:pPr marL="0" indent="0">
              <a:buNone/>
            </a:pPr>
            <a:r>
              <a:rPr lang="nb-NO" dirty="0"/>
              <a:t>	-Forutse implikasjoner av hendelsene</a:t>
            </a:r>
          </a:p>
          <a:p>
            <a:endParaRPr lang="nb-NO" dirty="0"/>
          </a:p>
        </p:txBody>
      </p:sp>
    </p:spTree>
    <p:extLst>
      <p:ext uri="{BB962C8B-B14F-4D97-AF65-F5344CB8AC3E}">
        <p14:creationId xmlns:p14="http://schemas.microsoft.com/office/powerpoint/2010/main" val="193413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Situasjonsbevisthet</a:t>
            </a:r>
            <a:endParaRPr lang="nb-NO" dirty="0"/>
          </a:p>
        </p:txBody>
      </p:sp>
      <p:sp>
        <p:nvSpPr>
          <p:cNvPr id="3" name="Plassholder for innhold 2"/>
          <p:cNvSpPr>
            <a:spLocks noGrp="1"/>
          </p:cNvSpPr>
          <p:nvPr>
            <p:ph idx="1"/>
          </p:nvPr>
        </p:nvSpPr>
        <p:spPr/>
        <p:txBody>
          <a:bodyPr/>
          <a:lstStyle/>
          <a:p>
            <a:pPr marL="0" indent="0">
              <a:buNone/>
            </a:pPr>
            <a:endParaRPr lang="nb-NO" dirty="0"/>
          </a:p>
          <a:p>
            <a:r>
              <a:rPr lang="nb-NO" dirty="0"/>
              <a:t>Personlighet</a:t>
            </a:r>
          </a:p>
          <a:p>
            <a:r>
              <a:rPr lang="nb-NO" dirty="0"/>
              <a:t>Kognitiv og fysisk kapasitet</a:t>
            </a:r>
          </a:p>
          <a:p>
            <a:r>
              <a:rPr lang="nb-NO" dirty="0"/>
              <a:t>Tidligere erfaringer</a:t>
            </a:r>
          </a:p>
          <a:p>
            <a:r>
              <a:rPr lang="nb-NO" dirty="0"/>
              <a:t>Kontekstsavhengige forhold</a:t>
            </a:r>
          </a:p>
          <a:p>
            <a:endParaRPr lang="nb-NO" dirty="0"/>
          </a:p>
        </p:txBody>
      </p:sp>
    </p:spTree>
    <p:extLst>
      <p:ext uri="{BB962C8B-B14F-4D97-AF65-F5344CB8AC3E}">
        <p14:creationId xmlns:p14="http://schemas.microsoft.com/office/powerpoint/2010/main" val="2654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Mentale modeller</a:t>
            </a:r>
          </a:p>
        </p:txBody>
      </p:sp>
      <p:sp>
        <p:nvSpPr>
          <p:cNvPr id="3" name="Plassholder for innhold 2"/>
          <p:cNvSpPr>
            <a:spLocks noGrp="1"/>
          </p:cNvSpPr>
          <p:nvPr>
            <p:ph idx="1"/>
          </p:nvPr>
        </p:nvSpPr>
        <p:spPr/>
        <p:txBody>
          <a:bodyPr/>
          <a:lstStyle/>
          <a:p>
            <a:endParaRPr lang="nb-NO" dirty="0"/>
          </a:p>
          <a:p>
            <a:r>
              <a:rPr lang="nb-NO" dirty="0"/>
              <a:t>Trekke slutninger</a:t>
            </a:r>
          </a:p>
          <a:p>
            <a:r>
              <a:rPr lang="nb-NO" dirty="0"/>
              <a:t>Forutse hendelser</a:t>
            </a:r>
          </a:p>
          <a:p>
            <a:r>
              <a:rPr lang="nb-NO" dirty="0"/>
              <a:t>Forstå fenomener</a:t>
            </a:r>
          </a:p>
          <a:p>
            <a:r>
              <a:rPr lang="nb-NO" dirty="0"/>
              <a:t>Velge handlingsalternativer</a:t>
            </a:r>
          </a:p>
          <a:p>
            <a:r>
              <a:rPr lang="nb-NO" dirty="0"/>
              <a:t>Kontrollere systemutførelse</a:t>
            </a:r>
          </a:p>
          <a:p>
            <a:r>
              <a:rPr lang="nb-NO" dirty="0"/>
              <a:t>Erfare hendelser på ulik måte </a:t>
            </a:r>
          </a:p>
          <a:p>
            <a:pPr marL="0" indent="0">
              <a:buNone/>
            </a:pPr>
            <a:endParaRPr lang="nb-NO" dirty="0"/>
          </a:p>
        </p:txBody>
      </p:sp>
    </p:spTree>
    <p:extLst>
      <p:ext uri="{BB962C8B-B14F-4D97-AF65-F5344CB8AC3E}">
        <p14:creationId xmlns:p14="http://schemas.microsoft.com/office/powerpoint/2010/main" val="33246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2" ma:contentTypeDescription="Opprett et nytt dokument." ma:contentTypeScope="" ma:versionID="98e337bf759f0050ddf6be74fbb39220">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a8281cb47b3bc76563f8a55c12516da8"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Props1.xml><?xml version="1.0" encoding="utf-8"?>
<ds:datastoreItem xmlns:ds="http://schemas.openxmlformats.org/officeDocument/2006/customXml" ds:itemID="{4C5049FA-A3E3-4BEC-BD65-208682775EA3}">
  <ds:schemaRefs>
    <ds:schemaRef ds:uri="http://schemas.microsoft.com/sharepoint/v3/contenttype/forms"/>
  </ds:schemaRefs>
</ds:datastoreItem>
</file>

<file path=customXml/itemProps2.xml><?xml version="1.0" encoding="utf-8"?>
<ds:datastoreItem xmlns:ds="http://schemas.openxmlformats.org/officeDocument/2006/customXml" ds:itemID="{C78CF139-B4EB-4E3A-9605-D6E36FD81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d7fd5-9309-423a-b0d3-bdc528a00c6f"/>
    <ds:schemaRef ds:uri="70bd2ea5-bdb3-40dd-892e-653457c1e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3071D-A823-448A-ABBF-2C8C63E0A6A7}">
  <ds:schemaRefs>
    <ds:schemaRef ds:uri="http://purl.org/dc/elements/1.1/"/>
    <ds:schemaRef ds:uri="http://schemas.microsoft.com/office/2006/metadata/properties"/>
    <ds:schemaRef ds:uri="820d7fd5-9309-423a-b0d3-bdc528a00c6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70bd2ea5-bdb3-40dd-892e-653457c1e963"/>
  </ds:schemaRefs>
</ds:datastoreItem>
</file>

<file path=docProps/app.xml><?xml version="1.0" encoding="utf-8"?>
<Properties xmlns="http://schemas.openxmlformats.org/officeDocument/2006/extended-properties" xmlns:vt="http://schemas.openxmlformats.org/officeDocument/2006/docPropsVTypes">
  <TotalTime>5422</TotalTime>
  <Words>3114</Words>
  <Application>Microsoft Office PowerPoint</Application>
  <PresentationFormat>Widescreen</PresentationFormat>
  <Paragraphs>296</Paragraphs>
  <Slides>19</Slides>
  <Notes>18</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19</vt:i4>
      </vt:variant>
    </vt:vector>
  </HeadingPairs>
  <TitlesOfParts>
    <vt:vector size="26" baseType="lpstr">
      <vt:lpstr>Arial</vt:lpstr>
      <vt:lpstr>Calibri</vt:lpstr>
      <vt:lpstr>Calibri Light</vt:lpstr>
      <vt:lpstr>Times</vt:lpstr>
      <vt:lpstr>Verdana</vt:lpstr>
      <vt:lpstr>Office-tema</vt:lpstr>
      <vt:lpstr>3_Office-tema</vt:lpstr>
      <vt:lpstr>Samhandling i nødmeldetjenesten  </vt:lpstr>
      <vt:lpstr>Undervisningsmål, del-3 </vt:lpstr>
      <vt:lpstr>Operativ psykologi </vt:lpstr>
      <vt:lpstr>PowerPoint-presentasjon</vt:lpstr>
      <vt:lpstr>PowerPoint-presentasjon</vt:lpstr>
      <vt:lpstr>Situasjonsbevisthet</vt:lpstr>
      <vt:lpstr>Modell av situasjonsbevisthet</vt:lpstr>
      <vt:lpstr>Situasjonsbevisthet</vt:lpstr>
      <vt:lpstr>Mentale modeller</vt:lpstr>
      <vt:lpstr>Beslutningstaking</vt:lpstr>
      <vt:lpstr>PowerPoint-presentasjon</vt:lpstr>
      <vt:lpstr>Årsaker til stress</vt:lpstr>
      <vt:lpstr>Årsaker til stress</vt:lpstr>
      <vt:lpstr>Hva hjelper ved stress?</vt:lpstr>
      <vt:lpstr>PowerPoint-presentasjon</vt:lpstr>
      <vt:lpstr>PowerPoint-presentasjon</vt:lpstr>
      <vt:lpstr>Operativ psykologi</vt:lpstr>
      <vt:lpstr>PowerPoint-presentasjon</vt:lpstr>
      <vt:lpstr>Undervisningsmål, del-3 </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Simonsen, Elisabeth Suhr</dc:creator>
  <cp:lastModifiedBy>Ellingsen, Thor Andre</cp:lastModifiedBy>
  <cp:revision>1035</cp:revision>
  <cp:lastPrinted>2023-08-23T09:14:44Z</cp:lastPrinted>
  <dcterms:created xsi:type="dcterms:W3CDTF">2023-04-26T08:54:37Z</dcterms:created>
  <dcterms:modified xsi:type="dcterms:W3CDTF">2023-12-01T13:57:45Z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0x010100CD1F3C1C7FA91D4C90CC1DFEAB28AFC6</vt:lpwstr>
  </property>
  <property fmtid="{D5CDD505-2E9C-101B-9397-08002B2CF9AE}" pid="3" name="MSIP_Label_d291ddcc-9a90-46b7-a727-d19b3ec4b730_Enabled">
    <vt:lpwstr>true</vt:lpwstr>
  </property>
  <property fmtid="{D5CDD505-2E9C-101B-9397-08002B2CF9AE}" pid="4" name="MSIP_Label_d291ddcc-9a90-46b7-a727-d19b3ec4b730_SetDate">
    <vt:lpwstr>2023-06-01T10:10:05Z</vt:lpwstr>
  </property>
  <property fmtid="{D5CDD505-2E9C-101B-9397-08002B2CF9AE}" pid="5" name="MSIP_Label_d291ddcc-9a90-46b7-a727-d19b3ec4b730_Method">
    <vt:lpwstr>Privileged</vt:lpwstr>
  </property>
  <property fmtid="{D5CDD505-2E9C-101B-9397-08002B2CF9AE}" pid="6" name="MSIP_Label_d291ddcc-9a90-46b7-a727-d19b3ec4b730_Name">
    <vt:lpwstr>Åpen</vt:lpwstr>
  </property>
  <property fmtid="{D5CDD505-2E9C-101B-9397-08002B2CF9AE}" pid="7" name="MSIP_Label_d291ddcc-9a90-46b7-a727-d19b3ec4b730_SiteId">
    <vt:lpwstr>bdcbe535-f3cf-49f5-8a6a-fb6d98dc7837</vt:lpwstr>
  </property>
  <property fmtid="{D5CDD505-2E9C-101B-9397-08002B2CF9AE}" pid="8" name="MSIP_Label_d291ddcc-9a90-46b7-a727-d19b3ec4b730_ActionId">
    <vt:lpwstr>fac7773e-4898-4551-a58c-1dd966acc03b</vt:lpwstr>
  </property>
  <property fmtid="{D5CDD505-2E9C-101B-9397-08002B2CF9AE}" pid="9" name="MSIP_Label_d291ddcc-9a90-46b7-a727-d19b3ec4b730_ContentBits">
    <vt:lpwstr>0</vt:lpwstr>
  </property>
  <property fmtid="{D5CDD505-2E9C-101B-9397-08002B2CF9AE}" pid="10" name="MediaServiceImageTags">
    <vt:lpwstr/>
  </property>
</Properties>
</file>