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34"/>
  </p:notesMasterIdLst>
  <p:handoutMasterIdLst>
    <p:handoutMasterId r:id="rId35"/>
  </p:handoutMasterIdLst>
  <p:sldIdLst>
    <p:sldId id="257" r:id="rId6"/>
    <p:sldId id="553" r:id="rId7"/>
    <p:sldId id="565" r:id="rId8"/>
    <p:sldId id="325" r:id="rId9"/>
    <p:sldId id="326" r:id="rId10"/>
    <p:sldId id="564" r:id="rId11"/>
    <p:sldId id="549" r:id="rId12"/>
    <p:sldId id="537" r:id="rId13"/>
    <p:sldId id="262" r:id="rId14"/>
    <p:sldId id="264" r:id="rId15"/>
    <p:sldId id="567" r:id="rId16"/>
    <p:sldId id="348" r:id="rId17"/>
    <p:sldId id="349" r:id="rId18"/>
    <p:sldId id="350" r:id="rId19"/>
    <p:sldId id="562" r:id="rId20"/>
    <p:sldId id="545" r:id="rId21"/>
    <p:sldId id="351" r:id="rId22"/>
    <p:sldId id="352" r:id="rId23"/>
    <p:sldId id="570" r:id="rId24"/>
    <p:sldId id="330" r:id="rId25"/>
    <p:sldId id="556" r:id="rId26"/>
    <p:sldId id="557" r:id="rId27"/>
    <p:sldId id="332" r:id="rId28"/>
    <p:sldId id="333" r:id="rId29"/>
    <p:sldId id="273" r:id="rId30"/>
    <p:sldId id="523" r:id="rId31"/>
    <p:sldId id="550" r:id="rId32"/>
    <p:sldId id="561" r:id="rId33"/>
  </p:sldIdLst>
  <p:sldSz cx="12192000" cy="6858000"/>
  <p:notesSz cx="6889750" cy="1002188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970B3B-A06A-4348-3852-29F6C1F0F1C5}" name="Agdestein, Jan Edvin" initials="AJE" userId="S::agde@ihelse.net::5aed910e-c5a9-4209-8b92-1401fa989f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C1DE2-894C-4525-8B20-4C5E4C610492}" v="32" dt="2023-12-01T08:34:54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74383" autoAdjust="0"/>
  </p:normalViewPr>
  <p:slideViewPr>
    <p:cSldViewPr snapToGrid="0">
      <p:cViewPr>
        <p:scale>
          <a:sx n="100" d="100"/>
          <a:sy n="100" d="100"/>
        </p:scale>
        <p:origin x="2292" y="5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4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ngsen, Thor Andre" userId="63925441-3473-4800-afc1-e5743549fef7" providerId="ADAL" clId="{D1DC1DE2-894C-4525-8B20-4C5E4C610492}"/>
    <pc:docChg chg="undo custSel modSld">
      <pc:chgData name="Ellingsen, Thor Andre" userId="63925441-3473-4800-afc1-e5743549fef7" providerId="ADAL" clId="{D1DC1DE2-894C-4525-8B20-4C5E4C610492}" dt="2023-12-01T08:35:00.199" v="298" actId="1076"/>
      <pc:docMkLst>
        <pc:docMk/>
      </pc:docMkLst>
      <pc:sldChg chg="addSp delSp modSp mod">
        <pc:chgData name="Ellingsen, Thor Andre" userId="63925441-3473-4800-afc1-e5743549fef7" providerId="ADAL" clId="{D1DC1DE2-894C-4525-8B20-4C5E4C610492}" dt="2023-12-01T08:35:00.199" v="298" actId="1076"/>
        <pc:sldMkLst>
          <pc:docMk/>
          <pc:sldMk cId="1144389563" sldId="257"/>
        </pc:sldMkLst>
        <pc:spChg chg="add del mod">
          <ac:chgData name="Ellingsen, Thor Andre" userId="63925441-3473-4800-afc1-e5743549fef7" providerId="ADAL" clId="{D1DC1DE2-894C-4525-8B20-4C5E4C610492}" dt="2023-12-01T08:34:39.382" v="296" actId="478"/>
          <ac:spMkLst>
            <pc:docMk/>
            <pc:sldMk cId="1144389563" sldId="257"/>
            <ac:spMk id="2" creationId="{B2DECD74-E034-060C-1922-6460DB654129}"/>
          </ac:spMkLst>
        </pc:spChg>
        <pc:spChg chg="add mod">
          <ac:chgData name="Ellingsen, Thor Andre" userId="63925441-3473-4800-afc1-e5743549fef7" providerId="ADAL" clId="{D1DC1DE2-894C-4525-8B20-4C5E4C610492}" dt="2023-12-01T08:35:00.199" v="298" actId="1076"/>
          <ac:spMkLst>
            <pc:docMk/>
            <pc:sldMk cId="1144389563" sldId="257"/>
            <ac:spMk id="3" creationId="{6A709DCC-8406-23AC-B047-C03DD5AA2068}"/>
          </ac:spMkLst>
        </pc:spChg>
      </pc:sldChg>
      <pc:sldChg chg="modSp mod">
        <pc:chgData name="Ellingsen, Thor Andre" userId="63925441-3473-4800-afc1-e5743549fef7" providerId="ADAL" clId="{D1DC1DE2-894C-4525-8B20-4C5E4C610492}" dt="2023-12-01T08:29:29.009" v="273" actId="14100"/>
        <pc:sldMkLst>
          <pc:docMk/>
          <pc:sldMk cId="895758726" sldId="264"/>
        </pc:sldMkLst>
        <pc:picChg chg="mod">
          <ac:chgData name="Ellingsen, Thor Andre" userId="63925441-3473-4800-afc1-e5743549fef7" providerId="ADAL" clId="{D1DC1DE2-894C-4525-8B20-4C5E4C610492}" dt="2023-12-01T08:29:29.009" v="273" actId="14100"/>
          <ac:picMkLst>
            <pc:docMk/>
            <pc:sldMk cId="895758726" sldId="264"/>
            <ac:picMk id="6" creationId="{B141ABA9-BF2D-B7E6-2F80-6D626A61C76B}"/>
          </ac:picMkLst>
        </pc:picChg>
      </pc:sldChg>
      <pc:sldChg chg="addSp modSp mod">
        <pc:chgData name="Ellingsen, Thor Andre" userId="63925441-3473-4800-afc1-e5743549fef7" providerId="ADAL" clId="{D1DC1DE2-894C-4525-8B20-4C5E4C610492}" dt="2023-12-01T07:52:31.503" v="42" actId="1076"/>
        <pc:sldMkLst>
          <pc:docMk/>
          <pc:sldMk cId="3763134911" sldId="326"/>
        </pc:sldMkLst>
        <pc:spChg chg="add mod">
          <ac:chgData name="Ellingsen, Thor Andre" userId="63925441-3473-4800-afc1-e5743549fef7" providerId="ADAL" clId="{D1DC1DE2-894C-4525-8B20-4C5E4C610492}" dt="2023-12-01T07:52:31.503" v="42" actId="1076"/>
          <ac:spMkLst>
            <pc:docMk/>
            <pc:sldMk cId="3763134911" sldId="326"/>
            <ac:spMk id="4" creationId="{BD51A8E2-D9FA-B79D-E442-3DD455BB1067}"/>
          </ac:spMkLst>
        </pc:spChg>
      </pc:sldChg>
      <pc:sldChg chg="addSp modSp mod">
        <pc:chgData name="Ellingsen, Thor Andre" userId="63925441-3473-4800-afc1-e5743549fef7" providerId="ADAL" clId="{D1DC1DE2-894C-4525-8B20-4C5E4C610492}" dt="2023-12-01T08:22:10.711" v="125" actId="1076"/>
        <pc:sldMkLst>
          <pc:docMk/>
          <pc:sldMk cId="1363376702" sldId="330"/>
        </pc:sldMkLst>
        <pc:spChg chg="add mod">
          <ac:chgData name="Ellingsen, Thor Andre" userId="63925441-3473-4800-afc1-e5743549fef7" providerId="ADAL" clId="{D1DC1DE2-894C-4525-8B20-4C5E4C610492}" dt="2023-12-01T08:22:10.711" v="125" actId="1076"/>
          <ac:spMkLst>
            <pc:docMk/>
            <pc:sldMk cId="1363376702" sldId="330"/>
            <ac:spMk id="4" creationId="{15058459-1D0F-50C7-62E6-8095D46F6284}"/>
          </ac:spMkLst>
        </pc:spChg>
        <pc:picChg chg="mod">
          <ac:chgData name="Ellingsen, Thor Andre" userId="63925441-3473-4800-afc1-e5743549fef7" providerId="ADAL" clId="{D1DC1DE2-894C-4525-8B20-4C5E4C610492}" dt="2023-12-01T08:19:42.705" v="120" actId="1076"/>
          <ac:picMkLst>
            <pc:docMk/>
            <pc:sldMk cId="1363376702" sldId="330"/>
            <ac:picMk id="2" creationId="{817F7B99-7850-3CE8-7D36-1AD02B15F8E3}"/>
          </ac:picMkLst>
        </pc:picChg>
      </pc:sldChg>
      <pc:sldChg chg="addSp modSp mod">
        <pc:chgData name="Ellingsen, Thor Andre" userId="63925441-3473-4800-afc1-e5743549fef7" providerId="ADAL" clId="{D1DC1DE2-894C-4525-8B20-4C5E4C610492}" dt="2023-12-01T07:53:36.035" v="55" actId="1076"/>
        <pc:sldMkLst>
          <pc:docMk/>
          <pc:sldMk cId="1304932706" sldId="333"/>
        </pc:sldMkLst>
        <pc:spChg chg="add mod">
          <ac:chgData name="Ellingsen, Thor Andre" userId="63925441-3473-4800-afc1-e5743549fef7" providerId="ADAL" clId="{D1DC1DE2-894C-4525-8B20-4C5E4C610492}" dt="2023-12-01T07:53:36.035" v="55" actId="1076"/>
          <ac:spMkLst>
            <pc:docMk/>
            <pc:sldMk cId="1304932706" sldId="333"/>
            <ac:spMk id="3" creationId="{96DE8481-3408-A0F9-E6FB-5FFDFBA6B1F3}"/>
          </ac:spMkLst>
        </pc:spChg>
      </pc:sldChg>
      <pc:sldChg chg="addSp delSp modSp mod">
        <pc:chgData name="Ellingsen, Thor Andre" userId="63925441-3473-4800-afc1-e5743549fef7" providerId="ADAL" clId="{D1DC1DE2-894C-4525-8B20-4C5E4C610492}" dt="2023-12-01T08:28:27.424" v="271" actId="962"/>
        <pc:sldMkLst>
          <pc:docMk/>
          <pc:sldMk cId="3628675012" sldId="348"/>
        </pc:sldMkLst>
        <pc:picChg chg="del">
          <ac:chgData name="Ellingsen, Thor Andre" userId="63925441-3473-4800-afc1-e5743549fef7" providerId="ADAL" clId="{D1DC1DE2-894C-4525-8B20-4C5E4C610492}" dt="2023-12-01T08:28:24.103" v="268" actId="478"/>
          <ac:picMkLst>
            <pc:docMk/>
            <pc:sldMk cId="3628675012" sldId="348"/>
            <ac:picMk id="3" creationId="{3D3501B9-C691-B53A-477A-BE5A5A385970}"/>
          </ac:picMkLst>
        </pc:picChg>
        <pc:picChg chg="add mod">
          <ac:chgData name="Ellingsen, Thor Andre" userId="63925441-3473-4800-afc1-e5743549fef7" providerId="ADAL" clId="{D1DC1DE2-894C-4525-8B20-4C5E4C610492}" dt="2023-12-01T08:28:27.424" v="271" actId="962"/>
          <ac:picMkLst>
            <pc:docMk/>
            <pc:sldMk cId="3628675012" sldId="348"/>
            <ac:picMk id="6" creationId="{498E2415-589A-50FA-C885-05A8B6B9F005}"/>
          </ac:picMkLst>
        </pc:picChg>
      </pc:sldChg>
      <pc:sldChg chg="addSp delSp modSp mod">
        <pc:chgData name="Ellingsen, Thor Andre" userId="63925441-3473-4800-afc1-e5743549fef7" providerId="ADAL" clId="{D1DC1DE2-894C-4525-8B20-4C5E4C610492}" dt="2023-12-01T08:32:33.427" v="288" actId="1076"/>
        <pc:sldMkLst>
          <pc:docMk/>
          <pc:sldMk cId="1211584897" sldId="349"/>
        </pc:sldMkLst>
        <pc:spChg chg="add mod">
          <ac:chgData name="Ellingsen, Thor Andre" userId="63925441-3473-4800-afc1-e5743549fef7" providerId="ADAL" clId="{D1DC1DE2-894C-4525-8B20-4C5E4C610492}" dt="2023-12-01T08:32:33.427" v="288" actId="1076"/>
          <ac:spMkLst>
            <pc:docMk/>
            <pc:sldMk cId="1211584897" sldId="349"/>
            <ac:spMk id="6" creationId="{B0883EF0-8F56-2CDE-D7F7-01CF059E8301}"/>
          </ac:spMkLst>
        </pc:spChg>
        <pc:spChg chg="add mod">
          <ac:chgData name="Ellingsen, Thor Andre" userId="63925441-3473-4800-afc1-e5743549fef7" providerId="ADAL" clId="{D1DC1DE2-894C-4525-8B20-4C5E4C610492}" dt="2023-12-01T08:32:25.839" v="287"/>
          <ac:spMkLst>
            <pc:docMk/>
            <pc:sldMk cId="1211584897" sldId="349"/>
            <ac:spMk id="7" creationId="{746CD647-0BDA-CBFE-F50E-3B83263A0E27}"/>
          </ac:spMkLst>
        </pc:spChg>
        <pc:picChg chg="add mod">
          <ac:chgData name="Ellingsen, Thor Andre" userId="63925441-3473-4800-afc1-e5743549fef7" providerId="ADAL" clId="{D1DC1DE2-894C-4525-8B20-4C5E4C610492}" dt="2023-12-01T08:24:14.484" v="157"/>
          <ac:picMkLst>
            <pc:docMk/>
            <pc:sldMk cId="1211584897" sldId="349"/>
            <ac:picMk id="3" creationId="{4A4355CE-88EC-69FF-1C9C-907455DB221F}"/>
          </ac:picMkLst>
        </pc:picChg>
        <pc:picChg chg="del">
          <ac:chgData name="Ellingsen, Thor Andre" userId="63925441-3473-4800-afc1-e5743549fef7" providerId="ADAL" clId="{D1DC1DE2-894C-4525-8B20-4C5E4C610492}" dt="2023-12-01T08:24:13.981" v="156" actId="478"/>
          <ac:picMkLst>
            <pc:docMk/>
            <pc:sldMk cId="1211584897" sldId="349"/>
            <ac:picMk id="5" creationId="{1D47C872-4450-F1EF-224F-CB810362D826}"/>
          </ac:picMkLst>
        </pc:picChg>
      </pc:sldChg>
      <pc:sldChg chg="addSp delSp modSp mod">
        <pc:chgData name="Ellingsen, Thor Andre" userId="63925441-3473-4800-afc1-e5743549fef7" providerId="ADAL" clId="{D1DC1DE2-894C-4525-8B20-4C5E4C610492}" dt="2023-12-01T08:32:12.244" v="285"/>
        <pc:sldMkLst>
          <pc:docMk/>
          <pc:sldMk cId="3171280435" sldId="350"/>
        </pc:sldMkLst>
        <pc:spChg chg="add mod">
          <ac:chgData name="Ellingsen, Thor Andre" userId="63925441-3473-4800-afc1-e5743549fef7" providerId="ADAL" clId="{D1DC1DE2-894C-4525-8B20-4C5E4C610492}" dt="2023-12-01T08:25:55.463" v="244" actId="20577"/>
          <ac:spMkLst>
            <pc:docMk/>
            <pc:sldMk cId="3171280435" sldId="350"/>
            <ac:spMk id="6" creationId="{63FB2DDB-F21D-20F7-9052-627A882BA87E}"/>
          </ac:spMkLst>
        </pc:spChg>
        <pc:spChg chg="add mod">
          <ac:chgData name="Ellingsen, Thor Andre" userId="63925441-3473-4800-afc1-e5743549fef7" providerId="ADAL" clId="{D1DC1DE2-894C-4525-8B20-4C5E4C610492}" dt="2023-12-01T08:32:12.244" v="285"/>
          <ac:spMkLst>
            <pc:docMk/>
            <pc:sldMk cId="3171280435" sldId="350"/>
            <ac:spMk id="10" creationId="{44F18E40-73AF-8FAA-E0B6-EC01693A0BAA}"/>
          </ac:spMkLst>
        </pc:spChg>
        <pc:picChg chg="add mod">
          <ac:chgData name="Ellingsen, Thor Andre" userId="63925441-3473-4800-afc1-e5743549fef7" providerId="ADAL" clId="{D1DC1DE2-894C-4525-8B20-4C5E4C610492}" dt="2023-12-01T08:24:05.039" v="155" actId="962"/>
          <ac:picMkLst>
            <pc:docMk/>
            <pc:sldMk cId="3171280435" sldId="350"/>
            <ac:picMk id="3" creationId="{4C109113-370D-E03F-F42E-82B76B01F9EE}"/>
          </ac:picMkLst>
        </pc:picChg>
        <pc:picChg chg="del">
          <ac:chgData name="Ellingsen, Thor Andre" userId="63925441-3473-4800-afc1-e5743549fef7" providerId="ADAL" clId="{D1DC1DE2-894C-4525-8B20-4C5E4C610492}" dt="2023-12-01T08:24:02.088" v="152" actId="478"/>
          <ac:picMkLst>
            <pc:docMk/>
            <pc:sldMk cId="3171280435" sldId="350"/>
            <ac:picMk id="22" creationId="{E00EF59F-E3EC-3675-0148-5853FF5B36C3}"/>
          </ac:picMkLst>
        </pc:picChg>
      </pc:sldChg>
      <pc:sldChg chg="addSp delSp modSp mod">
        <pc:chgData name="Ellingsen, Thor Andre" userId="63925441-3473-4800-afc1-e5743549fef7" providerId="ADAL" clId="{D1DC1DE2-894C-4525-8B20-4C5E4C610492}" dt="2023-12-01T08:23:42.218" v="143" actId="962"/>
        <pc:sldMkLst>
          <pc:docMk/>
          <pc:sldMk cId="1250449824" sldId="351"/>
        </pc:sldMkLst>
        <pc:spChg chg="add mod">
          <ac:chgData name="Ellingsen, Thor Andre" userId="63925441-3473-4800-afc1-e5743549fef7" providerId="ADAL" clId="{D1DC1DE2-894C-4525-8B20-4C5E4C610492}" dt="2023-12-01T08:04:04.167" v="112" actId="1076"/>
          <ac:spMkLst>
            <pc:docMk/>
            <pc:sldMk cId="1250449824" sldId="351"/>
            <ac:spMk id="3" creationId="{7392BB31-DDC0-5FF1-E2A2-13732EE7C853}"/>
          </ac:spMkLst>
        </pc:spChg>
        <pc:picChg chg="del mod">
          <ac:chgData name="Ellingsen, Thor Andre" userId="63925441-3473-4800-afc1-e5743549fef7" providerId="ADAL" clId="{D1DC1DE2-894C-4525-8B20-4C5E4C610492}" dt="2023-12-01T08:23:38.767" v="140" actId="478"/>
          <ac:picMkLst>
            <pc:docMk/>
            <pc:sldMk cId="1250449824" sldId="351"/>
            <ac:picMk id="4" creationId="{1C8B6826-AF4C-3ECF-82A1-D619B258838A}"/>
          </ac:picMkLst>
        </pc:picChg>
        <pc:picChg chg="add del mod">
          <ac:chgData name="Ellingsen, Thor Andre" userId="63925441-3473-4800-afc1-e5743549fef7" providerId="ADAL" clId="{D1DC1DE2-894C-4525-8B20-4C5E4C610492}" dt="2023-12-01T08:23:36.249" v="138"/>
          <ac:picMkLst>
            <pc:docMk/>
            <pc:sldMk cId="1250449824" sldId="351"/>
            <ac:picMk id="6" creationId="{C26368FD-5ADC-0C5E-E28E-C6587BAAA515}"/>
          </ac:picMkLst>
        </pc:picChg>
        <pc:picChg chg="add mod">
          <ac:chgData name="Ellingsen, Thor Andre" userId="63925441-3473-4800-afc1-e5743549fef7" providerId="ADAL" clId="{D1DC1DE2-894C-4525-8B20-4C5E4C610492}" dt="2023-12-01T08:23:42.218" v="143" actId="962"/>
          <ac:picMkLst>
            <pc:docMk/>
            <pc:sldMk cId="1250449824" sldId="351"/>
            <ac:picMk id="7" creationId="{2923D990-5B6A-4657-6173-5C144C2B282A}"/>
          </ac:picMkLst>
        </pc:picChg>
      </pc:sldChg>
      <pc:sldChg chg="addSp delSp modSp mod">
        <pc:chgData name="Ellingsen, Thor Andre" userId="63925441-3473-4800-afc1-e5743549fef7" providerId="ADAL" clId="{D1DC1DE2-894C-4525-8B20-4C5E4C610492}" dt="2023-12-01T08:23:25.023" v="136" actId="1076"/>
        <pc:sldMkLst>
          <pc:docMk/>
          <pc:sldMk cId="3841294235" sldId="352"/>
        </pc:sldMkLst>
        <pc:picChg chg="add mod">
          <ac:chgData name="Ellingsen, Thor Andre" userId="63925441-3473-4800-afc1-e5743549fef7" providerId="ADAL" clId="{D1DC1DE2-894C-4525-8B20-4C5E4C610492}" dt="2023-12-01T08:23:25.023" v="136" actId="1076"/>
          <ac:picMkLst>
            <pc:docMk/>
            <pc:sldMk cId="3841294235" sldId="352"/>
            <ac:picMk id="4" creationId="{A7AF2ECB-B009-274D-02F9-C1E6C9E7B9C2}"/>
          </ac:picMkLst>
        </pc:picChg>
        <pc:picChg chg="del">
          <ac:chgData name="Ellingsen, Thor Andre" userId="63925441-3473-4800-afc1-e5743549fef7" providerId="ADAL" clId="{D1DC1DE2-894C-4525-8B20-4C5E4C610492}" dt="2023-12-01T08:22:21.820" v="126" actId="478"/>
          <ac:picMkLst>
            <pc:docMk/>
            <pc:sldMk cId="3841294235" sldId="352"/>
            <ac:picMk id="5" creationId="{CC08CA2B-2638-429B-C03D-2EE3270935D8}"/>
          </ac:picMkLst>
        </pc:picChg>
      </pc:sldChg>
      <pc:sldChg chg="addSp modSp mod">
        <pc:chgData name="Ellingsen, Thor Andre" userId="63925441-3473-4800-afc1-e5743549fef7" providerId="ADAL" clId="{D1DC1DE2-894C-4525-8B20-4C5E4C610492}" dt="2023-12-01T08:34:15.128" v="294" actId="167"/>
        <pc:sldMkLst>
          <pc:docMk/>
          <pc:sldMk cId="3289165072" sldId="537"/>
        </pc:sldMkLst>
        <pc:spChg chg="add mod ord">
          <ac:chgData name="Ellingsen, Thor Andre" userId="63925441-3473-4800-afc1-e5743549fef7" providerId="ADAL" clId="{D1DC1DE2-894C-4525-8B20-4C5E4C610492}" dt="2023-12-01T08:34:15.128" v="294" actId="167"/>
          <ac:spMkLst>
            <pc:docMk/>
            <pc:sldMk cId="3289165072" sldId="537"/>
            <ac:spMk id="2" creationId="{CAF29B3D-A751-AA86-829B-D1D4096D96A9}"/>
          </ac:spMkLst>
        </pc:spChg>
      </pc:sldChg>
      <pc:sldChg chg="addSp delSp modSp mod">
        <pc:chgData name="Ellingsen, Thor Andre" userId="63925441-3473-4800-afc1-e5743549fef7" providerId="ADAL" clId="{D1DC1DE2-894C-4525-8B20-4C5E4C610492}" dt="2023-12-01T08:32:00" v="283"/>
        <pc:sldMkLst>
          <pc:docMk/>
          <pc:sldMk cId="3161747816" sldId="545"/>
        </pc:sldMkLst>
        <pc:spChg chg="add del mod">
          <ac:chgData name="Ellingsen, Thor Andre" userId="63925441-3473-4800-afc1-e5743549fef7" providerId="ADAL" clId="{D1DC1DE2-894C-4525-8B20-4C5E4C610492}" dt="2023-12-01T08:27:05.089" v="255" actId="478"/>
          <ac:spMkLst>
            <pc:docMk/>
            <pc:sldMk cId="3161747816" sldId="545"/>
            <ac:spMk id="3" creationId="{0235A6B8-F6BE-3BD7-4600-9F5D225CF710}"/>
          </ac:spMkLst>
        </pc:spChg>
        <pc:spChg chg="add mod">
          <ac:chgData name="Ellingsen, Thor Andre" userId="63925441-3473-4800-afc1-e5743549fef7" providerId="ADAL" clId="{D1DC1DE2-894C-4525-8B20-4C5E4C610492}" dt="2023-12-01T08:27:09.360" v="256" actId="1076"/>
          <ac:spMkLst>
            <pc:docMk/>
            <pc:sldMk cId="3161747816" sldId="545"/>
            <ac:spMk id="13" creationId="{926FFA7A-E0DE-1003-BF6E-7A069BF708F2}"/>
          </ac:spMkLst>
        </pc:spChg>
        <pc:spChg chg="add mod">
          <ac:chgData name="Ellingsen, Thor Andre" userId="63925441-3473-4800-afc1-e5743549fef7" providerId="ADAL" clId="{D1DC1DE2-894C-4525-8B20-4C5E4C610492}" dt="2023-12-01T08:31:50.308" v="281" actId="1076"/>
          <ac:spMkLst>
            <pc:docMk/>
            <pc:sldMk cId="3161747816" sldId="545"/>
            <ac:spMk id="14" creationId="{6B9EBAB7-8C77-2455-E6CA-61AF8C4DA5EB}"/>
          </ac:spMkLst>
        </pc:spChg>
        <pc:spChg chg="add del mod">
          <ac:chgData name="Ellingsen, Thor Andre" userId="63925441-3473-4800-afc1-e5743549fef7" providerId="ADAL" clId="{D1DC1DE2-894C-4525-8B20-4C5E4C610492}" dt="2023-12-01T08:32:00" v="283"/>
          <ac:spMkLst>
            <pc:docMk/>
            <pc:sldMk cId="3161747816" sldId="545"/>
            <ac:spMk id="15" creationId="{6A038161-9D33-4D1A-13F0-C572AA8EAD5B}"/>
          </ac:spMkLst>
        </pc:spChg>
        <pc:picChg chg="add mod">
          <ac:chgData name="Ellingsen, Thor Andre" userId="63925441-3473-4800-afc1-e5743549fef7" providerId="ADAL" clId="{D1DC1DE2-894C-4525-8B20-4C5E4C610492}" dt="2023-12-01T08:23:49.292" v="147" actId="962"/>
          <ac:picMkLst>
            <pc:docMk/>
            <pc:sldMk cId="3161747816" sldId="545"/>
            <ac:picMk id="5" creationId="{11A67B9C-6B91-5772-3197-315A525B78DE}"/>
          </ac:picMkLst>
        </pc:picChg>
        <pc:picChg chg="del">
          <ac:chgData name="Ellingsen, Thor Andre" userId="63925441-3473-4800-afc1-e5743549fef7" providerId="ADAL" clId="{D1DC1DE2-894C-4525-8B20-4C5E4C610492}" dt="2023-12-01T08:23:46.724" v="144" actId="478"/>
          <ac:picMkLst>
            <pc:docMk/>
            <pc:sldMk cId="3161747816" sldId="545"/>
            <ac:picMk id="12" creationId="{BA12908B-584F-4FA3-B9C1-42B8C236560C}"/>
          </ac:picMkLst>
        </pc:picChg>
      </pc:sldChg>
      <pc:sldChg chg="modSp mod">
        <pc:chgData name="Ellingsen, Thor Andre" userId="63925441-3473-4800-afc1-e5743549fef7" providerId="ADAL" clId="{D1DC1DE2-894C-4525-8B20-4C5E4C610492}" dt="2023-12-01T08:30:18.499" v="279" actId="1076"/>
        <pc:sldMkLst>
          <pc:docMk/>
          <pc:sldMk cId="1705613976" sldId="549"/>
        </pc:sldMkLst>
        <pc:picChg chg="mod">
          <ac:chgData name="Ellingsen, Thor Andre" userId="63925441-3473-4800-afc1-e5743549fef7" providerId="ADAL" clId="{D1DC1DE2-894C-4525-8B20-4C5E4C610492}" dt="2023-12-01T08:30:18.499" v="279" actId="1076"/>
          <ac:picMkLst>
            <pc:docMk/>
            <pc:sldMk cId="1705613976" sldId="549"/>
            <ac:picMk id="4" creationId="{C5158AF3-69BE-2D96-F479-4B609920479C}"/>
          </ac:picMkLst>
        </pc:picChg>
      </pc:sldChg>
      <pc:sldChg chg="addSp modSp">
        <pc:chgData name="Ellingsen, Thor Andre" userId="63925441-3473-4800-afc1-e5743549fef7" providerId="ADAL" clId="{D1DC1DE2-894C-4525-8B20-4C5E4C610492}" dt="2023-12-01T07:52:43.991" v="43"/>
        <pc:sldMkLst>
          <pc:docMk/>
          <pc:sldMk cId="1061703283" sldId="550"/>
        </pc:sldMkLst>
        <pc:spChg chg="add mod">
          <ac:chgData name="Ellingsen, Thor Andre" userId="63925441-3473-4800-afc1-e5743549fef7" providerId="ADAL" clId="{D1DC1DE2-894C-4525-8B20-4C5E4C610492}" dt="2023-12-01T07:52:43.991" v="43"/>
          <ac:spMkLst>
            <pc:docMk/>
            <pc:sldMk cId="1061703283" sldId="550"/>
            <ac:spMk id="3" creationId="{17C5F116-3A63-2587-FAAE-A367D849DC3F}"/>
          </ac:spMkLst>
        </pc:spChg>
      </pc:sldChg>
      <pc:sldChg chg="addSp modSp mod">
        <pc:chgData name="Ellingsen, Thor Andre" userId="63925441-3473-4800-afc1-e5743549fef7" providerId="ADAL" clId="{D1DC1DE2-894C-4525-8B20-4C5E4C610492}" dt="2023-12-01T07:52:51.808" v="45" actId="1076"/>
        <pc:sldMkLst>
          <pc:docMk/>
          <pc:sldMk cId="2569923605" sldId="561"/>
        </pc:sldMkLst>
        <pc:spChg chg="add mod">
          <ac:chgData name="Ellingsen, Thor Andre" userId="63925441-3473-4800-afc1-e5743549fef7" providerId="ADAL" clId="{D1DC1DE2-894C-4525-8B20-4C5E4C610492}" dt="2023-12-01T07:52:51.808" v="45" actId="1076"/>
          <ac:spMkLst>
            <pc:docMk/>
            <pc:sldMk cId="2569923605" sldId="561"/>
            <ac:spMk id="5" creationId="{B65FF95B-6A42-C35B-710A-4FDB39486777}"/>
          </ac:spMkLst>
        </pc:spChg>
      </pc:sldChg>
      <pc:sldChg chg="addSp delSp modSp mod">
        <pc:chgData name="Ellingsen, Thor Andre" userId="63925441-3473-4800-afc1-e5743549fef7" providerId="ADAL" clId="{D1DC1DE2-894C-4525-8B20-4C5E4C610492}" dt="2023-12-01T08:32:07.253" v="284"/>
        <pc:sldMkLst>
          <pc:docMk/>
          <pc:sldMk cId="548723157" sldId="562"/>
        </pc:sldMkLst>
        <pc:spChg chg="add mod">
          <ac:chgData name="Ellingsen, Thor Andre" userId="63925441-3473-4800-afc1-e5743549fef7" providerId="ADAL" clId="{D1DC1DE2-894C-4525-8B20-4C5E4C610492}" dt="2023-12-01T08:26:48.525" v="252" actId="20577"/>
          <ac:spMkLst>
            <pc:docMk/>
            <pc:sldMk cId="548723157" sldId="562"/>
            <ac:spMk id="6" creationId="{E209C493-D6C5-EFD1-5ABB-7174812B654D}"/>
          </ac:spMkLst>
        </pc:spChg>
        <pc:spChg chg="add mod">
          <ac:chgData name="Ellingsen, Thor Andre" userId="63925441-3473-4800-afc1-e5743549fef7" providerId="ADAL" clId="{D1DC1DE2-894C-4525-8B20-4C5E4C610492}" dt="2023-12-01T08:32:07.253" v="284"/>
          <ac:spMkLst>
            <pc:docMk/>
            <pc:sldMk cId="548723157" sldId="562"/>
            <ac:spMk id="10" creationId="{88517CC8-541D-7114-DAC5-8EDEA2E5B885}"/>
          </ac:spMkLst>
        </pc:spChg>
        <pc:picChg chg="add mod">
          <ac:chgData name="Ellingsen, Thor Andre" userId="63925441-3473-4800-afc1-e5743549fef7" providerId="ADAL" clId="{D1DC1DE2-894C-4525-8B20-4C5E4C610492}" dt="2023-12-01T08:23:56.650" v="151" actId="962"/>
          <ac:picMkLst>
            <pc:docMk/>
            <pc:sldMk cId="548723157" sldId="562"/>
            <ac:picMk id="5" creationId="{F89199A4-BC69-DFA4-9CBC-723EAADBE2E3}"/>
          </ac:picMkLst>
        </pc:picChg>
        <pc:picChg chg="del">
          <ac:chgData name="Ellingsen, Thor Andre" userId="63925441-3473-4800-afc1-e5743549fef7" providerId="ADAL" clId="{D1DC1DE2-894C-4525-8B20-4C5E4C610492}" dt="2023-12-01T08:23:53.897" v="148" actId="478"/>
          <ac:picMkLst>
            <pc:docMk/>
            <pc:sldMk cId="548723157" sldId="562"/>
            <ac:picMk id="22" creationId="{E00EF59F-E3EC-3675-0148-5853FF5B36C3}"/>
          </ac:picMkLst>
        </pc:picChg>
      </pc:sldChg>
      <pc:sldChg chg="addSp delSp modSp mod">
        <pc:chgData name="Ellingsen, Thor Andre" userId="63925441-3473-4800-afc1-e5743549fef7" providerId="ADAL" clId="{D1DC1DE2-894C-4525-8B20-4C5E4C610492}" dt="2023-12-01T08:28:16.047" v="267" actId="478"/>
        <pc:sldMkLst>
          <pc:docMk/>
          <pc:sldMk cId="648981828" sldId="567"/>
        </pc:sldMkLst>
        <pc:picChg chg="del">
          <ac:chgData name="Ellingsen, Thor Andre" userId="63925441-3473-4800-afc1-e5743549fef7" providerId="ADAL" clId="{D1DC1DE2-894C-4525-8B20-4C5E4C610492}" dt="2023-12-01T08:28:16.047" v="267" actId="478"/>
          <ac:picMkLst>
            <pc:docMk/>
            <pc:sldMk cId="648981828" sldId="567"/>
            <ac:picMk id="3" creationId="{3D3501B9-C691-B53A-477A-BE5A5A385970}"/>
          </ac:picMkLst>
        </pc:picChg>
        <pc:picChg chg="add mod">
          <ac:chgData name="Ellingsen, Thor Andre" userId="63925441-3473-4800-afc1-e5743549fef7" providerId="ADAL" clId="{D1DC1DE2-894C-4525-8B20-4C5E4C610492}" dt="2023-12-01T08:28:12.095" v="266" actId="962"/>
          <ac:picMkLst>
            <pc:docMk/>
            <pc:sldMk cId="648981828" sldId="567"/>
            <ac:picMk id="5" creationId="{F8B28B98-6515-E92D-3357-787FA68AB04D}"/>
          </ac:picMkLst>
        </pc:picChg>
      </pc:sldChg>
      <pc:sldChg chg="addSp delSp modSp mod delAnim">
        <pc:chgData name="Ellingsen, Thor Andre" userId="63925441-3473-4800-afc1-e5743549fef7" providerId="ADAL" clId="{D1DC1DE2-894C-4525-8B20-4C5E4C610492}" dt="2023-12-01T08:03:41.252" v="97" actId="1076"/>
        <pc:sldMkLst>
          <pc:docMk/>
          <pc:sldMk cId="190870551" sldId="570"/>
        </pc:sldMkLst>
        <pc:spChg chg="add mod">
          <ac:chgData name="Ellingsen, Thor Andre" userId="63925441-3473-4800-afc1-e5743549fef7" providerId="ADAL" clId="{D1DC1DE2-894C-4525-8B20-4C5E4C610492}" dt="2023-12-01T08:03:41.252" v="97" actId="1076"/>
          <ac:spMkLst>
            <pc:docMk/>
            <pc:sldMk cId="190870551" sldId="570"/>
            <ac:spMk id="2" creationId="{5F6FB0B1-AA1D-F786-C80B-586EA84CABA4}"/>
          </ac:spMkLst>
        </pc:spChg>
        <pc:picChg chg="del">
          <ac:chgData name="Ellingsen, Thor Andre" userId="63925441-3473-4800-afc1-e5743549fef7" providerId="ADAL" clId="{D1DC1DE2-894C-4525-8B20-4C5E4C610492}" dt="2023-12-01T08:02:45.907" v="57" actId="478"/>
          <ac:picMkLst>
            <pc:docMk/>
            <pc:sldMk cId="190870551" sldId="570"/>
            <ac:picMk id="7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2116" tIns="46058" rIns="92116" bIns="4605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2116" tIns="46058" rIns="92116" bIns="46058" rtlCol="0"/>
          <a:lstStyle>
            <a:lvl1pPr algn="r">
              <a:defRPr sz="1200"/>
            </a:lvl1pPr>
          </a:lstStyle>
          <a:p>
            <a:fld id="{17584750-FBDF-47D3-A20E-5A1A3418FF4B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519057"/>
            <a:ext cx="2985558" cy="502834"/>
          </a:xfrm>
          <a:prstGeom prst="rect">
            <a:avLst/>
          </a:prstGeom>
        </p:spPr>
        <p:txBody>
          <a:bodyPr vert="horz" lIns="92116" tIns="46058" rIns="92116" bIns="4605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902597" y="9519057"/>
            <a:ext cx="2985558" cy="502834"/>
          </a:xfrm>
          <a:prstGeom prst="rect">
            <a:avLst/>
          </a:prstGeom>
        </p:spPr>
        <p:txBody>
          <a:bodyPr vert="horz" lIns="92116" tIns="46058" rIns="92116" bIns="46058" rtlCol="0" anchor="b"/>
          <a:lstStyle>
            <a:lvl1pPr algn="r">
              <a:defRPr sz="1200"/>
            </a:lvl1pPr>
          </a:lstStyle>
          <a:p>
            <a:fld id="{0BFD1F99-0CA7-4650-99AE-E32786CEFA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83142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2116" tIns="46058" rIns="92116" bIns="4605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2116" tIns="46058" rIns="92116" bIns="46058" rtlCol="0"/>
          <a:lstStyle>
            <a:lvl1pPr algn="r">
              <a:defRPr sz="1200"/>
            </a:lvl1pPr>
          </a:lstStyle>
          <a:p>
            <a:fld id="{8F1A1E1C-9171-4733-9B9D-64AF0EE73854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4125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6" tIns="46058" rIns="92116" bIns="4605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8975" y="4823033"/>
            <a:ext cx="5511800" cy="3946119"/>
          </a:xfrm>
          <a:prstGeom prst="rect">
            <a:avLst/>
          </a:prstGeom>
        </p:spPr>
        <p:txBody>
          <a:bodyPr vert="horz" lIns="92116" tIns="46058" rIns="92116" bIns="46058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519057"/>
            <a:ext cx="2985558" cy="502834"/>
          </a:xfrm>
          <a:prstGeom prst="rect">
            <a:avLst/>
          </a:prstGeom>
        </p:spPr>
        <p:txBody>
          <a:bodyPr vert="horz" lIns="92116" tIns="46058" rIns="92116" bIns="4605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7"/>
            <a:ext cx="2985558" cy="502834"/>
          </a:xfrm>
          <a:prstGeom prst="rect">
            <a:avLst/>
          </a:prstGeom>
        </p:spPr>
        <p:txBody>
          <a:bodyPr vert="horz" lIns="92116" tIns="46058" rIns="92116" bIns="46058" rtlCol="0" anchor="b"/>
          <a:lstStyle>
            <a:lvl1pPr algn="r">
              <a:defRPr sz="1200"/>
            </a:lvl1pPr>
          </a:lstStyle>
          <a:p>
            <a:fld id="{3E498FB4-ADC1-4CD2-B2AF-88ADF499F9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9131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okom.no/amk-med-lvs-omrader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redningstjenesten&amp;source=lnms&amp;tbm=isch&amp;sa=X&amp;ved=2ahUKEwiO56SDp5f7AhWDtYsKHaziD7UQ_AUoAXoECAIQAw&amp;biw=1233&amp;bih=577&amp;dpr=1.5#imgrc=CqLEMQJRdmS7pM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okom.no/wp-content/uploads/2018/09/05_2014-08-22-rapport-varsling-fra-amk-til-andre-noedetater-trippelvarsling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59">
              <a:defRPr/>
            </a:pPr>
            <a:endParaRPr lang="nb-NO" i="1" dirty="0">
              <a:solidFill>
                <a:srgbClr val="FFC000"/>
              </a:solidFill>
            </a:endParaRPr>
          </a:p>
          <a:p>
            <a:pPr defTabSz="921159">
              <a:defRPr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Oversikt arbeidsform i time: </a:t>
            </a:r>
          </a:p>
          <a:p>
            <a:pPr defTabSz="921159">
              <a:defRPr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dere er allerede helsepersonell og har en viss erfaring som vi bygger videre på. Derfor er undervisningen i stor grad basert på spørsmål og diskusjoner.  </a:t>
            </a:r>
            <a:b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b-NO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1159">
              <a:defRPr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 del av problemsstillingene skal dere diskutere i summegrupper på 3 (2) stk.</a:t>
            </a:r>
            <a:b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(Svar diskuterer vi i plenum)</a:t>
            </a:r>
          </a:p>
          <a:p>
            <a:pPr defTabSz="921159">
              <a:defRPr/>
            </a:pPr>
            <a:endParaRPr lang="nb-NO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1159">
              <a:defRPr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Emnet er fordelt på 3 timer som vist på bildet her.</a:t>
            </a:r>
          </a:p>
          <a:p>
            <a:pPr defTabSz="921159">
              <a:defRPr/>
            </a:pPr>
            <a:r>
              <a:rPr lang="nb-NO" i="1" dirty="0">
                <a:latin typeface="Times New Roman" panose="02020603050405020304" pitchFamily="18" charset="0"/>
              </a:rPr>
              <a:t>-------------------------------------------------------------------------------------------------------------------------------------------------------------------------------------------------------</a:t>
            </a:r>
          </a:p>
          <a:p>
            <a:pPr defTabSz="921159">
              <a:defRPr/>
            </a:pPr>
            <a:endParaRPr lang="nb-NO" sz="1200" b="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pPr defTabSz="921159">
              <a:defRPr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Ottar Ness, Senter for psykisk helse og rus, Høgskolen i Sørøst-Norge</a:t>
            </a: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skriver at </a:t>
            </a:r>
            <a:r>
              <a:rPr lang="nb-NO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Samarbeid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handler om å arbeide sammen for å løse en konkret oppgave, der for eksempel arbeidsoppgavene blir fordelt mellom deltakerne, og der hver person blir ”forpliktet og ansvarlig” for sin del av oppgaven for å oppnå et felles mål.” (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Roschelle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Teasley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1995). </a:t>
            </a:r>
            <a:r>
              <a:rPr lang="nb-NO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Samhandling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er kanskje et mer ”diffust” og abstrakt begrep. Dette handler mer om den gjensidige relasjonelle deltakelsen og engasjementet i den kontinuerlige dialogen mellom personene som arbeider sammen for å oppnå et felles mål (Anderson, 2012; Karlsson &amp; Borg, 2013;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Sutherland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Ness, 2011;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Roschelle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Teasley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1995).</a:t>
            </a:r>
            <a:endParaRPr lang="nb-NO" dirty="0"/>
          </a:p>
          <a:p>
            <a:pPr defTabSz="921159">
              <a:defRPr/>
            </a:pPr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95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1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lang="nb-NO" kern="0" dirty="0">
                <a:solidFill>
                  <a:srgbClr val="000000"/>
                </a:solidFill>
                <a:cs typeface="Calibri"/>
                <a:sym typeface="Calibri"/>
              </a:rPr>
              <a:t>Selv om vi sitter inne på en sentral er det viktig å se rollen vår opp i mot et skadested ute, og alt av arbeidet som skal </a:t>
            </a:r>
            <a:r>
              <a:rPr lang="nb-NO" b="1" kern="0" dirty="0">
                <a:solidFill>
                  <a:srgbClr val="000000"/>
                </a:solidFill>
                <a:cs typeface="Calibri"/>
                <a:sym typeface="Calibri"/>
              </a:rPr>
              <a:t>koordineres, og informasjon som må videreformidles </a:t>
            </a:r>
            <a:r>
              <a:rPr lang="nb-NO" kern="0" dirty="0">
                <a:solidFill>
                  <a:srgbClr val="000000"/>
                </a:solidFill>
                <a:cs typeface="Calibri"/>
                <a:sym typeface="Calibri"/>
              </a:rPr>
              <a:t>til samarbeidspartnere.</a:t>
            </a:r>
            <a:br>
              <a:rPr lang="nb-NO" kern="0" dirty="0">
                <a:solidFill>
                  <a:srgbClr val="000000"/>
                </a:solidFill>
                <a:cs typeface="Calibri"/>
                <a:sym typeface="Calibri"/>
              </a:rPr>
            </a:br>
            <a:br>
              <a:rPr lang="nb-NO" kern="0" dirty="0">
                <a:solidFill>
                  <a:srgbClr val="000000"/>
                </a:solidFill>
                <a:cs typeface="Calibri"/>
                <a:sym typeface="Calibri"/>
              </a:rPr>
            </a:br>
            <a:r>
              <a:rPr lang="nb-NO" kern="0" dirty="0">
                <a:solidFill>
                  <a:srgbClr val="000000"/>
                </a:solidFill>
                <a:cs typeface="Calibri"/>
                <a:sym typeface="Calibri"/>
              </a:rPr>
              <a:t>Her har spesielt AMK en sentral rolle.</a:t>
            </a:r>
            <a:r>
              <a:rPr lang="nb-NO" kern="0" baseline="0" dirty="0">
                <a:solidFill>
                  <a:srgbClr val="000000"/>
                </a:solidFill>
                <a:cs typeface="Calibri"/>
                <a:sym typeface="Calibri"/>
              </a:rPr>
              <a:t>  </a:t>
            </a:r>
            <a:r>
              <a:rPr lang="nb-NO" kern="0" dirty="0">
                <a:solidFill>
                  <a:srgbClr val="000000"/>
                </a:solidFill>
                <a:cs typeface="Calibri"/>
                <a:sym typeface="Calibri"/>
              </a:rPr>
              <a:t>LVS</a:t>
            </a:r>
            <a:r>
              <a:rPr lang="nb-NO" kern="0" baseline="0" dirty="0">
                <a:solidFill>
                  <a:srgbClr val="000000"/>
                </a:solidFill>
                <a:cs typeface="Calibri"/>
                <a:sym typeface="Calibri"/>
              </a:rPr>
              <a:t> har også en viktig rolle, bla. annet  </a:t>
            </a:r>
            <a:r>
              <a:rPr lang="nb-NO" kern="0" dirty="0">
                <a:solidFill>
                  <a:srgbClr val="000000"/>
                </a:solidFill>
                <a:cs typeface="Calibri"/>
                <a:sym typeface="Calibri"/>
              </a:rPr>
              <a:t>for varsling og aktivering av lokalt kriseteam</a:t>
            </a:r>
            <a:r>
              <a:rPr lang="nb-NO" kern="0" baseline="0" dirty="0">
                <a:solidFill>
                  <a:srgbClr val="000000"/>
                </a:solidFill>
                <a:cs typeface="Calibri"/>
                <a:sym typeface="Calibri"/>
              </a:rPr>
              <a:t> og evt. andre kommunale helseressurser</a:t>
            </a:r>
            <a:r>
              <a:rPr lang="nb-NO" kern="0" dirty="0">
                <a:solidFill>
                  <a:srgbClr val="000000"/>
                </a:solidFill>
                <a:cs typeface="Calibri"/>
                <a:sym typeface="Calibri"/>
              </a:rPr>
              <a:t>. </a:t>
            </a:r>
          </a:p>
          <a:p>
            <a:pPr defTabSz="921159">
              <a:buClr>
                <a:srgbClr val="000000"/>
              </a:buClr>
              <a:buSzPts val="1400"/>
              <a:defRPr/>
            </a:pPr>
            <a:r>
              <a:rPr lang="nb-NO" kern="0" dirty="0">
                <a:solidFill>
                  <a:srgbClr val="000000"/>
                </a:solidFill>
                <a:cs typeface="Calibri"/>
                <a:sym typeface="Calibri"/>
              </a:rPr>
              <a:t>------------------------------------------------------------------------------------------------------------------------------------------------------------------------------------------------------------------------------</a:t>
            </a:r>
            <a:br>
              <a:rPr lang="nb-NO" kern="0" dirty="0">
                <a:solidFill>
                  <a:srgbClr val="000000"/>
                </a:solidFill>
                <a:cs typeface="Calibri"/>
                <a:sym typeface="Calibri"/>
              </a:rPr>
            </a:br>
            <a:endParaRPr lang="nb-NO" dirty="0"/>
          </a:p>
          <a:p>
            <a:pPr defTabSz="921159">
              <a:buClr>
                <a:srgbClr val="000000"/>
              </a:buClr>
              <a:buSzPts val="1400"/>
              <a:defRPr/>
            </a:pPr>
            <a:r>
              <a:rPr lang="nb-NO" kern="0" dirty="0">
                <a:solidFill>
                  <a:srgbClr val="000000"/>
                </a:solidFill>
                <a:cs typeface="Calibri"/>
                <a:sym typeface="Calibri"/>
              </a:rPr>
              <a:t>Bildet til viser et eksempel på et reelt skadested og hvor mange som kan være involvert i å løse en hendelse. Bildet er </a:t>
            </a:r>
            <a:r>
              <a:rPr lang="nb-NO" kern="0" dirty="0" err="1">
                <a:solidFill>
                  <a:srgbClr val="000000"/>
                </a:solidFill>
                <a:cs typeface="Calibri"/>
                <a:sym typeface="Calibri"/>
              </a:rPr>
              <a:t>er</a:t>
            </a:r>
            <a:r>
              <a:rPr lang="nb-NO" kern="0" dirty="0">
                <a:solidFill>
                  <a:srgbClr val="000000"/>
                </a:solidFill>
                <a:cs typeface="Calibri"/>
                <a:sym typeface="Calibri"/>
              </a:rPr>
              <a:t> fra Oslo, og her ble 3 pasienter sendt til sykehus og 9 til legevakten.  Vi forslår at bildet byttes ut med hendelse fra området</a:t>
            </a:r>
            <a:r>
              <a:rPr lang="nb-NO" kern="0" baseline="0" dirty="0">
                <a:solidFill>
                  <a:srgbClr val="000000"/>
                </a:solidFill>
                <a:cs typeface="Calibri"/>
                <a:sym typeface="Calibri"/>
              </a:rPr>
              <a:t> der kurset gjennomføres.</a:t>
            </a:r>
            <a:endParaRPr lang="nb-NO" kern="0" dirty="0">
              <a:solidFill>
                <a:srgbClr val="000000"/>
              </a:solidFill>
              <a:cs typeface="Calibri"/>
              <a:sym typeface="Calibri"/>
            </a:endParaRPr>
          </a:p>
          <a:p>
            <a:pPr defTabSz="921159">
              <a:buClr>
                <a:srgbClr val="000000"/>
              </a:buClr>
              <a:buSzPts val="1400"/>
              <a:defRPr/>
            </a:pPr>
            <a:br>
              <a:rPr lang="nb-NO" kern="0" dirty="0">
                <a:solidFill>
                  <a:srgbClr val="000000"/>
                </a:solidFill>
                <a:cs typeface="Calibri"/>
                <a:sym typeface="Calibri"/>
              </a:rPr>
            </a:br>
            <a:br>
              <a:rPr lang="nb-NO" kern="0" dirty="0">
                <a:solidFill>
                  <a:srgbClr val="000000"/>
                </a:solidFill>
                <a:cs typeface="Calibri"/>
                <a:sym typeface="Calibri"/>
              </a:rPr>
            </a:b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514124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59" fontAlgn="t">
              <a:defRPr/>
            </a:pPr>
            <a:r>
              <a:rPr lang="nb-NO" sz="1800" b="0" dirty="0"/>
              <a:t>Jf. Samhandlingsreformen skal kommunen og helseforetaket utarbeide en tjenesteavtale (tjenesteavtale 11, for akuttmedisin og beredskap) som regulerer samarbeidet. </a:t>
            </a:r>
            <a:endParaRPr lang="nb-NO" sz="1800" b="1" dirty="0"/>
          </a:p>
          <a:p>
            <a:pPr defTabSz="921159" fontAlgn="t">
              <a:defRPr/>
            </a:pPr>
            <a:r>
              <a:rPr lang="nb-NO" sz="1800" b="1" dirty="0"/>
              <a:t>-----------------------------------------------------------------------------------------------------------------------------------------------------------------------------------------------------------------</a:t>
            </a:r>
            <a:br>
              <a:rPr lang="nb-NO" sz="1800" b="1" dirty="0"/>
            </a:br>
            <a:r>
              <a:rPr lang="nb-NO" sz="1800" b="0" dirty="0"/>
              <a:t>Eks. har AMK Oslo  og Oslo legevakt avtalt at legevakten ikke varsles på alle røde responser. </a:t>
            </a:r>
          </a:p>
          <a:p>
            <a:pPr defTabSz="921159" fontAlgn="t">
              <a:defRPr/>
            </a:pPr>
            <a:endParaRPr lang="nb-NO" sz="1800" b="0" dirty="0"/>
          </a:p>
          <a:p>
            <a:pPr defTabSz="921159" fontAlgn="t">
              <a:defRPr/>
            </a:pPr>
            <a:r>
              <a:rPr lang="nb-NO" sz="1800" b="0" dirty="0"/>
              <a:t>I denne tjenesteavtalen kan det også avtales at f.eks. kommunens brann- og redningsetat bistår helsevesenet med </a:t>
            </a:r>
            <a:r>
              <a:rPr lang="nb-NO" sz="1800" b="0" dirty="0" err="1"/>
              <a:t>akutthjelpere</a:t>
            </a:r>
            <a:r>
              <a:rPr lang="nb-NO" sz="1800" b="0" dirty="0"/>
              <a:t>,</a:t>
            </a:r>
            <a:r>
              <a:rPr lang="nb-NO" sz="1800" b="0" baseline="0" dirty="0"/>
              <a:t> jf. </a:t>
            </a:r>
            <a:r>
              <a:rPr lang="nb-NO" sz="1800" b="0" baseline="0" dirty="0" err="1"/>
              <a:t>Helsepersonellloven</a:t>
            </a:r>
            <a:r>
              <a:rPr lang="nb-NO" sz="1800" b="0" baseline="0" dirty="0"/>
              <a:t> § 5</a:t>
            </a:r>
            <a:endParaRPr lang="nb-NO" b="0" dirty="0"/>
          </a:p>
        </p:txBody>
      </p:sp>
    </p:spTree>
    <p:extLst>
      <p:ext uri="{BB962C8B-B14F-4D97-AF65-F5344CB8AC3E}">
        <p14:creationId xmlns:p14="http://schemas.microsoft.com/office/powerpoint/2010/main" val="336351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59" fontAlgn="t">
              <a:defRPr/>
            </a:pPr>
            <a:br>
              <a:rPr lang="nb-NO" sz="1800" b="1" dirty="0"/>
            </a:br>
            <a:r>
              <a:rPr lang="nb-NO" sz="1800" b="1" dirty="0"/>
              <a:t>Animasjon </a:t>
            </a:r>
            <a:r>
              <a:rPr lang="nb-NO" sz="1800" b="1" dirty="0" err="1"/>
              <a:t>X</a:t>
            </a:r>
            <a:r>
              <a:rPr lang="nb-NO" sz="1800" b="1" dirty="0"/>
              <a:t> 2</a:t>
            </a:r>
            <a:endParaRPr lang="nb-NO" sz="1800" dirty="0">
              <a:latin typeface="Arial" panose="020B0604020202020204" pitchFamily="34" charset="0"/>
            </a:endParaRPr>
          </a:p>
          <a:p>
            <a:r>
              <a:rPr lang="nb-NO" dirty="0"/>
              <a:t>Hva betyr §: </a:t>
            </a:r>
            <a:r>
              <a:rPr lang="nb-NO" b="1" dirty="0"/>
              <a:t>videreformidle</a:t>
            </a:r>
            <a:r>
              <a:rPr lang="nb-NO" dirty="0"/>
              <a:t> eller </a:t>
            </a:r>
            <a:r>
              <a:rPr lang="nb-NO" b="1" dirty="0" err="1"/>
              <a:t>konferansekoble</a:t>
            </a:r>
            <a:r>
              <a:rPr lang="nb-NO" dirty="0"/>
              <a:t> = </a:t>
            </a:r>
            <a:r>
              <a:rPr lang="nb-NO" b="1" dirty="0"/>
              <a:t>ikke slippe oppdraget før det er mottatt hos AMK.</a:t>
            </a:r>
            <a:br>
              <a:rPr lang="nb-NO" b="1" dirty="0"/>
            </a:br>
            <a:r>
              <a:rPr lang="nb-NO" dirty="0"/>
              <a:t>Merket gult er presisert i kommentarutgaven til akuttmedisinforskriften.</a:t>
            </a:r>
          </a:p>
          <a:p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nb-NO" dirty="0"/>
              <a:t>Undersøk</a:t>
            </a:r>
            <a:r>
              <a:rPr lang="nb-NO" baseline="0" dirty="0"/>
              <a:t> hvor stort problemet  med feilruting av 116117 er i AMK-området der kurset kjøres. Vi må regne med at </a:t>
            </a:r>
            <a:r>
              <a:rPr lang="nb-NO" baseline="0" dirty="0" err="1"/>
              <a:t>LVS’ene</a:t>
            </a:r>
            <a:r>
              <a:rPr lang="nb-NO" baseline="0" dirty="0"/>
              <a:t> har oversikt over hverandres telefonlinjer, og hvilke som skal brukes til overføring samtaler LVS i mellom.</a:t>
            </a:r>
          </a:p>
          <a:p>
            <a:endParaRPr lang="nb-NO" baseline="0" dirty="0"/>
          </a:p>
          <a:p>
            <a:r>
              <a:rPr lang="nb-NO" baseline="0" dirty="0"/>
              <a:t>Sett inn eget kart over AMK-området med </a:t>
            </a:r>
            <a:r>
              <a:rPr lang="nb-NO" baseline="0" dirty="0" err="1"/>
              <a:t>LVS’ene</a:t>
            </a:r>
            <a:r>
              <a:rPr lang="nb-NO" baseline="0" dirty="0"/>
              <a:t>, på kokom.no, se lenke: </a:t>
            </a:r>
            <a:r>
              <a:rPr lang="nb-NO" dirty="0">
                <a:hlinkClick r:id="rId3"/>
              </a:rPr>
              <a:t>AMK og LVS- Områder - KoKom</a:t>
            </a:r>
            <a:endParaRPr lang="nb-NO" dirty="0"/>
          </a:p>
          <a:p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endParaRPr lang="nb-NO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br>
              <a:rPr lang="nb-NO" dirty="0"/>
            </a:b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625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59" fontAlgn="t">
              <a:defRPr/>
            </a:pPr>
            <a:r>
              <a:rPr lang="nb-NO" sz="1800" b="1" dirty="0"/>
              <a:t>Animasjon</a:t>
            </a:r>
            <a:endParaRPr lang="nb-NO" sz="1800" dirty="0">
              <a:latin typeface="Arial" panose="020B0604020202020204" pitchFamily="34" charset="0"/>
            </a:endParaRPr>
          </a:p>
          <a:p>
            <a:pPr fontAlgn="t"/>
            <a:r>
              <a:rPr lang="nb-NO" sz="1800" b="1" dirty="0" err="1">
                <a:latin typeface="Arial" panose="020B0604020202020204" pitchFamily="34" charset="0"/>
              </a:rPr>
              <a:t>Spm</a:t>
            </a:r>
            <a:r>
              <a:rPr lang="nb-NO" sz="1800" dirty="0">
                <a:latin typeface="Arial" panose="020B0604020202020204" pitchFamily="34" charset="0"/>
              </a:rPr>
              <a:t>: Dette ble omtalt i e-læringen. Noen som husker hva vi kalte varsling mellom to sentraler</a:t>
            </a:r>
            <a:br>
              <a:rPr lang="nb-NO" sz="1800" dirty="0">
                <a:latin typeface="Arial" panose="020B0604020202020204" pitchFamily="34" charset="0"/>
              </a:rPr>
            </a:br>
            <a:endParaRPr lang="nb-NO" sz="1800" dirty="0">
              <a:latin typeface="Arial" panose="020B0604020202020204" pitchFamily="34" charset="0"/>
            </a:endParaRPr>
          </a:p>
          <a:p>
            <a:pPr fontAlgn="t"/>
            <a:r>
              <a:rPr lang="nb-NO" sz="1800" b="1" dirty="0">
                <a:latin typeface="Arial" panose="020B0604020202020204" pitchFamily="34" charset="0"/>
              </a:rPr>
              <a:t>Sv: </a:t>
            </a:r>
            <a:r>
              <a:rPr lang="nb-NO" sz="1800" dirty="0">
                <a:latin typeface="Arial" panose="020B0604020202020204" pitchFamily="34" charset="0"/>
              </a:rPr>
              <a:t>Tverrvarsling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3892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nb-NO" sz="1800" dirty="0">
              <a:latin typeface="Arial" panose="020B0604020202020204" pitchFamily="34" charset="0"/>
            </a:endParaRPr>
          </a:p>
          <a:p>
            <a:pPr defTabSz="921159">
              <a:defRPr/>
            </a:pPr>
            <a:r>
              <a:rPr lang="nb-NO" dirty="0">
                <a:latin typeface="Arial" panose="020B0604020202020204" pitchFamily="34" charset="0"/>
              </a:rPr>
              <a:t>Dette var også omtalt i e-læringen.</a:t>
            </a:r>
          </a:p>
          <a:p>
            <a:pPr defTabSz="921159">
              <a:defRPr/>
            </a:pPr>
            <a:r>
              <a:rPr lang="nb-NO" b="1" dirty="0" err="1">
                <a:latin typeface="Arial" panose="020B0604020202020204" pitchFamily="34" charset="0"/>
              </a:rPr>
              <a:t>Spm</a:t>
            </a:r>
            <a:r>
              <a:rPr lang="nb-NO" b="1" dirty="0">
                <a:latin typeface="Arial" panose="020B0604020202020204" pitchFamily="34" charset="0"/>
              </a:rPr>
              <a:t>: </a:t>
            </a:r>
            <a:r>
              <a:rPr lang="nb-NO" dirty="0">
                <a:latin typeface="Arial" panose="020B0604020202020204" pitchFamily="34" charset="0"/>
              </a:rPr>
              <a:t>Noen som husker hva vi omtalte varsling til HRS?</a:t>
            </a:r>
          </a:p>
          <a:p>
            <a:pPr defTabSz="921159">
              <a:defRPr/>
            </a:pPr>
            <a:r>
              <a:rPr lang="nb-NO" b="1" dirty="0">
                <a:latin typeface="Arial" panose="020B0604020202020204" pitchFamily="34" charset="0"/>
              </a:rPr>
              <a:t>Sv: </a:t>
            </a:r>
            <a:r>
              <a:rPr lang="nb-NO" dirty="0">
                <a:latin typeface="Arial" panose="020B0604020202020204" pitchFamily="34" charset="0"/>
              </a:rPr>
              <a:t>SAR-varsling</a:t>
            </a:r>
          </a:p>
          <a:p>
            <a:pPr defTabSz="921159">
              <a:defRPr/>
            </a:pPr>
            <a:endParaRPr lang="nb-NO" dirty="0">
              <a:latin typeface="Arial" panose="020B0604020202020204" pitchFamily="34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861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nb-NO" sz="1800" dirty="0">
              <a:latin typeface="Arial" panose="020B0604020202020204" pitchFamily="34" charset="0"/>
            </a:endParaRPr>
          </a:p>
          <a:p>
            <a:pPr defTabSz="921159">
              <a:defRPr/>
            </a:pPr>
            <a:r>
              <a:rPr lang="nb-NO" dirty="0">
                <a:latin typeface="Arial" panose="020B0604020202020204" pitchFamily="34" charset="0"/>
              </a:rPr>
              <a:t>Dette var også omtalt i e-læringen.</a:t>
            </a:r>
          </a:p>
          <a:p>
            <a:pPr defTabSz="921159">
              <a:defRPr/>
            </a:pPr>
            <a:endParaRPr lang="nb-NO" dirty="0">
              <a:latin typeface="Arial" panose="020B0604020202020204" pitchFamily="34" charset="0"/>
            </a:endParaRPr>
          </a:p>
          <a:p>
            <a:pPr defTabSz="921159">
              <a:defRPr/>
            </a:pPr>
            <a:r>
              <a:rPr lang="nb-NO" dirty="0">
                <a:latin typeface="Arial" panose="020B0604020202020204" pitchFamily="34" charset="0"/>
              </a:rPr>
              <a:t>Varsling til annen AMK-sentral vil også innbefatte LA-varsling, en av de 4 sentralene som koordinerer og driver med </a:t>
            </a:r>
            <a:r>
              <a:rPr lang="nb-NO" dirty="0" err="1">
                <a:latin typeface="Arial" panose="020B0604020202020204" pitchFamily="34" charset="0"/>
              </a:rPr>
              <a:t>flight</a:t>
            </a:r>
            <a:r>
              <a:rPr lang="nb-NO" dirty="0">
                <a:latin typeface="Arial" panose="020B0604020202020204" pitchFamily="34" charset="0"/>
              </a:rPr>
              <a:t> </a:t>
            </a:r>
            <a:r>
              <a:rPr lang="nb-NO" dirty="0" err="1">
                <a:latin typeface="Arial" panose="020B0604020202020204" pitchFamily="34" charset="0"/>
              </a:rPr>
              <a:t>following</a:t>
            </a:r>
            <a:r>
              <a:rPr lang="nb-NO" dirty="0">
                <a:latin typeface="Arial" panose="020B0604020202020204" pitchFamily="34" charset="0"/>
              </a:rPr>
              <a:t>.</a:t>
            </a:r>
          </a:p>
          <a:p>
            <a:pPr defTabSz="921159">
              <a:defRPr/>
            </a:pPr>
            <a:r>
              <a:rPr lang="nb-NO" dirty="0">
                <a:latin typeface="Arial" panose="020B0604020202020204" pitchFamily="34" charset="0"/>
              </a:rPr>
              <a:t>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defTabSz="921159">
              <a:defRPr/>
            </a:pPr>
            <a:r>
              <a:rPr lang="nb-NO" dirty="0">
                <a:latin typeface="Arial" panose="020B0604020202020204" pitchFamily="34" charset="0"/>
              </a:rPr>
              <a:t>Bildet er ikke komplett!  Bruk av ambulansefly med tilhørende koordinering omtales i</a:t>
            </a:r>
            <a:r>
              <a:rPr lang="nb-NO" baseline="0" dirty="0">
                <a:latin typeface="Arial" panose="020B0604020202020204" pitchFamily="34" charset="0"/>
              </a:rPr>
              <a:t> områder der det også brukes sammen med primærressursene - oftest i nordligste del av landet.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6585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nb-NO" sz="1800" b="1" dirty="0">
                <a:latin typeface="Arial" panose="020B0604020202020204" pitchFamily="34" charset="0"/>
              </a:rPr>
              <a:t>Skjult bilde, </a:t>
            </a:r>
            <a:r>
              <a:rPr lang="nb-NO" dirty="0">
                <a:latin typeface="Arial" panose="020B0604020202020204" pitchFamily="34" charset="0"/>
              </a:rPr>
              <a:t>Nå begynner det å bli komplisert.  Mange sentraler kobles inn i en større hendelse.</a:t>
            </a:r>
            <a:r>
              <a:rPr lang="nb-NO" baseline="0" dirty="0">
                <a:latin typeface="Arial" panose="020B0604020202020204" pitchFamily="34" charset="0"/>
              </a:rPr>
              <a:t> </a:t>
            </a:r>
            <a:endParaRPr lang="nb-NO" dirty="0">
              <a:latin typeface="Arial" panose="020B0604020202020204" pitchFamily="34" charset="0"/>
            </a:endParaRPr>
          </a:p>
          <a:p>
            <a:pPr defTabSz="921159">
              <a:defRPr/>
            </a:pPr>
            <a:endParaRPr lang="nb-NO" dirty="0">
              <a:latin typeface="Arial" panose="020B0604020202020204" pitchFamily="34" charset="0"/>
            </a:endParaRPr>
          </a:p>
          <a:p>
            <a:pPr defTabSz="921159">
              <a:defRPr/>
            </a:pPr>
            <a:r>
              <a:rPr lang="nb-NO" dirty="0">
                <a:latin typeface="Arial" panose="020B0604020202020204" pitchFamily="34" charset="0"/>
              </a:rPr>
              <a:t>For slik situasjoner må det foreligge planer – og det må drives opplæring og øving i disse planene. Dette vil kursdeltakerne</a:t>
            </a:r>
            <a:r>
              <a:rPr lang="nb-NO" baseline="0" dirty="0">
                <a:latin typeface="Arial" panose="020B0604020202020204" pitchFamily="34" charset="0"/>
              </a:rPr>
              <a:t> lære mer om i sin lokale sentral.</a:t>
            </a:r>
            <a:endParaRPr lang="nb-NO" dirty="0">
              <a:latin typeface="Arial" panose="020B0604020202020204" pitchFamily="34" charset="0"/>
            </a:endParaRPr>
          </a:p>
          <a:p>
            <a:pPr defTabSz="921159">
              <a:defRPr/>
            </a:pPr>
            <a:endParaRPr lang="nb-NO" dirty="0">
              <a:latin typeface="Arial" panose="020B0604020202020204" pitchFamily="34" charset="0"/>
            </a:endParaRPr>
          </a:p>
          <a:p>
            <a:pPr defTabSz="921159">
              <a:defRPr/>
            </a:pPr>
            <a:r>
              <a:rPr lang="nb-NO" dirty="0">
                <a:latin typeface="Arial" panose="020B0604020202020204" pitchFamily="34" charset="0"/>
              </a:rPr>
              <a:t>En utfordring: de forskjellige sentralene har ulik oppfatning av situasjonen.  Det kommer vi litt inn på i del-3 av samhandlingen, </a:t>
            </a:r>
            <a:r>
              <a:rPr lang="nb-NO" i="1" dirty="0">
                <a:latin typeface="Arial" panose="020B0604020202020204" pitchFamily="34" charset="0"/>
              </a:rPr>
              <a:t>felles situasjonsforståelse</a:t>
            </a:r>
            <a:r>
              <a:rPr lang="nb-NO" dirty="0">
                <a:latin typeface="Arial" panose="020B0604020202020204" pitchFamily="34" charset="0"/>
              </a:rPr>
              <a:t>.</a:t>
            </a:r>
          </a:p>
          <a:p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>
                <a:latin typeface="Arial" panose="020B0604020202020204" pitchFamily="34" charset="0"/>
              </a:rPr>
              <a:t>Kan brukes hvis tid, evt. klippes</a:t>
            </a:r>
            <a:r>
              <a:rPr lang="nb-NO" sz="1200" b="1" baseline="0" dirty="0">
                <a:latin typeface="Arial" panose="020B0604020202020204" pitchFamily="34" charset="0"/>
              </a:rPr>
              <a:t> ut og brukes i f.eks. beredskapsopplæring.</a:t>
            </a:r>
            <a:endParaRPr lang="nb-NO" sz="1200" b="1" dirty="0">
              <a:latin typeface="Arial" panose="020B0604020202020204" pitchFamily="34" charset="0"/>
            </a:endParaRPr>
          </a:p>
          <a:p>
            <a:endParaRPr lang="nb-NO" dirty="0"/>
          </a:p>
          <a:p>
            <a:r>
              <a:rPr lang="nb-NO" dirty="0"/>
              <a:t>Tidlig</a:t>
            </a:r>
            <a:r>
              <a:rPr lang="nb-NO" baseline="0" dirty="0"/>
              <a:t> på 2010-tallet var det flere alvorlige hendelser i Norge.  Det krevde samordnet innsats fra flere AMK-sentraler og mange </a:t>
            </a:r>
            <a:r>
              <a:rPr lang="nb-NO" baseline="0" dirty="0" err="1"/>
              <a:t>LVS’er</a:t>
            </a:r>
            <a:r>
              <a:rPr lang="nb-NO" baseline="0" dirty="0"/>
              <a:t>.  Kommunikasjon og felles situasjonsforståelse var utfordrende.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4965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nb-NO" sz="1800" dirty="0">
              <a:latin typeface="Arial" panose="020B0604020202020204" pitchFamily="34" charset="0"/>
            </a:endParaRPr>
          </a:p>
          <a:p>
            <a:pPr defTabSz="921159">
              <a:defRPr/>
            </a:pPr>
            <a:r>
              <a:rPr lang="nb-NO" b="1" dirty="0"/>
              <a:t>NB: Animasjon i dette lysbildet</a:t>
            </a:r>
          </a:p>
          <a:p>
            <a:pPr defTabSz="921159">
              <a:defRPr/>
            </a:pPr>
            <a:endParaRPr lang="nb-NO" b="1" dirty="0"/>
          </a:p>
          <a:p>
            <a:pPr defTabSz="921159">
              <a:defRPr/>
            </a:pPr>
            <a:r>
              <a:rPr lang="nb-NO" dirty="0"/>
              <a:t>Forskriftsteksten sier varsle LVS.  Det er ulike praksis i landet.  </a:t>
            </a:r>
          </a:p>
          <a:p>
            <a:pPr defTabSz="921159">
              <a:defRPr/>
            </a:pPr>
            <a:endParaRPr lang="nb-NO" dirty="0"/>
          </a:p>
          <a:p>
            <a:pPr defTabSz="921159">
              <a:defRPr/>
            </a:pPr>
            <a:r>
              <a:rPr lang="nb-NO" dirty="0"/>
              <a:t>Mange sentraler i landet har praksis med samtidig også å varsle LV-legen i gruppevarsling over nødnett.</a:t>
            </a:r>
          </a:p>
          <a:p>
            <a:pPr defTabSz="921159">
              <a:defRPr/>
            </a:pPr>
            <a:r>
              <a:rPr lang="nb-NO" dirty="0"/>
              <a:t>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pPr defTabSz="921159">
              <a:defRPr/>
            </a:pPr>
            <a:r>
              <a:rPr lang="nb-NO" dirty="0"/>
              <a:t>Hvis LVS sentralen utelates i varsling er det strengt tatt brudd på forskriften. Dette bør vi tilfelle være avklart i Tjenesteavtale 11 i samhandlingsreformen.</a:t>
            </a:r>
          </a:p>
          <a:p>
            <a:pPr defTabSz="921159">
              <a:defRPr/>
            </a:pPr>
            <a:endParaRPr lang="nb-NO" dirty="0"/>
          </a:p>
          <a:p>
            <a:pPr defTabSz="921159">
              <a:defRPr/>
            </a:pPr>
            <a:r>
              <a:rPr lang="nb-NO" dirty="0"/>
              <a:t>Belys hva som er praksis i aktuelle AMK-område/LVS-område.  Er det ensartet praksis eller …?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1346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 skal vi komme tilbake til i del-2. Da skal vi går mer inne på det praktiske med samhandling.</a:t>
            </a:r>
          </a:p>
          <a:p>
            <a:pPr fontAlgn="t"/>
            <a:endParaRPr lang="nb-NO" sz="1800" dirty="0">
              <a:latin typeface="Arial" panose="020B0604020202020204" pitchFamily="34" charset="0"/>
            </a:endParaRPr>
          </a:p>
          <a:p>
            <a:r>
              <a:rPr lang="nn-NO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endParaRPr lang="nb-NO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n-NO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39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Animasjon</a:t>
            </a:r>
          </a:p>
          <a:p>
            <a:pPr marL="228600" indent="-228600">
              <a:buAutoNum type="arabicPeriod"/>
            </a:pPr>
            <a:r>
              <a:rPr lang="nb-NO" b="0" dirty="0"/>
              <a:t>Akuttmedisinske</a:t>
            </a:r>
            <a:r>
              <a:rPr lang="nb-NO" b="0" baseline="0" dirty="0"/>
              <a:t> kjede</a:t>
            </a:r>
          </a:p>
          <a:p>
            <a:pPr marL="228600" indent="-228600">
              <a:buAutoNum type="arabicPeriod"/>
            </a:pPr>
            <a:r>
              <a:rPr lang="nb-NO" b="0" baseline="0" dirty="0"/>
              <a:t>Behandlingslokasjoner</a:t>
            </a:r>
          </a:p>
          <a:p>
            <a:pPr marL="228600" indent="-228600">
              <a:buAutoNum type="arabicPeriod"/>
            </a:pPr>
            <a:r>
              <a:rPr lang="nb-NO" b="0" baseline="0" dirty="0"/>
              <a:t>Andre aktuelle aktører i helsetjenesten</a:t>
            </a:r>
          </a:p>
          <a:p>
            <a:pPr marL="0" indent="0">
              <a:buNone/>
            </a:pPr>
            <a:r>
              <a:rPr lang="nb-NO" b="1" baseline="0" dirty="0"/>
              <a:t>--------------------------------------------------------------------------------------------------------------------------------------------------------------------------------------------------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nb-NO" dirty="0"/>
              <a:t>Her er en illustrasjon som viser</a:t>
            </a:r>
            <a:r>
              <a:rPr lang="nb-NO" baseline="0" dirty="0"/>
              <a:t> ulike nivåer og institusjoner med tilhørende aktører i helsetjenesten.</a:t>
            </a:r>
          </a:p>
          <a:p>
            <a:r>
              <a:rPr lang="nb-NO" baseline="0" dirty="0"/>
              <a:t>LVS og AMK samhandler med samtlige ledd.  </a:t>
            </a:r>
          </a:p>
        </p:txBody>
      </p:sp>
    </p:spTree>
    <p:extLst>
      <p:ext uri="{BB962C8B-B14F-4D97-AF65-F5344CB8AC3E}">
        <p14:creationId xmlns:p14="http://schemas.microsoft.com/office/powerpoint/2010/main" val="341848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Animasjon</a:t>
            </a:r>
          </a:p>
          <a:p>
            <a:pPr defTabSz="921258">
              <a:defRPr/>
            </a:pPr>
            <a:r>
              <a:rPr lang="nb-NO" b="0" dirty="0"/>
              <a:t>Selv om de er egne undervisningsmål for hver time, må de ses i sammenheng for alle 3 timer.</a:t>
            </a:r>
          </a:p>
          <a:p>
            <a:pPr defTabSz="921258">
              <a:defRPr/>
            </a:pPr>
            <a:r>
              <a:rPr lang="nb-NO" b="0" dirty="0"/>
              <a:t>Siste animasjon er understreking av mål for del-1.</a:t>
            </a:r>
            <a:endParaRPr lang="nb-NO" b="1" dirty="0"/>
          </a:p>
          <a:p>
            <a:r>
              <a:rPr lang="nb-NO" b="1" dirty="0"/>
              <a:t>-----------------------------------------------------------------------------------------------------------------------------------------------------------------------------------------------------------------------</a:t>
            </a:r>
          </a:p>
        </p:txBody>
      </p:sp>
    </p:spTree>
    <p:extLst>
      <p:ext uri="{BB962C8B-B14F-4D97-AF65-F5344CB8AC3E}">
        <p14:creationId xmlns:p14="http://schemas.microsoft.com/office/powerpoint/2010/main" val="4131913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nb-N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Animasjon</a:t>
            </a:r>
          </a:p>
          <a:p>
            <a:pPr hangingPunct="0"/>
            <a:r>
              <a:rPr lang="nb-NO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Spm</a:t>
            </a:r>
            <a:r>
              <a:rPr lang="nb-N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hvilke situasjoner/hendelser vil brannvesenet være en viktig ressurs for helsetjenesten?</a:t>
            </a:r>
            <a:b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Skriv gjerne ned svar på </a:t>
            </a:r>
            <a:r>
              <a:rPr lang="nb-NO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flip-over</a:t>
            </a:r>
            <a:b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b-NO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nb-N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Sv: </a:t>
            </a:r>
            <a:r>
              <a:rPr lang="nb-NO" b="0" i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klikk fram tekstboks.</a:t>
            </a:r>
            <a:br>
              <a:rPr lang="nb-NO" b="0" i="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b-NO" b="0" i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b="1" i="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Spm</a:t>
            </a:r>
            <a:r>
              <a:rPr lang="nb-NO" b="1" i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b-NO" b="0" i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Noen som vet hva CBRNE betyr? Fortell.</a:t>
            </a:r>
            <a:br>
              <a:rPr lang="nb-NO" b="0" i="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b-NO" b="0" dirty="0"/>
              <a:t>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nb-NO" b="0" dirty="0"/>
              <a:t>Skaff</a:t>
            </a:r>
            <a:r>
              <a:rPr lang="nb-NO" b="0" baseline="0" dirty="0"/>
              <a:t> rede på om brannvesenet er </a:t>
            </a:r>
            <a:r>
              <a:rPr lang="nb-NO" b="0" baseline="0" dirty="0" err="1"/>
              <a:t>akutthjelpere</a:t>
            </a:r>
            <a:r>
              <a:rPr lang="nb-NO" b="0" baseline="0" dirty="0"/>
              <a:t> i noen  samhandling foregår lokalt – er det noen som peker seg ut og må omtales spesielt.</a:t>
            </a:r>
            <a:endParaRPr lang="nb-NO" dirty="0"/>
          </a:p>
          <a:p>
            <a:pPr hangingPunct="0"/>
            <a:endParaRPr lang="nb-NO" b="0" i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endParaRPr lang="nb-N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39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Skjult bilde</a:t>
            </a:r>
            <a: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kan brukes hvis tid og behov</a:t>
            </a:r>
            <a:b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Egen TG i nødnett som ikke politi kan avlytte (SAMUP</a:t>
            </a:r>
            <a:r>
              <a:rPr lang="nb-NO" i="1" baseline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samvirke uten politi) </a:t>
            </a:r>
            <a:endParaRPr lang="nb-NO" dirty="0"/>
          </a:p>
          <a:p>
            <a:endParaRPr lang="nb-NO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b="0" dirty="0"/>
              <a:t>------------------------------------------------------------------------------------------------------------------------------------------------------------------------------------------------------------------------</a:t>
            </a:r>
          </a:p>
          <a:p>
            <a:r>
              <a:rPr lang="nb-NO" b="0" dirty="0"/>
              <a:t>Skaff</a:t>
            </a:r>
            <a:r>
              <a:rPr lang="nb-NO" b="0" baseline="0" dirty="0"/>
              <a:t> rede på hvilke instanser som evt. er </a:t>
            </a:r>
            <a:r>
              <a:rPr lang="nb-NO" b="0" baseline="0" dirty="0" err="1"/>
              <a:t>akutthjelpere</a:t>
            </a:r>
            <a:r>
              <a:rPr lang="nb-NO" b="0" baseline="0" dirty="0"/>
              <a:t> i kommunene i området.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1684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lang="nb-N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Animasjon </a:t>
            </a:r>
          </a:p>
          <a:p>
            <a:pPr hangingPunct="0"/>
            <a:endParaRPr lang="nb-NO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Nødnett, felles TG BAPS</a:t>
            </a:r>
            <a:endParaRPr lang="nb-N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nb-N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nb-N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nb-N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nb-N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nb-N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nb-N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PP-x </a:t>
            </a:r>
            <a:r>
              <a:rPr lang="nb-NO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adressse</a:t>
            </a: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be KD google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6690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59"/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 be kursdeltakerne Google «</a:t>
            </a:r>
            <a:r>
              <a:rPr lang="nb-NO" sz="1200" i="0" dirty="0">
                <a:solidFill>
                  <a:srgbClr val="212121"/>
                </a:solidFill>
                <a:effectLst/>
              </a:rPr>
              <a:t>Helsetjenestens og politiets ansvar» </a:t>
            </a: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?– hva finner de</a:t>
            </a:r>
          </a:p>
          <a:p>
            <a:pPr defTabSz="921159"/>
            <a:endParaRPr lang="nb-NO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21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Politiet har</a:t>
            </a:r>
            <a:r>
              <a:rPr lang="nb-NO" sz="1200" u="sng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nb-NO" sz="1200" u="none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bistandsplikt ved </a:t>
            </a:r>
            <a:r>
              <a:rPr lang="nb-NO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tvungent psykisk helsevern</a:t>
            </a:r>
            <a:r>
              <a:rPr lang="nb-NO" sz="1200" b="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.</a:t>
            </a:r>
            <a:r>
              <a:rPr lang="nb-NO" sz="12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nb-NO" sz="12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Kun nødvendig bistand!</a:t>
            </a:r>
            <a:b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b-NO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1159"/>
            <a:r>
              <a:rPr lang="nb-NO" sz="12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Spm</a:t>
            </a:r>
            <a:r>
              <a:rPr lang="nb-NO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nb-NO" sz="1200" b="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Hva sier rundskrivet om Opplysninger til politiet ved behov for bistand.  Nå beveger vi oss kanskje inn mot taushetsplikten?</a:t>
            </a:r>
            <a:br>
              <a:rPr lang="nb-NO" sz="1200" b="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sz="1200" b="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defTabSz="921159"/>
            <a:r>
              <a:rPr lang="nb-NO" b="1" i="0" dirty="0">
                <a:solidFill>
                  <a:srgbClr val="212121"/>
                </a:solidFill>
                <a:effectLst/>
                <a:latin typeface="Work Sans" pitchFamily="2" charset="0"/>
              </a:rPr>
              <a:t>Sv</a:t>
            </a:r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: Vis til </a:t>
            </a:r>
            <a:r>
              <a:rPr lang="nb-NO" b="0" i="0" dirty="0" err="1">
                <a:solidFill>
                  <a:srgbClr val="212121"/>
                </a:solidFill>
                <a:effectLst/>
                <a:latin typeface="Work Sans" pitchFamily="2" charset="0"/>
              </a:rPr>
              <a:t>kap</a:t>
            </a:r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 11. om Utveksling av helse- og personopplysninger mellom helsetjenesten og politiet.  Dette kan de lese selv ved be</a:t>
            </a:r>
            <a:endParaRPr lang="nb-NO" i="1" dirty="0">
              <a:latin typeface="Times New Roman" panose="02020603050405020304" pitchFamily="18" charset="0"/>
            </a:endParaRPr>
          </a:p>
          <a:p>
            <a:r>
              <a:rPr lang="nb-NO" dirty="0"/>
              <a:t>--------------------------------------------------------------------------------------------------------------------</a:t>
            </a:r>
          </a:p>
          <a:p>
            <a:r>
              <a:rPr lang="nb-NO" dirty="0"/>
              <a:t>Hensikten med at kursdeltakerne selv skal finne dokumentet</a:t>
            </a:r>
            <a:r>
              <a:rPr lang="nb-NO" baseline="0" dirty="0"/>
              <a:t>:  Dokumentet er heller omfangsrikt, det er ikke rom for å gå i detaljer, men ved å </a:t>
            </a:r>
            <a:r>
              <a:rPr lang="nb-NO" baseline="0" dirty="0" err="1"/>
              <a:t>google</a:t>
            </a:r>
            <a:r>
              <a:rPr lang="nb-NO" baseline="0" dirty="0"/>
              <a:t> vet de at dokumentet finnes, og får et visst begrep om hva det inneholder.  Dvs. at de senere, ved behov, kan finne fram igjen dokumentet. </a:t>
            </a:r>
          </a:p>
          <a:p>
            <a:endParaRPr lang="nb-NO" dirty="0"/>
          </a:p>
          <a:p>
            <a:r>
              <a:rPr lang="nb-NO" b="0" i="0" dirty="0">
                <a:solidFill>
                  <a:srgbClr val="504F4F"/>
                </a:solidFill>
                <a:effectLst/>
                <a:latin typeface="Work Sans" pitchFamily="2" charset="0"/>
              </a:rPr>
              <a:t>(Lenke til rundskrivet nederst på lysbilde.  Det ble først publisert 1. april 2012. Sist faglig oppdatert: 3. juli 2023)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51703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ble også omtalt i e-læringskurset – </a:t>
            </a:r>
            <a:r>
              <a:rPr lang="nb-NO" b="1" dirty="0" err="1"/>
              <a:t>Spm</a:t>
            </a:r>
            <a:r>
              <a:rPr lang="nb-NO" dirty="0"/>
              <a:t>. Hva husker kursdeltakerne ? </a:t>
            </a:r>
            <a:r>
              <a:rPr lang="nb-NO" b="1" dirty="0"/>
              <a:t>Sv:</a:t>
            </a:r>
            <a:r>
              <a:rPr lang="nb-NO" b="1" baseline="0" dirty="0"/>
              <a:t> </a:t>
            </a:r>
            <a:r>
              <a:rPr lang="nb-NO" baseline="0" dirty="0"/>
              <a:t>se neste lysbilde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2405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59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no-NO" sz="1100" kern="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Redningstjeneste er ingen organisasjon alene, men </a:t>
            </a:r>
            <a:r>
              <a:rPr lang="nb-NO" sz="1100" kern="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er et </a:t>
            </a:r>
            <a:r>
              <a:rPr lang="nb-NO" sz="1100" b="1" kern="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samvirke /</a:t>
            </a:r>
            <a:r>
              <a:rPr lang="nb-NO" sz="1100" kern="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no-NO" sz="1100" kern="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funksjon som </a:t>
            </a:r>
            <a:br>
              <a:rPr lang="nb-NO" sz="1100" kern="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no-NO" sz="1100" kern="0" dirty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offentlig, private og frivillige ressurser samarbeider om. </a:t>
            </a:r>
            <a:endParaRPr lang="nb-NO" sz="1100" kern="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defTabSz="921159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nb-NO" sz="1000" kern="0" dirty="0">
                <a:solidFill>
                  <a:srgbClr val="000000"/>
                </a:solidFill>
                <a:cs typeface="Calibri"/>
                <a:sym typeface="Calibri"/>
              </a:rPr>
              <a:t>-------------------------------------------------------------------------------------------------------------------------------------------------------------------------------------------------------------------------------</a:t>
            </a:r>
            <a:br>
              <a:rPr lang="nb-NO" sz="1000" kern="0" dirty="0">
                <a:solidFill>
                  <a:srgbClr val="000000"/>
                </a:solidFill>
                <a:cs typeface="Calibri"/>
                <a:sym typeface="Calibri"/>
              </a:rPr>
            </a:br>
            <a:r>
              <a:rPr lang="nb-NO" sz="1000" kern="0" dirty="0">
                <a:solidFill>
                  <a:srgbClr val="000000"/>
                </a:solidFill>
                <a:cs typeface="Calibri"/>
                <a:sym typeface="Calibri"/>
              </a:rPr>
              <a:t>Redningstjeneste</a:t>
            </a:r>
            <a:r>
              <a:rPr lang="nb-NO" sz="11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 defineres som den offentlige organisert øyeblikkelig innsats fra flere </a:t>
            </a:r>
            <a:r>
              <a:rPr lang="nb-NO" sz="1000" b="1" kern="0" dirty="0">
                <a:solidFill>
                  <a:srgbClr val="000000"/>
                </a:solidFill>
                <a:cs typeface="Calibri"/>
                <a:sym typeface="Calibri"/>
              </a:rPr>
              <a:t>samvirkepartnere</a:t>
            </a:r>
            <a:r>
              <a:rPr lang="nb-NO" sz="11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 </a:t>
            </a:r>
            <a:br>
              <a:rPr lang="nb-NO" sz="11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r>
              <a:rPr lang="nb-NO" sz="11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for å redde mennesker fra død eller skade som følge av akutte ulykkes- eller faresituasjoner, </a:t>
            </a:r>
            <a:br>
              <a:rPr lang="nb-NO" sz="11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r>
              <a:rPr lang="nb-NO" sz="11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og som ikke blir ivaretatt av egne opprettede organer eller ved egne tiltak.</a:t>
            </a:r>
          </a:p>
          <a:p>
            <a:pPr defTabSz="921159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lang="nb-NO" sz="11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defTabSz="921159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nb-NO" sz="11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Redningstjenesten iverksetter, og er en del av, landets beredskap som kan skaleres opp ved behov.</a:t>
            </a:r>
          </a:p>
          <a:p>
            <a:pPr defTabSz="921159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r>
              <a:rPr lang="nb-NO" sz="11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Kommunikasjon utover bare i nødnett.</a:t>
            </a:r>
          </a:p>
          <a:p>
            <a:pPr defTabSz="921159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lang="nb-NO" sz="11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defTabSz="921159">
              <a:buClr>
                <a:srgbClr val="000000"/>
              </a:buClr>
              <a:buSzPts val="1400"/>
              <a:defRPr/>
            </a:pPr>
            <a:r>
              <a:rPr lang="nb-NO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Norge har og internasjonale forpliktelse for sjø- og luftredningstjenesten regulert gjennom internasjonale overenskomster som er Norge er part i</a:t>
            </a:r>
            <a:endParaRPr lang="nb-NO" sz="1100" kern="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Calibri"/>
              <a:cs typeface="Arial"/>
              <a:sym typeface="Arial"/>
            </a:endParaRPr>
          </a:p>
          <a:p>
            <a:pPr defTabSz="921159">
              <a:buClr>
                <a:srgbClr val="000000"/>
              </a:buClr>
              <a:buSzPts val="1400"/>
              <a:defRPr/>
            </a:pPr>
            <a:endParaRPr lang="nb-NO" sz="1100" kern="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Calibri"/>
              <a:cs typeface="Arial"/>
              <a:sym typeface="Arial"/>
            </a:endParaRPr>
          </a:p>
          <a:p>
            <a:pPr defTabSz="921159">
              <a:buClr>
                <a:srgbClr val="000000"/>
              </a:buClr>
              <a:buSzPts val="1400"/>
              <a:defRPr/>
            </a:pPr>
            <a:r>
              <a:rPr lang="nb-NO" u="sng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Bruk av redningshelikopter til annet formål enn søk og redningstjeneste er: </a:t>
            </a:r>
          </a:p>
          <a:p>
            <a:pPr marL="460580" indent="-230289" defTabSz="921159">
              <a:buClr>
                <a:srgbClr val="000000"/>
              </a:buClr>
              <a:buSzPts val="1400"/>
              <a:defRPr/>
            </a:pPr>
            <a:r>
              <a:rPr lang="nb-NO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•Sekundær oppdrag - støtte helse</a:t>
            </a:r>
          </a:p>
          <a:p>
            <a:pPr marL="460580" indent="-230289" defTabSz="921159">
              <a:buClr>
                <a:srgbClr val="000000"/>
              </a:buClr>
              <a:buSzPts val="1400"/>
              <a:defRPr/>
            </a:pPr>
            <a:r>
              <a:rPr lang="nb-NO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•Tertiær oppdrag - støtte til politi</a:t>
            </a:r>
          </a:p>
          <a:p>
            <a:pPr defTabSz="921159">
              <a:buClr>
                <a:srgbClr val="000000"/>
              </a:buClr>
              <a:buSzPts val="1400"/>
              <a:defRPr/>
            </a:pPr>
            <a:endParaRPr lang="nb-NO" sz="1100" kern="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defTabSz="921159">
              <a:buClr>
                <a:srgbClr val="000000"/>
              </a:buClr>
              <a:buSzPts val="1400"/>
              <a:defRPr/>
            </a:pPr>
            <a:endParaRPr lang="nb-NO" sz="1100" kern="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defTabSz="921159">
              <a:buClr>
                <a:srgbClr val="000000"/>
              </a:buClr>
              <a:buSzPts val="1400"/>
              <a:defRPr/>
            </a:pPr>
            <a:r>
              <a:rPr lang="nb-NO" sz="1100" kern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Bilder: </a:t>
            </a:r>
            <a:r>
              <a:rPr lang="nb-NO" sz="1100" kern="0" dirty="0">
                <a:solidFill>
                  <a:srgbClr val="000000"/>
                </a:solidFill>
                <a:cs typeface="Calibri"/>
                <a:sym typeface="Calibri"/>
                <a:hlinkClick r:id="rId3"/>
              </a:rPr>
              <a:t>redningstjenesten – Google Søk</a:t>
            </a:r>
            <a:endParaRPr lang="nb-NO" sz="1100" kern="0" dirty="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defTabSz="921159">
              <a:lnSpc>
                <a:spcPct val="115000"/>
              </a:lnSpc>
              <a:buClr>
                <a:srgbClr val="000000"/>
              </a:buClr>
              <a:buSzPts val="1100"/>
              <a:defRPr/>
            </a:pPr>
            <a:endParaRPr lang="nb-NO" sz="1100"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8876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Animasjon</a:t>
            </a:r>
            <a:br>
              <a:rPr lang="nb-NO" dirty="0"/>
            </a:br>
            <a:r>
              <a:rPr lang="nb-NO" dirty="0"/>
              <a:t>Vel så viktig å være oppmerksom på er  redningshelikoptrenes bistand til ambulansetjenesten.</a:t>
            </a:r>
            <a:br>
              <a:rPr lang="nb-NO" dirty="0"/>
            </a:br>
            <a:endParaRPr lang="nb-NO" dirty="0"/>
          </a:p>
          <a:p>
            <a:r>
              <a:rPr lang="nb-NO" dirty="0"/>
              <a:t>I tillegg til ren redning er redningshelikoptrene en ikke ubetydelig bidragsyter for luftambulansetjeneste, hele1882 helse-/ambulanseoppdrag i 2021.   Ikke unaturlig er de fleste oppdrag i vår nordligste landsdel.</a:t>
            </a:r>
          </a:p>
          <a:p>
            <a:r>
              <a:rPr lang="nb-NO" dirty="0"/>
              <a:t>------------------------------------------------------------------------------------------------------------------</a:t>
            </a:r>
          </a:p>
          <a:p>
            <a:r>
              <a:rPr lang="nb-NO" dirty="0"/>
              <a:t>Finn gjerne ut og fortell hvor</a:t>
            </a:r>
            <a:r>
              <a:rPr lang="nb-NO" baseline="0" dirty="0"/>
              <a:t> de nærmeste redningshelikoptrene har base.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6D8D7-9AAD-467F-93EA-BCFDFE69CC3D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8580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58">
              <a:defRPr/>
            </a:pPr>
            <a:fld id="{32967BC4-EBA8-4C97-A39C-C478344FBDD4}" type="slidenum">
              <a:rPr lang="nb-NO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pPr defTabSz="921258">
                <a:defRPr/>
              </a:pPr>
              <a:t>27</a:t>
            </a:fld>
            <a:endParaRPr lang="nb-NO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14690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Beskriv eller forklar, det betyr at vi skal gå litt mer i dybden og bare kunne nevne hvem som samarbeider med hvem, men også hvordan.</a:t>
            </a:r>
          </a:p>
        </p:txBody>
      </p:sp>
    </p:spTree>
    <p:extLst>
      <p:ext uri="{BB962C8B-B14F-4D97-AF65-F5344CB8AC3E}">
        <p14:creationId xmlns:p14="http://schemas.microsoft.com/office/powerpoint/2010/main" val="307222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258">
              <a:defRPr/>
            </a:pPr>
            <a:r>
              <a:rPr lang="nb-NO" b="1" dirty="0"/>
              <a:t>Animasjon</a:t>
            </a:r>
          </a:p>
          <a:p>
            <a:pPr defTabSz="921258">
              <a:defRPr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Bildet er ment som en motivasjon,</a:t>
            </a:r>
            <a:r>
              <a:rPr lang="nb-NO" baseline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hvorfor dette emnet er særdeles viktig for operatører i medisinsk nødmeldetjeneste. E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mnet er viktig å ha fokus på, for her kan det lett gå galt</a:t>
            </a:r>
            <a:r>
              <a:rPr lang="nb-NO" baseline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-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med konsekvenser for pasienten.</a:t>
            </a:r>
          </a:p>
          <a:p>
            <a:pPr defTabSz="921258">
              <a:defRPr/>
            </a:pPr>
            <a:endParaRPr lang="nb-NO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defTabSz="921258">
              <a:defRPr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Understreking av nøkkelord.</a:t>
            </a:r>
          </a:p>
          <a:p>
            <a:pPr marL="0" marR="0" lvl="0" indent="0" algn="l" defTabSz="9212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--------------------------------------------------------------------------------------------------------------------------------------------------------------------------------------------------</a:t>
            </a:r>
            <a:br>
              <a:rPr lang="nb-NO" b="1" dirty="0"/>
            </a:br>
            <a:endParaRPr lang="nb-NO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defTabSz="921258">
              <a:defRPr/>
            </a:pP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Statens helsetilsyn: uttale hentet fra høringssvar til NOU 2015:17 </a:t>
            </a:r>
            <a:r>
              <a:rPr lang="nb-NO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Først og fremst.</a:t>
            </a:r>
            <a:r>
              <a:rPr lang="nb-NO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7281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59">
              <a:defRPr/>
            </a:pPr>
            <a:r>
              <a:rPr lang="nb-NO" b="1" dirty="0"/>
              <a:t>NB: Animasjon i dette lysbildet</a:t>
            </a:r>
          </a:p>
          <a:p>
            <a:pPr defTabSz="921159">
              <a:defRPr/>
            </a:pPr>
            <a:endParaRPr lang="nb-NO" b="1" dirty="0"/>
          </a:p>
          <a:p>
            <a:pPr marL="0" marR="0" lvl="0" indent="0" algn="l" defTabSz="921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Sett denne realitet</a:t>
            </a:r>
            <a:r>
              <a:rPr lang="nb-NO" baseline="0" dirty="0"/>
              <a:t> i sammenheng med forrige lysbilde – det er her volumet er, men ser vi i media er det ofte de tre nødetatene som synes være i fokus og får oppmerksomhet.</a:t>
            </a:r>
            <a:br>
              <a:rPr lang="nb-NO" baseline="0" dirty="0"/>
            </a:br>
            <a:r>
              <a:rPr lang="nb-NO" baseline="0" dirty="0"/>
              <a:t>------------------------------------------------------------------------------------------------------------------------------------------------------------------------------------------------------</a:t>
            </a:r>
            <a:endParaRPr lang="nb-NO" dirty="0"/>
          </a:p>
          <a:p>
            <a:pPr marL="0" marR="0" lvl="0" indent="0" algn="l" defTabSz="921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KoKom-rapport fra august 2014, </a:t>
            </a:r>
            <a:r>
              <a:rPr lang="nb-NO" i="1" dirty="0">
                <a:hlinkClick r:id="rId3"/>
              </a:rPr>
              <a:t>Varsling fra AMK til andre nødetater</a:t>
            </a:r>
            <a:r>
              <a:rPr lang="nb-NO" dirty="0"/>
              <a:t>, basert på etterarbeid etter DSB-rapport «Valdresekspressen, Evaluering av myndighetenes håndtering av hendelsen november 2013».</a:t>
            </a:r>
          </a:p>
          <a:p>
            <a:pPr defTabSz="921159">
              <a:defRPr/>
            </a:pPr>
            <a:br>
              <a:rPr lang="nb-NO" dirty="0"/>
            </a:br>
            <a:r>
              <a:rPr lang="nb-NO" b="1" dirty="0"/>
              <a:t>NB! </a:t>
            </a:r>
            <a:br>
              <a:rPr lang="nb-NO" b="1" dirty="0"/>
            </a:br>
            <a:r>
              <a:rPr lang="nb-NO" dirty="0"/>
              <a:t>I 2014 hadde vi 19 AMK sentraler, siden den tid er det blitt færre sentraler.  I 2023 er det 16 AMK-sentraler.</a:t>
            </a:r>
          </a:p>
          <a:p>
            <a:pPr defTabSz="921159">
              <a:defRPr/>
            </a:pPr>
            <a:endParaRPr lang="nb-NO" b="1" dirty="0"/>
          </a:p>
          <a:p>
            <a:pPr defTabSz="921159">
              <a:defRPr/>
            </a:pPr>
            <a:endParaRPr lang="nb-NO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921159">
              <a:defRPr/>
            </a:pPr>
            <a:endParaRPr 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7195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159">
              <a:defRPr/>
            </a:pPr>
            <a:r>
              <a:rPr lang="nb-NO" b="1" dirty="0" err="1"/>
              <a:t>Spm</a:t>
            </a:r>
            <a:r>
              <a:rPr lang="nb-NO" b="1" dirty="0"/>
              <a:t> </a:t>
            </a:r>
            <a:r>
              <a:rPr lang="nb-NO" dirty="0"/>
              <a:t>Summegruppe </a:t>
            </a:r>
          </a:p>
          <a:p>
            <a:pPr marL="0" indent="0" defTabSz="921159">
              <a:lnSpc>
                <a:spcPct val="90000"/>
              </a:lnSpc>
              <a:spcAft>
                <a:spcPts val="605"/>
              </a:spcAft>
              <a:buFont typeface="Arial" panose="020B0604020202020204" pitchFamily="34" charset="0"/>
              <a:buNone/>
              <a:defRPr/>
            </a:pPr>
            <a:r>
              <a:rPr lang="en-US" dirty="0" err="1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Hvor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tror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dere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 de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andre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 95% av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hendelser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går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?</a:t>
            </a:r>
            <a:br>
              <a:rPr lang="en-US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</a:br>
            <a:endParaRPr lang="nb-NO" dirty="0"/>
          </a:p>
          <a:p>
            <a:r>
              <a:rPr lang="nb-NO" dirty="0">
                <a:cs typeface="Calibri"/>
              </a:rPr>
              <a:t>Skriv gjerne opp svar på </a:t>
            </a:r>
            <a:r>
              <a:rPr lang="nb-NO" dirty="0" err="1">
                <a:cs typeface="Calibri"/>
              </a:rPr>
              <a:t>flipover</a:t>
            </a:r>
            <a:r>
              <a:rPr lang="nb-NO" dirty="0">
                <a:cs typeface="Calibri"/>
              </a:rPr>
              <a:t> eller tavle.  Har noen av</a:t>
            </a:r>
            <a:r>
              <a:rPr lang="nb-NO" baseline="0" dirty="0">
                <a:cs typeface="Calibri"/>
              </a:rPr>
              <a:t> kursdeltakerne erfaringer for samhandling med AMK/LVS i tidligere jobbsammenheng?</a:t>
            </a:r>
            <a:br>
              <a:rPr lang="nb-NO" dirty="0">
                <a:cs typeface="Calibri"/>
              </a:rPr>
            </a:br>
            <a:endParaRPr lang="nb-NO" dirty="0">
              <a:cs typeface="Calibri"/>
            </a:endParaRPr>
          </a:p>
          <a:p>
            <a:r>
              <a:rPr lang="nb-NO" b="1" dirty="0">
                <a:cs typeface="Calibri"/>
              </a:rPr>
              <a:t>Sv: </a:t>
            </a:r>
            <a:r>
              <a:rPr lang="nb-NO" dirty="0">
                <a:cs typeface="Calibri"/>
              </a:rPr>
              <a:t>se neste bilde</a:t>
            </a:r>
          </a:p>
          <a:p>
            <a:pPr hangingPunct="0"/>
            <a:endParaRPr lang="nb-NO" sz="1800" i="1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hangingPunct="0"/>
            <a:r>
              <a:rPr lang="nb-NO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Derfor legger vi stor vekt på samhandling AMK-LVS og LVS-AMK</a:t>
            </a:r>
            <a:br>
              <a:rPr lang="nb-NO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b-NO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--------------------------------------------------------------------------------------------------------------------------------------------------------------------------------------------------</a:t>
            </a:r>
          </a:p>
          <a:p>
            <a:pPr marL="460580" lvl="1" hangingPunct="0"/>
            <a:endParaRPr lang="nb-NO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159">
              <a:defRPr/>
            </a:pPr>
            <a:fld id="{32967BC4-EBA8-4C97-A39C-C478344FBDD4}" type="slidenum">
              <a:rPr lang="nb-NO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pPr defTabSz="921159">
                <a:defRPr/>
              </a:pPr>
              <a:t>5</a:t>
            </a:fld>
            <a:endParaRPr lang="nb-NO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273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er noen aktuelle.  Vi skal etter hvert se nærmere</a:t>
            </a:r>
            <a:r>
              <a:rPr lang="nb-NO" baseline="0" dirty="0"/>
              <a:t> på disse, men først skal vi ta det viktigste i denne sammenheng: </a:t>
            </a:r>
            <a:r>
              <a:rPr lang="nb-NO" b="1" baseline="0" dirty="0"/>
              <a:t>samhandling AMK og LVS</a:t>
            </a:r>
            <a:r>
              <a:rPr lang="nb-NO" baseline="0" dirty="0"/>
              <a:t>.</a:t>
            </a:r>
          </a:p>
          <a:p>
            <a:r>
              <a:rPr lang="nb-NO" baseline="0" dirty="0"/>
              <a:t>--------------------------------------------------------------------------------------------------------------------------------------------------------------------------------------------------------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643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Spm.:</a:t>
            </a:r>
          </a:p>
          <a:p>
            <a:r>
              <a:rPr lang="nb-NO" dirty="0"/>
              <a:t>Er det noen som husker denne fra e-læringen?  Kan noen si hva som hhv. var AMK sine oppgaver? Tilsvarende, kan noen si noe om LVS sine oppgaver?</a:t>
            </a:r>
          </a:p>
          <a:p>
            <a:endParaRPr lang="nb-NO" dirty="0"/>
          </a:p>
          <a:p>
            <a:r>
              <a:rPr lang="nb-NO" b="1" dirty="0"/>
              <a:t>SV: </a:t>
            </a:r>
            <a:r>
              <a:rPr lang="nb-NO" dirty="0"/>
              <a:t>Neste bilde</a:t>
            </a:r>
          </a:p>
        </p:txBody>
      </p:sp>
    </p:spTree>
    <p:extLst>
      <p:ext uri="{BB962C8B-B14F-4D97-AF65-F5344CB8AC3E}">
        <p14:creationId xmlns:p14="http://schemas.microsoft.com/office/powerpoint/2010/main" val="298913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Animasjon</a:t>
            </a:r>
          </a:p>
          <a:p>
            <a:endParaRPr lang="nb-NO" b="1" dirty="0"/>
          </a:p>
          <a:p>
            <a:pPr defTabSz="921159"/>
            <a:r>
              <a:rPr lang="nb-NO" b="0" i="0" dirty="0"/>
              <a:t>Starter med NIMN for AMK, bygges på med LVS. </a:t>
            </a:r>
          </a:p>
          <a:p>
            <a:pPr defTabSz="921159"/>
            <a:endParaRPr lang="nb-NO" b="0" i="0" dirty="0"/>
          </a:p>
          <a:p>
            <a:pPr defTabSz="921159"/>
            <a:r>
              <a:rPr lang="nb-NO" b="0" i="0" dirty="0"/>
              <a:t>Det kan være nyttig å gå tilbake og ta en runde til på e-læringen etter dette kurset.  Da vil trolig flere brikker falle på plass.</a:t>
            </a:r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6D8D7-9AAD-467F-93EA-BCFDFE69CC3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534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580" indent="-230289" defTabSz="921159">
              <a:buClr>
                <a:srgbClr val="000000"/>
              </a:buClr>
              <a:buSzPts val="1400"/>
              <a:defRPr/>
            </a:pPr>
            <a:endParaRPr lang="nb-NO" i="1" kern="0" dirty="0">
              <a:solidFill>
                <a:srgbClr val="212121"/>
              </a:solidFill>
              <a:latin typeface="Work Sans"/>
              <a:cs typeface="Calibri"/>
              <a:sym typeface="Calibri"/>
            </a:endParaRPr>
          </a:p>
          <a:p>
            <a:pPr defTabSz="921159">
              <a:defRPr/>
            </a:pPr>
            <a:r>
              <a:rPr lang="nb-NO" dirty="0" err="1">
                <a:solidFill>
                  <a:prstClr val="black"/>
                </a:solidFill>
              </a:rPr>
              <a:t>Akuttmedisinforskriften</a:t>
            </a:r>
            <a:r>
              <a:rPr lang="nb-NO" dirty="0">
                <a:solidFill>
                  <a:prstClr val="black"/>
                </a:solidFill>
              </a:rPr>
              <a:t> er gjeldene for legevakt, ambulanse og medisinsk nødmeldetjeneste. Det er denne forskriften som regulerer akkurat det vi jobber med. </a:t>
            </a:r>
          </a:p>
          <a:p>
            <a:pPr defTabSz="921159">
              <a:defRPr/>
            </a:pPr>
            <a:endParaRPr lang="nb-NO" kern="0" dirty="0">
              <a:solidFill>
                <a:prstClr val="black"/>
              </a:solidFill>
              <a:latin typeface="Work Sans"/>
              <a:cs typeface="Calibri"/>
              <a:sym typeface="Calibri"/>
            </a:endParaRPr>
          </a:p>
          <a:p>
            <a:pPr defTabSz="921159">
              <a:defRPr/>
            </a:pPr>
            <a:r>
              <a:rPr lang="nb-NO" b="1" kern="0" dirty="0" err="1">
                <a:solidFill>
                  <a:srgbClr val="212121"/>
                </a:solidFill>
                <a:latin typeface="Work Sans"/>
                <a:cs typeface="Calibri"/>
                <a:sym typeface="Calibri"/>
              </a:rPr>
              <a:t>Spm</a:t>
            </a:r>
            <a:r>
              <a:rPr lang="nb-NO" b="1" kern="0" dirty="0">
                <a:solidFill>
                  <a:srgbClr val="212121"/>
                </a:solidFill>
                <a:latin typeface="Work Sans"/>
                <a:cs typeface="Calibri"/>
                <a:sym typeface="Calibri"/>
              </a:rPr>
              <a:t>. </a:t>
            </a:r>
            <a:r>
              <a:rPr lang="nb-NO" kern="0" dirty="0">
                <a:solidFill>
                  <a:srgbClr val="212121"/>
                </a:solidFill>
                <a:latin typeface="Work Sans"/>
                <a:cs typeface="Calibri"/>
                <a:sym typeface="Calibri"/>
              </a:rPr>
              <a:t>Hva</a:t>
            </a:r>
            <a:r>
              <a:rPr lang="nb-NO" kern="0" baseline="0" dirty="0">
                <a:solidFill>
                  <a:srgbClr val="212121"/>
                </a:solidFill>
                <a:latin typeface="Work Sans"/>
                <a:cs typeface="Calibri"/>
                <a:sym typeface="Calibri"/>
              </a:rPr>
              <a:t> tenker dere er </a:t>
            </a:r>
            <a:r>
              <a:rPr lang="nb-NO" b="1" kern="0" dirty="0">
                <a:solidFill>
                  <a:srgbClr val="212121"/>
                </a:solidFill>
                <a:latin typeface="Work Sans"/>
                <a:cs typeface="Calibri"/>
                <a:sym typeface="Calibri"/>
              </a:rPr>
              <a:t>koordinert innsats, samordnet tjeneste, og samtrening …</a:t>
            </a:r>
          </a:p>
          <a:p>
            <a:pPr defTabSz="921159">
              <a:defRPr/>
            </a:pPr>
            <a:endParaRPr lang="nb-NO" kern="0" dirty="0">
              <a:solidFill>
                <a:srgbClr val="212121"/>
              </a:solidFill>
              <a:latin typeface="Work Sans"/>
              <a:cs typeface="Calibri"/>
              <a:sym typeface="Calibri"/>
            </a:endParaRPr>
          </a:p>
          <a:p>
            <a:pPr defTabSz="921159">
              <a:defRPr/>
            </a:pPr>
            <a:r>
              <a:rPr lang="nb-NO" kern="0" dirty="0">
                <a:solidFill>
                  <a:srgbClr val="212121"/>
                </a:solidFill>
                <a:latin typeface="Work Sans"/>
                <a:cs typeface="Calibri"/>
                <a:sym typeface="Calibri"/>
              </a:rPr>
              <a:t>Siste kulepunktet handler om nødnett – det skal dere lære mer om i eget kurs.</a:t>
            </a:r>
          </a:p>
          <a:p>
            <a:pPr defTabSz="921159">
              <a:defRPr/>
            </a:pPr>
            <a:r>
              <a:rPr lang="nb-NO" kern="0" dirty="0">
                <a:solidFill>
                  <a:srgbClr val="212121"/>
                </a:solidFill>
                <a:latin typeface="Work Sans"/>
                <a:cs typeface="Calibri"/>
                <a:sym typeface="Calibri"/>
              </a:rPr>
              <a:t>---------------------------------------------------------------------------------------------------------------------------------------------------------------------------------------------------------------------------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394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00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2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2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2A24-9D4E-43FE-9466-0425E3D8DA55}" type="datetime1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89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7169-3E4A-47EE-918A-DABB426882D8}" type="datetime1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051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3DA9C-E3AD-453C-BC6B-6D287AA362FE}" type="datetime1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98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6462-F1FA-4408-8712-A803B4EFB129}" type="datetime1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396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CF10-57FE-4584-91A1-8AC6A95AF2E3}" type="datetime1">
              <a:rPr lang="nb-NO" smtClean="0"/>
              <a:t>01.12.2023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5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E703E-7C51-4C5A-911D-7F1EAA19B8E1}" type="datetime1">
              <a:rPr lang="nb-NO" smtClean="0"/>
              <a:t>01.12.2023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37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E42E-BA8C-47BB-9F5E-0641A3C8E673}" type="datetime1">
              <a:rPr lang="nb-NO" smtClean="0"/>
              <a:t>01.12.2023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2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C2B7-12E8-452C-AAB8-18DAECF04346}" type="datetime1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0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6733-D08C-4DF6-9E18-FA4B184C0C32}" type="datetime1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7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AB0D-9A56-40F3-8FC9-47C523A0290E}" type="datetime1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76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BA65B-AB0A-4FFF-B4D7-16621B764B5C}" type="datetime1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25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34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5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39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36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055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972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005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D1EA9-320A-4055-97C8-AE74211B5533}" type="datetimeFigureOut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C0392-0D78-48BE-8BE8-9AD613BCF0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7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843E-C34D-4AA7-947D-2A07687F33B9}" type="datetime1">
              <a:rPr lang="nb-NO" smtClean="0"/>
              <a:t>01.12.2023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Illustrasjon fra Helsenorge.no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55A98-9554-44C9-BA58-B78A95C72FF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752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elsedirektoratet.no/rundskriv/helsetjenestens-og-politiets-ansvar-for-personer-med-psykisk-lidelse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okom.no/wp-content/uploads/2018/09/05_2014-08-22-rapport-varsling-fra-amk-til-andre-noedetater-trippelvarsling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</p:spPr>
      </p:pic>
      <p:sp>
        <p:nvSpPr>
          <p:cNvPr id="7" name="Tittel 6"/>
          <p:cNvSpPr>
            <a:spLocks noGrp="1"/>
          </p:cNvSpPr>
          <p:nvPr>
            <p:ph type="ctrTitle"/>
          </p:nvPr>
        </p:nvSpPr>
        <p:spPr>
          <a:xfrm>
            <a:off x="2695475" y="236305"/>
            <a:ext cx="8729388" cy="2777064"/>
          </a:xfrm>
        </p:spPr>
        <p:txBody>
          <a:bodyPr>
            <a:normAutofit/>
          </a:bodyPr>
          <a:lstStyle/>
          <a:p>
            <a:pPr algn="l"/>
            <a:r>
              <a:rPr lang="nb-NO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Samhandling i nødmeldetjenesten</a:t>
            </a:r>
            <a:br>
              <a:rPr lang="nb-NO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b-NO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 - 1 Samhandling i helsetjenesten</a:t>
            </a:r>
            <a:b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 - 2 Praktisk samhandling i helsetjenesten</a:t>
            </a:r>
            <a:b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Del - 3 Menneskelige faktorer som påvirker situasjonsforståelse, </a:t>
            </a:r>
            <a:b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1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atferd, team og beslutningstaking</a:t>
            </a:r>
            <a:br>
              <a:rPr lang="nb-NO" sz="800" dirty="0"/>
            </a:br>
            <a:endParaRPr lang="nb-NO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Undertittel 7"/>
          <p:cNvSpPr>
            <a:spLocks noGrp="1"/>
          </p:cNvSpPr>
          <p:nvPr>
            <p:ph type="subTitle" idx="1"/>
          </p:nvPr>
        </p:nvSpPr>
        <p:spPr>
          <a:xfrm>
            <a:off x="1671484" y="4801574"/>
            <a:ext cx="9144000" cy="1655762"/>
          </a:xfrm>
        </p:spPr>
        <p:txBody>
          <a:bodyPr>
            <a:normAutofit/>
          </a:bodyPr>
          <a:lstStyle/>
          <a:p>
            <a:endParaRPr lang="nb-NO" sz="18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b-NO" sz="18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Grunnkurs for operatører i medisinsk nødmeldetjeneste </a:t>
            </a:r>
          </a:p>
          <a:p>
            <a:r>
              <a:rPr lang="nb-NO" sz="14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Dato: 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70" y="2838708"/>
            <a:ext cx="3137260" cy="221617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6A709DCC-8406-23AC-B047-C03DD5AA2068}"/>
              </a:ext>
            </a:extLst>
          </p:cNvPr>
          <p:cNvSpPr txBox="1"/>
          <p:nvPr/>
        </p:nvSpPr>
        <p:spPr>
          <a:xfrm>
            <a:off x="10815484" y="6585415"/>
            <a:ext cx="7873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KoKom</a:t>
            </a:r>
          </a:p>
        </p:txBody>
      </p:sp>
    </p:spTree>
    <p:extLst>
      <p:ext uri="{BB962C8B-B14F-4D97-AF65-F5344CB8AC3E}">
        <p14:creationId xmlns:p14="http://schemas.microsoft.com/office/powerpoint/2010/main" val="11443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00816" y="1109775"/>
            <a:ext cx="5673029" cy="4638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Akuttmedisinforskriften </a:t>
            </a:r>
            <a:b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nb-NO" sz="2000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§4 forts. </a:t>
            </a:r>
            <a:endParaRPr lang="nb-NO" sz="2400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0" indent="0">
              <a:buNone/>
            </a:pPr>
            <a:endParaRPr lang="nb-N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  <a:defRPr/>
            </a:pPr>
            <a: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sym typeface="Calibri"/>
              </a:rPr>
              <a:t>Arbeidsfordeling, roller og ansvarsforhold må være godt kjent og avklart</a:t>
            </a:r>
          </a:p>
          <a:p>
            <a:pPr marL="139700" indent="0">
              <a:spcBef>
                <a:spcPts val="0"/>
              </a:spcBef>
              <a:buClr>
                <a:srgbClr val="000000"/>
              </a:buClr>
              <a:buSzPts val="1400"/>
              <a:buNone/>
              <a:defRPr/>
            </a:pPr>
            <a:b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sym typeface="Calibri"/>
              </a:rPr>
            </a:br>
            <a:endParaRPr lang="nb-NO" sz="1800" kern="0" dirty="0">
              <a:solidFill>
                <a:srgbClr val="000000"/>
              </a:solidFill>
              <a:latin typeface="Verdana"/>
              <a:ea typeface="Verdana"/>
              <a:sym typeface="Calibri"/>
            </a:endParaRPr>
          </a:p>
          <a:p>
            <a:pPr marL="457200" indent="-31750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Char char="●"/>
              <a:defRPr/>
            </a:pPr>
            <a: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sym typeface="Calibri"/>
              </a:rPr>
              <a:t>Optimal håndtering av medisinske nødmeldinger avhenger av: </a:t>
            </a:r>
            <a:br>
              <a:rPr lang="nb-NO" sz="2000" kern="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</a:br>
            <a:br>
              <a:rPr lang="nb-NO" sz="20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kvalitetssikret informasjonsinnhenting</a:t>
            </a:r>
            <a:b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b-NO" sz="1800" b="1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god videreformidling ved varsling  </a:t>
            </a:r>
            <a:br>
              <a:rPr lang="nb-NO" sz="1800" b="1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 god veiledning av innringer</a:t>
            </a:r>
          </a:p>
          <a:p>
            <a:pPr marL="0" indent="0">
              <a:buNone/>
            </a:pPr>
            <a:endParaRPr lang="nb-NO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141ABA9-BF2D-B7E6-2F80-6D626A61C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761" y="1109775"/>
            <a:ext cx="5923423" cy="43726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7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6D8747F7-4FB9-CB55-5C2B-D46E13374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508546"/>
              </p:ext>
            </p:extLst>
          </p:nvPr>
        </p:nvGraphicFramePr>
        <p:xfrm>
          <a:off x="479323" y="896647"/>
          <a:ext cx="979129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6">
                  <a:extLst>
                    <a:ext uri="{9D8B030D-6E8A-4147-A177-3AD203B41FA5}">
                      <a16:colId xmlns:a16="http://schemas.microsoft.com/office/drawing/2014/main" val="2450923316"/>
                    </a:ext>
                  </a:extLst>
                </a:gridCol>
                <a:gridCol w="7932994">
                  <a:extLst>
                    <a:ext uri="{9D8B030D-6E8A-4147-A177-3AD203B41FA5}">
                      <a16:colId xmlns:a16="http://schemas.microsoft.com/office/drawing/2014/main" val="3851468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nb-NO" sz="2000" dirty="0"/>
                    </a:p>
                    <a:p>
                      <a:pPr algn="l"/>
                      <a:r>
                        <a:rPr lang="nb-NO" sz="2000" dirty="0"/>
                        <a:t>                                 Kommunen har ansvar for …</a:t>
                      </a:r>
                    </a:p>
                    <a:p>
                      <a:pPr algn="ctr"/>
                      <a:endParaRPr lang="nb-NO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32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§12-g om </a:t>
                      </a:r>
                      <a:r>
                        <a:rPr lang="nb-NO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… å samarbeide med regionale helseforetak for å samordne kommunikasjonen mellom legevaktsentralen, den kommunale legevaktordningen, AMK-sentralene og øvrige akuttmedisinske tjenester.</a:t>
                      </a:r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094160"/>
                  </a:ext>
                </a:extLst>
              </a:tr>
            </a:tbl>
          </a:graphicData>
        </a:graphic>
      </p:graphicFrame>
      <p:pic>
        <p:nvPicPr>
          <p:cNvPr id="5" name="Bilde 4" descr="Et bilde som inneholder tekst, Font, Grafikk, skjermbilde">
            <a:extLst>
              <a:ext uri="{FF2B5EF4-FFF2-40B4-BE49-F238E27FC236}">
                <a16:creationId xmlns:a16="http://schemas.microsoft.com/office/drawing/2014/main" id="{F8B28B98-6515-E92D-3357-787FA68AB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7876">
            <a:off x="157399" y="573802"/>
            <a:ext cx="2822092" cy="8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8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4B4F33AE-B177-E194-D19A-2F8A8007B12D}"/>
              </a:ext>
            </a:extLst>
          </p:cNvPr>
          <p:cNvSpPr/>
          <p:nvPr/>
        </p:nvSpPr>
        <p:spPr>
          <a:xfrm>
            <a:off x="377692" y="3894253"/>
            <a:ext cx="7373214" cy="21867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6D8747F7-4FB9-CB55-5C2B-D46E13374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922068"/>
              </p:ext>
            </p:extLst>
          </p:nvPr>
        </p:nvGraphicFramePr>
        <p:xfrm>
          <a:off x="479323" y="896647"/>
          <a:ext cx="979129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6">
                  <a:extLst>
                    <a:ext uri="{9D8B030D-6E8A-4147-A177-3AD203B41FA5}">
                      <a16:colId xmlns:a16="http://schemas.microsoft.com/office/drawing/2014/main" val="2450923316"/>
                    </a:ext>
                  </a:extLst>
                </a:gridCol>
                <a:gridCol w="7932994">
                  <a:extLst>
                    <a:ext uri="{9D8B030D-6E8A-4147-A177-3AD203B41FA5}">
                      <a16:colId xmlns:a16="http://schemas.microsoft.com/office/drawing/2014/main" val="3851468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nb-NO" sz="2000" dirty="0"/>
                    </a:p>
                    <a:p>
                      <a:pPr algn="ctr"/>
                      <a:r>
                        <a:rPr lang="nb-NO" sz="2000" dirty="0"/>
                        <a:t>Oversikt, de mest sentrale </a:t>
                      </a:r>
                      <a:r>
                        <a:rPr lang="nb-NO" sz="2000" u="sng" dirty="0"/>
                        <a:t>detaljerte</a:t>
                      </a:r>
                      <a:r>
                        <a:rPr lang="nb-NO" sz="2000" dirty="0"/>
                        <a:t> bestemmelsene om samhandling</a:t>
                      </a:r>
                    </a:p>
                    <a:p>
                      <a:pPr algn="ctr"/>
                      <a:endParaRPr lang="nb-NO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32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§13-b om </a:t>
                      </a:r>
                      <a:r>
                        <a:rPr lang="nb-NO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kommunisere direkte og videreformidle eller </a:t>
                      </a:r>
                      <a:r>
                        <a:rPr lang="nb-N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konferansekoble</a:t>
                      </a: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henvendelser om akuttmedisinsk hjelp til AMK eller ØH til annen LVS</a:t>
                      </a:r>
                    </a:p>
                    <a:p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094160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0EC4616D-C0E3-988C-E129-B2FA7CB00DFC}"/>
              </a:ext>
            </a:extLst>
          </p:cNvPr>
          <p:cNvSpPr txBox="1"/>
          <p:nvPr/>
        </p:nvSpPr>
        <p:spPr>
          <a:xfrm>
            <a:off x="391691" y="2941681"/>
            <a:ext cx="710426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Ved akuttmedisinske situasjoner skal LVS kunne </a:t>
            </a:r>
            <a:r>
              <a:rPr lang="nb-NO" dirty="0" err="1"/>
              <a:t>konferansekoble</a:t>
            </a:r>
            <a:r>
              <a:rPr lang="nb-NO" dirty="0"/>
              <a:t> innringer til AMK-sentral. </a:t>
            </a:r>
            <a:br>
              <a:rPr lang="nb-NO" dirty="0"/>
            </a:br>
            <a:r>
              <a:rPr lang="nb-NO" dirty="0"/>
              <a:t>En LVS-operatør skal delta i samtalen frem til AMK-operatøren overtar.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LVS må kunne sette over innringer som blir rutet til «feil» LVS, til riktig LV-sentral.</a:t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LVS som mottar feilrutet oppringing til 116117, har plikt til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å orientere seg om problemstilling og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/>
              <a:t>gjøre en vurdering av pasientens behov for helsehjelp / hastegrad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1BD245-D9EB-D5F6-D248-2504104E1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859" y="2941681"/>
            <a:ext cx="2264754" cy="30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Et bilde som inneholder tekst, Font, Grafikk, skjermbilde">
            <a:extLst>
              <a:ext uri="{FF2B5EF4-FFF2-40B4-BE49-F238E27FC236}">
                <a16:creationId xmlns:a16="http://schemas.microsoft.com/office/drawing/2014/main" id="{498E2415-589A-50FA-C885-05A8B6B9F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7876">
            <a:off x="157399" y="573802"/>
            <a:ext cx="2822092" cy="8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6D8747F7-4FB9-CB55-5C2B-D46E13374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284836"/>
              </p:ext>
            </p:extLst>
          </p:nvPr>
        </p:nvGraphicFramePr>
        <p:xfrm>
          <a:off x="457201" y="911395"/>
          <a:ext cx="979129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6">
                  <a:extLst>
                    <a:ext uri="{9D8B030D-6E8A-4147-A177-3AD203B41FA5}">
                      <a16:colId xmlns:a16="http://schemas.microsoft.com/office/drawing/2014/main" val="2450923316"/>
                    </a:ext>
                  </a:extLst>
                </a:gridCol>
                <a:gridCol w="7932994">
                  <a:extLst>
                    <a:ext uri="{9D8B030D-6E8A-4147-A177-3AD203B41FA5}">
                      <a16:colId xmlns:a16="http://schemas.microsoft.com/office/drawing/2014/main" val="3851468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nb-NO" sz="2000" dirty="0"/>
                    </a:p>
                    <a:p>
                      <a:pPr algn="ctr"/>
                      <a:r>
                        <a:rPr lang="nb-NO" sz="2000" dirty="0"/>
                        <a:t>Oversikt, de mest sentrale </a:t>
                      </a:r>
                      <a:r>
                        <a:rPr lang="nb-NO" sz="2000" u="sng" dirty="0"/>
                        <a:t>detaljerte</a:t>
                      </a:r>
                      <a:r>
                        <a:rPr lang="nb-NO" sz="2000" dirty="0"/>
                        <a:t> bestemmelsene om samhandling</a:t>
                      </a:r>
                    </a:p>
                    <a:p>
                      <a:pPr algn="ctr"/>
                      <a:endParaRPr lang="nb-NO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32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§15-d om </a:t>
                      </a:r>
                      <a:r>
                        <a:rPr lang="nb-NO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d) umiddelbart iverksette varsling (trippelvarsling) ved behov for samtidig innsats fra flere nødetater</a:t>
                      </a:r>
                    </a:p>
                    <a:p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743500"/>
                  </a:ext>
                </a:extLst>
              </a:tr>
            </a:tbl>
          </a:graphicData>
        </a:graphic>
      </p:graphicFrame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FCB0F738-AFA0-899A-2473-1C6EB42B7D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961" y="3205402"/>
            <a:ext cx="2968078" cy="2887053"/>
          </a:xfrm>
          <a:prstGeom prst="rect">
            <a:avLst/>
          </a:prstGeom>
        </p:spPr>
      </p:pic>
      <p:pic>
        <p:nvPicPr>
          <p:cNvPr id="3" name="Bilde 2" descr="Et bilde som inneholder Font, Grafikk, logo, symbol">
            <a:extLst>
              <a:ext uri="{FF2B5EF4-FFF2-40B4-BE49-F238E27FC236}">
                <a16:creationId xmlns:a16="http://schemas.microsoft.com/office/drawing/2014/main" id="{4A4355CE-88EC-69FF-1C9C-907455DB2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2053">
            <a:off x="50550" y="684806"/>
            <a:ext cx="2261732" cy="75028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B0883EF0-8F56-2CDE-D7F7-01CF059E8301}"/>
              </a:ext>
            </a:extLst>
          </p:cNvPr>
          <p:cNvSpPr txBox="1"/>
          <p:nvPr/>
        </p:nvSpPr>
        <p:spPr>
          <a:xfrm>
            <a:off x="10468303" y="6466122"/>
            <a:ext cx="7873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KoKom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46CD647-0BDA-CBFE-F50E-3B83263A0E27}"/>
              </a:ext>
            </a:extLst>
          </p:cNvPr>
          <p:cNvSpPr txBox="1"/>
          <p:nvPr/>
        </p:nvSpPr>
        <p:spPr>
          <a:xfrm>
            <a:off x="10468303" y="6558455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Bilder: Politiet, Brannvesenet, HRS, </a:t>
            </a:r>
          </a:p>
          <a:p>
            <a:r>
              <a:rPr lang="nb-NO" sz="600" dirty="0"/>
              <a:t>Adobe </a:t>
            </a:r>
            <a:r>
              <a:rPr lang="nb-NO" sz="600" dirty="0" err="1"/>
              <a:t>stock</a:t>
            </a:r>
            <a:r>
              <a:rPr lang="nb-NO" sz="600" dirty="0"/>
              <a:t>, NLA og Trond Strand</a:t>
            </a:r>
          </a:p>
        </p:txBody>
      </p:sp>
    </p:spTree>
    <p:extLst>
      <p:ext uri="{BB962C8B-B14F-4D97-AF65-F5344CB8AC3E}">
        <p14:creationId xmlns:p14="http://schemas.microsoft.com/office/powerpoint/2010/main" val="12115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6D8747F7-4FB9-CB55-5C2B-D46E13374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813347"/>
              </p:ext>
            </p:extLst>
          </p:nvPr>
        </p:nvGraphicFramePr>
        <p:xfrm>
          <a:off x="457201" y="911395"/>
          <a:ext cx="979129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6">
                  <a:extLst>
                    <a:ext uri="{9D8B030D-6E8A-4147-A177-3AD203B41FA5}">
                      <a16:colId xmlns:a16="http://schemas.microsoft.com/office/drawing/2014/main" val="2450923316"/>
                    </a:ext>
                  </a:extLst>
                </a:gridCol>
                <a:gridCol w="7932994">
                  <a:extLst>
                    <a:ext uri="{9D8B030D-6E8A-4147-A177-3AD203B41FA5}">
                      <a16:colId xmlns:a16="http://schemas.microsoft.com/office/drawing/2014/main" val="3851468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nb-NO" sz="2000" dirty="0"/>
                    </a:p>
                    <a:p>
                      <a:pPr algn="ctr"/>
                      <a:r>
                        <a:rPr lang="nb-NO" sz="2000" dirty="0"/>
                        <a:t>Oversikt, de mest sentrale </a:t>
                      </a:r>
                      <a:r>
                        <a:rPr lang="nb-NO" sz="2000" u="sng" dirty="0"/>
                        <a:t>detaljerte</a:t>
                      </a:r>
                      <a:r>
                        <a:rPr lang="nb-NO" sz="2000" dirty="0"/>
                        <a:t> bestemmelsene om samhandling</a:t>
                      </a:r>
                    </a:p>
                    <a:p>
                      <a:pPr algn="ctr"/>
                      <a:endParaRPr lang="nb-NO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32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§15-e om </a:t>
                      </a:r>
                      <a:r>
                        <a:rPr lang="nb-NO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AMK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e) ved behov varsle HRS samt AMK-sentraler som er berørt</a:t>
                      </a:r>
                    </a:p>
                    <a:p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114484"/>
                  </a:ext>
                </a:extLst>
              </a:tr>
            </a:tbl>
          </a:graphicData>
        </a:graphic>
      </p:graphicFrame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32285ECC-0627-DFCC-2A70-EE58696E11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961" y="3205402"/>
            <a:ext cx="2968078" cy="288705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69119F8-5C1C-4331-01A7-34F7D2A2B00C}"/>
              </a:ext>
            </a:extLst>
          </p:cNvPr>
          <p:cNvSpPr/>
          <p:nvPr/>
        </p:nvSpPr>
        <p:spPr>
          <a:xfrm>
            <a:off x="5611266" y="5332145"/>
            <a:ext cx="884403" cy="8781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3C2E2AD-001F-D7B8-601D-F147C08549FF}"/>
              </a:ext>
            </a:extLst>
          </p:cNvPr>
          <p:cNvSpPr/>
          <p:nvPr/>
        </p:nvSpPr>
        <p:spPr>
          <a:xfrm>
            <a:off x="8415338" y="4186238"/>
            <a:ext cx="28575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6AB776D-9D61-6D91-26DF-6DFAB340B145}"/>
              </a:ext>
            </a:extLst>
          </p:cNvPr>
          <p:cNvSpPr/>
          <p:nvPr/>
        </p:nvSpPr>
        <p:spPr>
          <a:xfrm rot="3040059">
            <a:off x="8117666" y="4880653"/>
            <a:ext cx="285750" cy="181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473AA3D-BA3D-2402-4009-C40482A88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46" y="4170350"/>
            <a:ext cx="877900" cy="9571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6DC370B0-559B-8D5B-0CFD-968485B36D8A}"/>
              </a:ext>
            </a:extLst>
          </p:cNvPr>
          <p:cNvCxnSpPr>
            <a:cxnSpLocks/>
          </p:cNvCxnSpPr>
          <p:nvPr/>
        </p:nvCxnSpPr>
        <p:spPr>
          <a:xfrm flipV="1">
            <a:off x="7537507" y="4646428"/>
            <a:ext cx="519706" cy="250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 descr="Et bilde som inneholder Font, Grafikk, logo, symbol">
            <a:extLst>
              <a:ext uri="{FF2B5EF4-FFF2-40B4-BE49-F238E27FC236}">
                <a16:creationId xmlns:a16="http://schemas.microsoft.com/office/drawing/2014/main" id="{4C109113-370D-E03F-F42E-82B76B01F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2053">
            <a:off x="50550" y="684806"/>
            <a:ext cx="2261732" cy="75028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3FB2DDB-F21D-20F7-9052-627A882BA87E}"/>
              </a:ext>
            </a:extLst>
          </p:cNvPr>
          <p:cNvSpPr txBox="1"/>
          <p:nvPr/>
        </p:nvSpPr>
        <p:spPr>
          <a:xfrm>
            <a:off x="10468303" y="6558455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Bilder: Politiet, Brannvesenet, HRS, </a:t>
            </a:r>
          </a:p>
          <a:p>
            <a:r>
              <a:rPr lang="nb-NO" sz="600" dirty="0"/>
              <a:t>Adobe </a:t>
            </a:r>
            <a:r>
              <a:rPr lang="nb-NO" sz="600" dirty="0" err="1"/>
              <a:t>stock</a:t>
            </a:r>
            <a:r>
              <a:rPr lang="nb-NO" sz="600" dirty="0"/>
              <a:t> og Trond Strand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4F18E40-73AF-8FAA-E0B6-EC01693A0BAA}"/>
              </a:ext>
            </a:extLst>
          </p:cNvPr>
          <p:cNvSpPr txBox="1"/>
          <p:nvPr/>
        </p:nvSpPr>
        <p:spPr>
          <a:xfrm>
            <a:off x="10516450" y="6454363"/>
            <a:ext cx="7873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KoKom</a:t>
            </a:r>
          </a:p>
        </p:txBody>
      </p:sp>
    </p:spTree>
    <p:extLst>
      <p:ext uri="{BB962C8B-B14F-4D97-AF65-F5344CB8AC3E}">
        <p14:creationId xmlns:p14="http://schemas.microsoft.com/office/powerpoint/2010/main" val="317128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6D8747F7-4FB9-CB55-5C2B-D46E13374A1E}"/>
              </a:ext>
            </a:extLst>
          </p:cNvPr>
          <p:cNvGraphicFramePr>
            <a:graphicFrameLocks noGrp="1"/>
          </p:cNvGraphicFramePr>
          <p:nvPr/>
        </p:nvGraphicFramePr>
        <p:xfrm>
          <a:off x="457201" y="911395"/>
          <a:ext cx="979129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6">
                  <a:extLst>
                    <a:ext uri="{9D8B030D-6E8A-4147-A177-3AD203B41FA5}">
                      <a16:colId xmlns:a16="http://schemas.microsoft.com/office/drawing/2014/main" val="2450923316"/>
                    </a:ext>
                  </a:extLst>
                </a:gridCol>
                <a:gridCol w="7932994">
                  <a:extLst>
                    <a:ext uri="{9D8B030D-6E8A-4147-A177-3AD203B41FA5}">
                      <a16:colId xmlns:a16="http://schemas.microsoft.com/office/drawing/2014/main" val="3851468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nb-NO" sz="2000" dirty="0"/>
                    </a:p>
                    <a:p>
                      <a:pPr algn="ctr"/>
                      <a:r>
                        <a:rPr lang="nb-NO" sz="2000" dirty="0"/>
                        <a:t>Oversikt, de mest sentrale </a:t>
                      </a:r>
                      <a:r>
                        <a:rPr lang="nb-NO" sz="2000" u="sng" dirty="0"/>
                        <a:t>detaljerte</a:t>
                      </a:r>
                      <a:r>
                        <a:rPr lang="nb-NO" sz="2000" dirty="0"/>
                        <a:t> bestemmelsene om samhandling</a:t>
                      </a:r>
                    </a:p>
                    <a:p>
                      <a:pPr algn="ctr"/>
                      <a:endParaRPr lang="nb-NO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32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§15-e om </a:t>
                      </a:r>
                      <a:r>
                        <a:rPr lang="nb-NO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AMK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e) ved behov varsle HRS samt AMK-sentraler som er berørt</a:t>
                      </a:r>
                    </a:p>
                    <a:p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114484"/>
                  </a:ext>
                </a:extLst>
              </a:tr>
            </a:tbl>
          </a:graphicData>
        </a:graphic>
      </p:graphicFrame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32285ECC-0627-DFCC-2A70-EE58696E11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961" y="3205402"/>
            <a:ext cx="2968078" cy="288705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3C2E2AD-001F-D7B8-601D-F147C08549FF}"/>
              </a:ext>
            </a:extLst>
          </p:cNvPr>
          <p:cNvSpPr/>
          <p:nvPr/>
        </p:nvSpPr>
        <p:spPr>
          <a:xfrm>
            <a:off x="8415338" y="4186238"/>
            <a:ext cx="28575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6AB776D-9D61-6D91-26DF-6DFAB340B145}"/>
              </a:ext>
            </a:extLst>
          </p:cNvPr>
          <p:cNvSpPr/>
          <p:nvPr/>
        </p:nvSpPr>
        <p:spPr>
          <a:xfrm rot="3040059">
            <a:off x="8117666" y="4880653"/>
            <a:ext cx="285750" cy="181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473AA3D-BA3D-2402-4009-C40482A881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46" y="4170350"/>
            <a:ext cx="877900" cy="9571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6DC370B0-559B-8D5B-0CFD-968485B36D8A}"/>
              </a:ext>
            </a:extLst>
          </p:cNvPr>
          <p:cNvCxnSpPr>
            <a:cxnSpLocks/>
            <a:endCxn id="3" idx="2"/>
          </p:cNvCxnSpPr>
          <p:nvPr/>
        </p:nvCxnSpPr>
        <p:spPr>
          <a:xfrm>
            <a:off x="7537507" y="4648929"/>
            <a:ext cx="400004" cy="7999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e 2">
            <a:extLst>
              <a:ext uri="{FF2B5EF4-FFF2-40B4-BE49-F238E27FC236}">
                <a16:creationId xmlns:a16="http://schemas.microsoft.com/office/drawing/2014/main" id="{2C0FC1D6-D7DB-6E58-18F1-A4FB87B3BEBA}"/>
              </a:ext>
            </a:extLst>
          </p:cNvPr>
          <p:cNvSpPr/>
          <p:nvPr/>
        </p:nvSpPr>
        <p:spPr>
          <a:xfrm>
            <a:off x="7937511" y="4217850"/>
            <a:ext cx="884403" cy="878155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C56CB306-ABD7-2CEA-9B67-8766DF4B97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3037" y="4267200"/>
            <a:ext cx="1484789" cy="72592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78AE49A1-D11F-A2E7-BC9A-EF74D56907EA}"/>
              </a:ext>
            </a:extLst>
          </p:cNvPr>
          <p:cNvCxnSpPr>
            <a:cxnSpLocks/>
          </p:cNvCxnSpPr>
          <p:nvPr/>
        </p:nvCxnSpPr>
        <p:spPr>
          <a:xfrm>
            <a:off x="8818639" y="4656927"/>
            <a:ext cx="400004" cy="7999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 descr="Et bilde som inneholder Font, Grafikk, logo, symbol">
            <a:extLst>
              <a:ext uri="{FF2B5EF4-FFF2-40B4-BE49-F238E27FC236}">
                <a16:creationId xmlns:a16="http://schemas.microsoft.com/office/drawing/2014/main" id="{F89199A4-BC69-DFA4-9CBC-723EAADBE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2053">
            <a:off x="50550" y="684806"/>
            <a:ext cx="2261732" cy="750280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E209C493-D6C5-EFD1-5ABB-7174812B654D}"/>
              </a:ext>
            </a:extLst>
          </p:cNvPr>
          <p:cNvSpPr txBox="1"/>
          <p:nvPr/>
        </p:nvSpPr>
        <p:spPr>
          <a:xfrm>
            <a:off x="10468303" y="6558455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Bilder: Politiet, Brannvesenet, HRS, </a:t>
            </a:r>
          </a:p>
          <a:p>
            <a:r>
              <a:rPr lang="nb-NO" sz="600" dirty="0"/>
              <a:t>Adobe </a:t>
            </a:r>
            <a:r>
              <a:rPr lang="nb-NO" sz="600" dirty="0" err="1"/>
              <a:t>stock</a:t>
            </a:r>
            <a:r>
              <a:rPr lang="nb-NO" sz="600" dirty="0"/>
              <a:t>, NLA og Trond Strand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8517CC8-541D-7114-DAC5-8EDEA2E5B885}"/>
              </a:ext>
            </a:extLst>
          </p:cNvPr>
          <p:cNvSpPr txBox="1"/>
          <p:nvPr/>
        </p:nvSpPr>
        <p:spPr>
          <a:xfrm>
            <a:off x="10516450" y="6454363"/>
            <a:ext cx="7873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KoKom</a:t>
            </a:r>
          </a:p>
        </p:txBody>
      </p:sp>
    </p:spTree>
    <p:extLst>
      <p:ext uri="{BB962C8B-B14F-4D97-AF65-F5344CB8AC3E}">
        <p14:creationId xmlns:p14="http://schemas.microsoft.com/office/powerpoint/2010/main" val="54872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6D8747F7-4FB9-CB55-5C2B-D46E13374A1E}"/>
              </a:ext>
            </a:extLst>
          </p:cNvPr>
          <p:cNvGraphicFramePr>
            <a:graphicFrameLocks noGrp="1"/>
          </p:cNvGraphicFramePr>
          <p:nvPr/>
        </p:nvGraphicFramePr>
        <p:xfrm>
          <a:off x="457201" y="911395"/>
          <a:ext cx="979129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6">
                  <a:extLst>
                    <a:ext uri="{9D8B030D-6E8A-4147-A177-3AD203B41FA5}">
                      <a16:colId xmlns:a16="http://schemas.microsoft.com/office/drawing/2014/main" val="2450923316"/>
                    </a:ext>
                  </a:extLst>
                </a:gridCol>
                <a:gridCol w="7932994">
                  <a:extLst>
                    <a:ext uri="{9D8B030D-6E8A-4147-A177-3AD203B41FA5}">
                      <a16:colId xmlns:a16="http://schemas.microsoft.com/office/drawing/2014/main" val="3851468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nb-NO" sz="2000" dirty="0"/>
                    </a:p>
                    <a:p>
                      <a:pPr algn="ctr"/>
                      <a:r>
                        <a:rPr lang="nb-NO" sz="2000" dirty="0"/>
                        <a:t>Oversikt, de mest sentrale </a:t>
                      </a:r>
                      <a:r>
                        <a:rPr lang="nb-NO" sz="2000" u="sng" dirty="0"/>
                        <a:t>detaljerte</a:t>
                      </a:r>
                      <a:r>
                        <a:rPr lang="nb-NO" sz="2000" dirty="0"/>
                        <a:t> bestemmelsene om samhandling</a:t>
                      </a:r>
                    </a:p>
                    <a:p>
                      <a:pPr algn="ctr"/>
                      <a:endParaRPr lang="nb-NO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32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§15-e om </a:t>
                      </a:r>
                      <a:r>
                        <a:rPr lang="nb-NO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AMK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e) ved behov varsle HRS samt AMK-sentraler som er berørt</a:t>
                      </a:r>
                    </a:p>
                    <a:p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114484"/>
                  </a:ext>
                </a:extLst>
              </a:tr>
            </a:tbl>
          </a:graphicData>
        </a:graphic>
      </p:graphicFrame>
      <p:pic>
        <p:nvPicPr>
          <p:cNvPr id="4" name="Plassholder for innhold 4">
            <a:extLst>
              <a:ext uri="{FF2B5EF4-FFF2-40B4-BE49-F238E27FC236}">
                <a16:creationId xmlns:a16="http://schemas.microsoft.com/office/drawing/2014/main" id="{32285ECC-0627-DFCC-2A70-EE58696E11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961" y="3205402"/>
            <a:ext cx="2968078" cy="2887053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3C2E2AD-001F-D7B8-601D-F147C08549FF}"/>
              </a:ext>
            </a:extLst>
          </p:cNvPr>
          <p:cNvSpPr/>
          <p:nvPr/>
        </p:nvSpPr>
        <p:spPr>
          <a:xfrm>
            <a:off x="8415338" y="4186238"/>
            <a:ext cx="285750" cy="161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6AB776D-9D61-6D91-26DF-6DFAB340B145}"/>
              </a:ext>
            </a:extLst>
          </p:cNvPr>
          <p:cNvSpPr/>
          <p:nvPr/>
        </p:nvSpPr>
        <p:spPr>
          <a:xfrm rot="3040059">
            <a:off x="8117666" y="4880653"/>
            <a:ext cx="285750" cy="181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473AA3D-BA3D-2402-4009-C40482A881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46" y="4170350"/>
            <a:ext cx="877900" cy="957155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6DC370B0-559B-8D5B-0CFD-968485B36D8A}"/>
              </a:ext>
            </a:extLst>
          </p:cNvPr>
          <p:cNvCxnSpPr>
            <a:cxnSpLocks/>
          </p:cNvCxnSpPr>
          <p:nvPr/>
        </p:nvCxnSpPr>
        <p:spPr>
          <a:xfrm flipV="1">
            <a:off x="7525632" y="4646428"/>
            <a:ext cx="519706" cy="2501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e 24">
            <a:extLst>
              <a:ext uri="{FF2B5EF4-FFF2-40B4-BE49-F238E27FC236}">
                <a16:creationId xmlns:a16="http://schemas.microsoft.com/office/drawing/2014/main" id="{E42CA202-5671-24A6-009A-4C7912954D37}"/>
              </a:ext>
            </a:extLst>
          </p:cNvPr>
          <p:cNvGrpSpPr/>
          <p:nvPr/>
        </p:nvGrpSpPr>
        <p:grpSpPr>
          <a:xfrm>
            <a:off x="8547899" y="4931435"/>
            <a:ext cx="725510" cy="1015170"/>
            <a:chOff x="8547899" y="4931435"/>
            <a:chExt cx="725510" cy="1015170"/>
          </a:xfrm>
        </p:grpSpPr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311CE31F-F085-5C13-A5A0-B41AB5340B3E}"/>
                </a:ext>
              </a:extLst>
            </p:cNvPr>
            <p:cNvGrpSpPr/>
            <p:nvPr/>
          </p:nvGrpSpPr>
          <p:grpSpPr>
            <a:xfrm>
              <a:off x="8558213" y="5164628"/>
              <a:ext cx="715196" cy="781977"/>
              <a:chOff x="8579344" y="5164628"/>
              <a:chExt cx="715196" cy="781977"/>
            </a:xfrm>
          </p:grpSpPr>
          <p:pic>
            <p:nvPicPr>
              <p:cNvPr id="6" name="Bilde 5">
                <a:extLst>
                  <a:ext uri="{FF2B5EF4-FFF2-40B4-BE49-F238E27FC236}">
                    <a16:creationId xmlns:a16="http://schemas.microsoft.com/office/drawing/2014/main" id="{09923EAE-CFAA-8BEF-5C57-FDBDC0BED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05151" y="5356518"/>
                <a:ext cx="650630" cy="398459"/>
              </a:xfrm>
              <a:prstGeom prst="rect">
                <a:avLst/>
              </a:prstGeom>
            </p:spPr>
          </p:pic>
          <p:sp>
            <p:nvSpPr>
              <p:cNvPr id="10" name="Ellipse 9">
                <a:extLst>
                  <a:ext uri="{FF2B5EF4-FFF2-40B4-BE49-F238E27FC236}">
                    <a16:creationId xmlns:a16="http://schemas.microsoft.com/office/drawing/2014/main" id="{A9C065AC-4345-232C-DBF1-7BE1E0B17E64}"/>
                  </a:ext>
                </a:extLst>
              </p:cNvPr>
              <p:cNvSpPr/>
              <p:nvPr/>
            </p:nvSpPr>
            <p:spPr>
              <a:xfrm>
                <a:off x="8579344" y="5164628"/>
                <a:ext cx="715196" cy="781977"/>
              </a:xfrm>
              <a:prstGeom prst="ellips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A0D39782-DBBB-B064-53D3-D6975C2F2F1D}"/>
                </a:ext>
              </a:extLst>
            </p:cNvPr>
            <p:cNvCxnSpPr>
              <a:cxnSpLocks/>
            </p:cNvCxnSpPr>
            <p:nvPr/>
          </p:nvCxnSpPr>
          <p:spPr>
            <a:xfrm>
              <a:off x="8547899" y="4931435"/>
              <a:ext cx="136183" cy="30518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A061C3A9-99F8-FBE1-F185-E1E80231863F}"/>
              </a:ext>
            </a:extLst>
          </p:cNvPr>
          <p:cNvGrpSpPr/>
          <p:nvPr/>
        </p:nvGrpSpPr>
        <p:grpSpPr>
          <a:xfrm>
            <a:off x="7335476" y="4931435"/>
            <a:ext cx="725510" cy="1015170"/>
            <a:chOff x="7335476" y="4931435"/>
            <a:chExt cx="725510" cy="1015170"/>
          </a:xfrm>
        </p:grpSpPr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BB357E1-57B0-1012-1807-AE2CB9983ECB}"/>
                </a:ext>
              </a:extLst>
            </p:cNvPr>
            <p:cNvGrpSpPr/>
            <p:nvPr/>
          </p:nvGrpSpPr>
          <p:grpSpPr>
            <a:xfrm>
              <a:off x="7345790" y="5164628"/>
              <a:ext cx="715196" cy="781977"/>
              <a:chOff x="8579344" y="5164628"/>
              <a:chExt cx="715196" cy="781977"/>
            </a:xfrm>
          </p:grpSpPr>
          <p:pic>
            <p:nvPicPr>
              <p:cNvPr id="22" name="Bilde 21">
                <a:extLst>
                  <a:ext uri="{FF2B5EF4-FFF2-40B4-BE49-F238E27FC236}">
                    <a16:creationId xmlns:a16="http://schemas.microsoft.com/office/drawing/2014/main" id="{17A7587B-390F-4538-BBC5-4C79E7DF7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05151" y="5356518"/>
                <a:ext cx="650630" cy="398459"/>
              </a:xfrm>
              <a:prstGeom prst="rect">
                <a:avLst/>
              </a:prstGeom>
            </p:spPr>
          </p:pic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4889BCF1-62FA-3988-6179-A94F9E1A0652}"/>
                  </a:ext>
                </a:extLst>
              </p:cNvPr>
              <p:cNvSpPr/>
              <p:nvPr/>
            </p:nvSpPr>
            <p:spPr>
              <a:xfrm>
                <a:off x="8579344" y="5164628"/>
                <a:ext cx="715196" cy="781977"/>
              </a:xfrm>
              <a:prstGeom prst="ellipse">
                <a:avLst/>
              </a:prstGeom>
              <a:ln w="476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cxnSp>
          <p:nvCxnSpPr>
            <p:cNvPr id="24" name="Rett linje 23">
              <a:extLst>
                <a:ext uri="{FF2B5EF4-FFF2-40B4-BE49-F238E27FC236}">
                  <a16:creationId xmlns:a16="http://schemas.microsoft.com/office/drawing/2014/main" id="{B0B9EE95-BA37-504C-3E4B-E5C36DF8BE28}"/>
                </a:ext>
              </a:extLst>
            </p:cNvPr>
            <p:cNvCxnSpPr>
              <a:cxnSpLocks/>
            </p:cNvCxnSpPr>
            <p:nvPr/>
          </p:nvCxnSpPr>
          <p:spPr>
            <a:xfrm>
              <a:off x="7335476" y="4931435"/>
              <a:ext cx="136183" cy="30518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de 4" descr="Et bilde som inneholder Font, Grafikk, logo, symbol">
            <a:extLst>
              <a:ext uri="{FF2B5EF4-FFF2-40B4-BE49-F238E27FC236}">
                <a16:creationId xmlns:a16="http://schemas.microsoft.com/office/drawing/2014/main" id="{11A67B9C-6B91-5772-3197-315A525B78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2053">
            <a:off x="50550" y="684806"/>
            <a:ext cx="2261732" cy="750280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926FFA7A-E0DE-1003-BF6E-7A069BF708F2}"/>
              </a:ext>
            </a:extLst>
          </p:cNvPr>
          <p:cNvSpPr txBox="1"/>
          <p:nvPr/>
        </p:nvSpPr>
        <p:spPr>
          <a:xfrm>
            <a:off x="10516450" y="6546696"/>
            <a:ext cx="12971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Bilder: Politiet, Brannvesenet, HRS, </a:t>
            </a:r>
          </a:p>
          <a:p>
            <a:r>
              <a:rPr lang="nb-NO" sz="600" dirty="0"/>
              <a:t>Adobe </a:t>
            </a:r>
            <a:r>
              <a:rPr lang="nb-NO" sz="600" dirty="0" err="1"/>
              <a:t>stock</a:t>
            </a:r>
            <a:r>
              <a:rPr lang="nb-NO" sz="600" dirty="0"/>
              <a:t> og Trond Strand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6B9EBAB7-8C77-2455-E6CA-61AF8C4DA5EB}"/>
              </a:ext>
            </a:extLst>
          </p:cNvPr>
          <p:cNvSpPr txBox="1"/>
          <p:nvPr/>
        </p:nvSpPr>
        <p:spPr>
          <a:xfrm>
            <a:off x="10516450" y="6454363"/>
            <a:ext cx="7873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KoKom</a:t>
            </a:r>
          </a:p>
        </p:txBody>
      </p:sp>
    </p:spTree>
    <p:extLst>
      <p:ext uri="{BB962C8B-B14F-4D97-AF65-F5344CB8AC3E}">
        <p14:creationId xmlns:p14="http://schemas.microsoft.com/office/powerpoint/2010/main" val="316174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6D8747F7-4FB9-CB55-5C2B-D46E13374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39692"/>
              </p:ext>
            </p:extLst>
          </p:nvPr>
        </p:nvGraphicFramePr>
        <p:xfrm>
          <a:off x="457201" y="911395"/>
          <a:ext cx="979129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6">
                  <a:extLst>
                    <a:ext uri="{9D8B030D-6E8A-4147-A177-3AD203B41FA5}">
                      <a16:colId xmlns:a16="http://schemas.microsoft.com/office/drawing/2014/main" val="2450923316"/>
                    </a:ext>
                  </a:extLst>
                </a:gridCol>
                <a:gridCol w="7932994">
                  <a:extLst>
                    <a:ext uri="{9D8B030D-6E8A-4147-A177-3AD203B41FA5}">
                      <a16:colId xmlns:a16="http://schemas.microsoft.com/office/drawing/2014/main" val="3851468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nb-NO" sz="2000" dirty="0"/>
                    </a:p>
                    <a:p>
                      <a:pPr algn="ctr"/>
                      <a:r>
                        <a:rPr lang="nb-NO" sz="2000" dirty="0"/>
                        <a:t>Oversikt, de mest sentrale </a:t>
                      </a:r>
                      <a:r>
                        <a:rPr lang="nb-NO" sz="2000" u="sng" dirty="0"/>
                        <a:t>detaljerte</a:t>
                      </a:r>
                      <a:r>
                        <a:rPr lang="nb-NO" sz="2000" dirty="0"/>
                        <a:t> bestemmelsene om samhandling</a:t>
                      </a:r>
                    </a:p>
                    <a:p>
                      <a:pPr algn="ctr"/>
                      <a:endParaRPr lang="nb-NO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32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§15-f om </a:t>
                      </a:r>
                      <a:r>
                        <a:rPr lang="nb-NO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f) varsle den kommunale legevaktsentralen om behov for øyeblikkelig hjelp i kommunen</a:t>
                      </a:r>
                    </a:p>
                    <a:p>
                      <a:endParaRPr lang="nb-NO" sz="1800" dirty="0"/>
                    </a:p>
                    <a:p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593545"/>
                  </a:ext>
                </a:extLst>
              </a:tr>
            </a:tbl>
          </a:graphicData>
        </a:graphic>
      </p:graphicFrame>
      <p:pic>
        <p:nvPicPr>
          <p:cNvPr id="5" name="Bilde 4">
            <a:extLst>
              <a:ext uri="{FF2B5EF4-FFF2-40B4-BE49-F238E27FC236}">
                <a16:creationId xmlns:a16="http://schemas.microsoft.com/office/drawing/2014/main" id="{66908B14-9817-90A6-BA0C-3521923AA5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7497" y="3753769"/>
            <a:ext cx="2081787" cy="2106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B99BD93E-F5E2-09A4-0EF1-B36142A7B273}"/>
              </a:ext>
            </a:extLst>
          </p:cNvPr>
          <p:cNvGrpSpPr/>
          <p:nvPr/>
        </p:nvGrpSpPr>
        <p:grpSpPr>
          <a:xfrm>
            <a:off x="2371060" y="2777973"/>
            <a:ext cx="7123814" cy="3072814"/>
            <a:chOff x="2371060" y="2777973"/>
            <a:chExt cx="7123814" cy="3072814"/>
          </a:xfrm>
        </p:grpSpPr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CB6C656D-9940-A417-1E10-82578DB38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02326" y="3752046"/>
              <a:ext cx="3083865" cy="209874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9" name="Venstre klammeparentes 8">
              <a:extLst>
                <a:ext uri="{FF2B5EF4-FFF2-40B4-BE49-F238E27FC236}">
                  <a16:creationId xmlns:a16="http://schemas.microsoft.com/office/drawing/2014/main" id="{67393EC2-57ED-2D78-ABB3-C0A4DB51CF8B}"/>
                </a:ext>
              </a:extLst>
            </p:cNvPr>
            <p:cNvSpPr/>
            <p:nvPr/>
          </p:nvSpPr>
          <p:spPr>
            <a:xfrm rot="5400000">
              <a:off x="5231218" y="-82185"/>
              <a:ext cx="1403498" cy="7123814"/>
            </a:xfrm>
            <a:prstGeom prst="leftBrace">
              <a:avLst/>
            </a:prstGeom>
            <a:ln w="476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392BB31-DDC0-5FF1-E2A2-13732EE7C853}"/>
              </a:ext>
            </a:extLst>
          </p:cNvPr>
          <p:cNvSpPr txBox="1"/>
          <p:nvPr/>
        </p:nvSpPr>
        <p:spPr>
          <a:xfrm>
            <a:off x="10790378" y="6565043"/>
            <a:ext cx="6270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Bilder: KoKom</a:t>
            </a:r>
          </a:p>
        </p:txBody>
      </p:sp>
      <p:pic>
        <p:nvPicPr>
          <p:cNvPr id="7" name="Bilde 6" descr="Et bilde som inneholder Font, Grafikk, logo, symbol">
            <a:extLst>
              <a:ext uri="{FF2B5EF4-FFF2-40B4-BE49-F238E27FC236}">
                <a16:creationId xmlns:a16="http://schemas.microsoft.com/office/drawing/2014/main" id="{2923D990-5B6A-4657-6173-5C144C2B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2053">
            <a:off x="50550" y="684806"/>
            <a:ext cx="2261732" cy="7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2">
            <a:extLst>
              <a:ext uri="{FF2B5EF4-FFF2-40B4-BE49-F238E27FC236}">
                <a16:creationId xmlns:a16="http://schemas.microsoft.com/office/drawing/2014/main" id="{6D8747F7-4FB9-CB55-5C2B-D46E13374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839727"/>
              </p:ext>
            </p:extLst>
          </p:nvPr>
        </p:nvGraphicFramePr>
        <p:xfrm>
          <a:off x="457201" y="911395"/>
          <a:ext cx="979129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296">
                  <a:extLst>
                    <a:ext uri="{9D8B030D-6E8A-4147-A177-3AD203B41FA5}">
                      <a16:colId xmlns:a16="http://schemas.microsoft.com/office/drawing/2014/main" val="2450923316"/>
                    </a:ext>
                  </a:extLst>
                </a:gridCol>
                <a:gridCol w="7932994">
                  <a:extLst>
                    <a:ext uri="{9D8B030D-6E8A-4147-A177-3AD203B41FA5}">
                      <a16:colId xmlns:a16="http://schemas.microsoft.com/office/drawing/2014/main" val="38514683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endParaRPr lang="nb-NO" sz="2000" dirty="0"/>
                    </a:p>
                    <a:p>
                      <a:pPr algn="ctr"/>
                      <a:r>
                        <a:rPr lang="nb-NO" sz="2000" dirty="0"/>
                        <a:t>Oversikt, de mest sentrale </a:t>
                      </a:r>
                      <a:r>
                        <a:rPr lang="nb-NO" sz="2000" u="sng" dirty="0"/>
                        <a:t>detaljerte</a:t>
                      </a:r>
                      <a:r>
                        <a:rPr lang="nb-NO" sz="2000" dirty="0"/>
                        <a:t> bestemmelsene om samhandling</a:t>
                      </a:r>
                    </a:p>
                    <a:p>
                      <a:pPr algn="ctr"/>
                      <a:endParaRPr lang="nb-NO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32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§15-g om </a:t>
                      </a:r>
                      <a:r>
                        <a:rPr lang="nb-NO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AMK</a:t>
                      </a:r>
                      <a:endParaRPr lang="nb-NO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g) sette samtalen over til legevaktsentral på forhåndsdefinerte linjer når henvendelsen gjelder allmennmedisinske problemstillinger uten behov for utrykning fra spesialisthelsetjenesten</a:t>
                      </a:r>
                    </a:p>
                    <a:p>
                      <a:endParaRPr lang="nb-NO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107526"/>
                  </a:ext>
                </a:extLst>
              </a:tr>
            </a:tbl>
          </a:graphicData>
        </a:graphic>
      </p:graphicFrame>
      <p:pic>
        <p:nvPicPr>
          <p:cNvPr id="4" name="Bilde 3" descr="Et bilde som inneholder Font, Grafikk, logo, symbol">
            <a:extLst>
              <a:ext uri="{FF2B5EF4-FFF2-40B4-BE49-F238E27FC236}">
                <a16:creationId xmlns:a16="http://schemas.microsoft.com/office/drawing/2014/main" id="{A7AF2ECB-B009-274D-02F9-C1E6C9E7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52053">
            <a:off x="50550" y="684806"/>
            <a:ext cx="2261732" cy="75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20" y="1062293"/>
            <a:ext cx="4528099" cy="3202533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9211B28-3B68-8F38-421B-4473FB599A31}"/>
              </a:ext>
            </a:extLst>
          </p:cNvPr>
          <p:cNvSpPr txBox="1"/>
          <p:nvPr/>
        </p:nvSpPr>
        <p:spPr>
          <a:xfrm>
            <a:off x="4088569" y="3995678"/>
            <a:ext cx="5611996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b="1" dirty="0">
                <a:cs typeface="Calibri"/>
              </a:rPr>
              <a:t>Andre aktuelle</a:t>
            </a:r>
            <a:endParaRPr lang="nb-N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psykiske helseteam og</a:t>
            </a:r>
            <a:endParaRPr lang="nb-N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vold- og overgrepsmottak</a:t>
            </a: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andre AMK- eller LVS</a:t>
            </a: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Giftinformasjonsentralen</a:t>
            </a:r>
            <a:endParaRPr lang="nb-N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andre innen helsetjenesten eller grenseområder?</a:t>
            </a:r>
          </a:p>
          <a:p>
            <a:pPr marL="800014" lvl="1" indent="-342863" hangingPunct="0">
              <a:buFont typeface="Symbol" panose="05050102010706020507" pitchFamily="18" charset="2"/>
              <a:buChar char=""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Hjelpemiddelsentral/hjemme O2 etc.</a:t>
            </a:r>
          </a:p>
          <a:p>
            <a:pPr marL="800014" lvl="1" indent="-342863" hangingPunct="0">
              <a:buFont typeface="Symbol" panose="05050102010706020507" pitchFamily="18" charset="2"/>
              <a:buChar char=""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Mental helse</a:t>
            </a:r>
          </a:p>
          <a:p>
            <a:pPr marL="800014" lvl="1" indent="-342863" hangingPunct="0">
              <a:buFont typeface="Symbol" panose="05050102010706020507" pitchFamily="18" charset="2"/>
              <a:buChar char=""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Kirkens SOS</a:t>
            </a:r>
          </a:p>
          <a:p>
            <a:pPr marL="800014" lvl="1" indent="-342863" hangingPunct="0">
              <a:buFont typeface="Symbol" panose="05050102010706020507" pitchFamily="18" charset="2"/>
              <a:buChar char=""/>
            </a:pPr>
            <a:r>
              <a:rPr lang="nb-NO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……</a:t>
            </a:r>
          </a:p>
        </p:txBody>
      </p:sp>
      <p:sp>
        <p:nvSpPr>
          <p:cNvPr id="5" name="Rektangel 4"/>
          <p:cNvSpPr/>
          <p:nvPr/>
        </p:nvSpPr>
        <p:spPr>
          <a:xfrm>
            <a:off x="3441235" y="479174"/>
            <a:ext cx="4834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Samhandling innad i helsetjenesten</a:t>
            </a:r>
            <a:br>
              <a:rPr lang="nb-NO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F6FB0B1-AA1D-F786-C80B-586EA84CABA4}"/>
              </a:ext>
            </a:extLst>
          </p:cNvPr>
          <p:cNvSpPr txBox="1"/>
          <p:nvPr/>
        </p:nvSpPr>
        <p:spPr>
          <a:xfrm>
            <a:off x="10498716" y="6462567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KoKom</a:t>
            </a:r>
          </a:p>
          <a:p>
            <a:r>
              <a:rPr lang="nb-NO" sz="600" dirty="0"/>
              <a:t>Bilder: Trond Strand og KoKom</a:t>
            </a:r>
          </a:p>
        </p:txBody>
      </p:sp>
    </p:spTree>
    <p:extLst>
      <p:ext uri="{BB962C8B-B14F-4D97-AF65-F5344CB8AC3E}">
        <p14:creationId xmlns:p14="http://schemas.microsoft.com/office/powerpoint/2010/main" val="19087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D0B01BA-0E70-8011-A2F5-3AF19DDAD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6114">
            <a:off x="319886" y="146809"/>
            <a:ext cx="6096528" cy="3429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D07443D-4DEA-EB4D-4015-E2B5E4CC3857}"/>
              </a:ext>
            </a:extLst>
          </p:cNvPr>
          <p:cNvSpPr txBox="1"/>
          <p:nvPr/>
        </p:nvSpPr>
        <p:spPr>
          <a:xfrm>
            <a:off x="6473273" y="760139"/>
            <a:ext cx="4660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Dvs. vi ser på samhandling med</a:t>
            </a:r>
          </a:p>
          <a:p>
            <a:r>
              <a:rPr lang="nb-NO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1) hvem, 2) om hva og 3) hvordan</a:t>
            </a:r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6E3A78C4-BC1C-BD29-E153-8D97D9D84BD1}"/>
              </a:ext>
            </a:extLst>
          </p:cNvPr>
          <p:cNvSpPr/>
          <p:nvPr/>
        </p:nvSpPr>
        <p:spPr>
          <a:xfrm rot="20785338">
            <a:off x="458788" y="449643"/>
            <a:ext cx="5410673" cy="2193966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6C81E92-405A-A91E-FBB9-6B34D68A3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66632">
            <a:off x="1595532" y="2467949"/>
            <a:ext cx="6096528" cy="3429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5B9914C-1F3F-A18C-3CFD-4BBA1A28E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55180">
            <a:off x="5092293" y="3234927"/>
            <a:ext cx="6096528" cy="34292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848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CCEFA85-4394-5810-6ED5-E1BCF819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brann (110) alarmsentral</a:t>
            </a:r>
            <a:b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kommunale/interkommunale brannvesen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19D1382-4AAE-462F-6985-C1F5298D3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 fontScale="92500" lnSpcReduction="20000"/>
          </a:bodyPr>
          <a:lstStyle/>
          <a:p>
            <a:pPr marL="0" indent="0" hangingPunct="0">
              <a:buNone/>
            </a:pPr>
            <a: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Kommunal/interkommunal etat, varierende tilbud rundt i landet</a:t>
            </a:r>
            <a:b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b-NO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Tidligere oftest omtalt som </a:t>
            </a:r>
            <a:r>
              <a:rPr lang="nb-NO" sz="20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Brannvesen</a:t>
            </a:r>
            <a:r>
              <a:rPr lang="nb-NO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mens i dag brukes oftere begrepet </a:t>
            </a:r>
            <a:r>
              <a:rPr lang="nb-NO" sz="20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Brann og redningsvesen</a:t>
            </a:r>
          </a:p>
          <a:p>
            <a:pPr marL="0" indent="0" hangingPunct="0">
              <a:buNone/>
            </a:pPr>
            <a:br>
              <a:rPr lang="nb-NO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b-NO" sz="20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1FBD0CE-4941-76C2-4A0B-9AACE1BF9DC2}"/>
              </a:ext>
            </a:extLst>
          </p:cNvPr>
          <p:cNvSpPr txBox="1"/>
          <p:nvPr/>
        </p:nvSpPr>
        <p:spPr>
          <a:xfrm>
            <a:off x="4717566" y="3563937"/>
            <a:ext cx="60979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hangingPunct="0">
              <a:buNone/>
            </a:pPr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Brukes bl.a. som</a:t>
            </a:r>
            <a:b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b-N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nb-NO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akutthjelpere</a:t>
            </a:r>
            <a:endParaRPr lang="nb-N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sjåfør legebil</a:t>
            </a: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sikring av skadested – «</a:t>
            </a:r>
            <a:r>
              <a:rPr lang="nb-NO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ambulansetjenestens HMS</a:t>
            </a:r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«bærehjelp» til ambulansetjenesten</a:t>
            </a:r>
          </a:p>
          <a:p>
            <a:pPr marL="342900" lvl="0" indent="-342900" hangingPunct="0">
              <a:buFont typeface="Symbol" panose="05050102010706020507" pitchFamily="18" charset="2"/>
              <a:buChar char=""/>
            </a:pPr>
            <a:r>
              <a:rPr lang="nb-NO" sz="2000" dirty="0">
                <a:latin typeface="Times New Roman" panose="02020603050405020304" pitchFamily="18" charset="0"/>
              </a:rPr>
              <a:t>CBRNE-beredskap (varierende)</a:t>
            </a:r>
            <a:endParaRPr lang="nb-NO" sz="2000" dirty="0"/>
          </a:p>
        </p:txBody>
      </p:sp>
      <p:pic>
        <p:nvPicPr>
          <p:cNvPr id="2" name="Picture 2" descr="Tegning av frivillige brannmenn med håndkjerre med brannslange mv. En bærer en stige, en annen en bøtte.">
            <a:extLst>
              <a:ext uri="{FF2B5EF4-FFF2-40B4-BE49-F238E27FC236}">
                <a16:creationId xmlns:a16="http://schemas.microsoft.com/office/drawing/2014/main" id="{817F7B99-7850-3CE8-7D36-1AD02B15F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1"/>
          <a:stretch/>
        </p:blipFill>
        <p:spPr bwMode="auto">
          <a:xfrm>
            <a:off x="838200" y="3729372"/>
            <a:ext cx="3586163" cy="19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15058459-1D0F-50C7-62E6-8095D46F6284}"/>
              </a:ext>
            </a:extLst>
          </p:cNvPr>
          <p:cNvSpPr txBox="1"/>
          <p:nvPr/>
        </p:nvSpPr>
        <p:spPr>
          <a:xfrm>
            <a:off x="10743081" y="6557160"/>
            <a:ext cx="69121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DSB</a:t>
            </a:r>
          </a:p>
        </p:txBody>
      </p:sp>
    </p:spTree>
    <p:extLst>
      <p:ext uri="{BB962C8B-B14F-4D97-AF65-F5344CB8AC3E}">
        <p14:creationId xmlns:p14="http://schemas.microsoft.com/office/powerpoint/2010/main" val="13633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0CB7853-EB4D-4F28-7822-F4AF287154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6061">
            <a:off x="1138587" y="506373"/>
            <a:ext cx="6096528" cy="342929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7C8378A-7164-D948-791D-344284564CB4}"/>
              </a:ext>
            </a:extLst>
          </p:cNvPr>
          <p:cNvSpPr txBox="1"/>
          <p:nvPr/>
        </p:nvSpPr>
        <p:spPr>
          <a:xfrm>
            <a:off x="1382352" y="4442044"/>
            <a:ext cx="93427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Kommunene og de regionale helseforetakene kan, som del av sin akuttmedisinske beredskap, </a:t>
            </a:r>
            <a:r>
              <a:rPr lang="nb-NO" u="sng" dirty="0"/>
              <a:t>inngå avtale om bistand fra </a:t>
            </a:r>
            <a:r>
              <a:rPr lang="nb-NO" u="sng" dirty="0" err="1"/>
              <a:t>akutthjelpere</a:t>
            </a:r>
            <a:r>
              <a:rPr lang="nb-NO" dirty="0"/>
              <a:t>.  </a:t>
            </a:r>
            <a:r>
              <a:rPr lang="nb-NO" dirty="0" err="1"/>
              <a:t>Akutthjelpere</a:t>
            </a:r>
            <a:r>
              <a:rPr lang="nb-NO" dirty="0"/>
              <a:t> kan være medlemmer av frivillige organisasjoner eller kommunalt brannvesen.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Bistand kan komme i tillegg til, eller i påvente av, at personell fra de øvrige akuttmedisinske tjenestene kan yte akuttmedisinsk hjelp. </a:t>
            </a:r>
            <a:br>
              <a:rPr lang="nb-NO" dirty="0"/>
            </a:b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Personer som skal yte slik bistand må ha fått nødvendig opplæring.</a:t>
            </a:r>
          </a:p>
          <a:p>
            <a:r>
              <a:rPr lang="nb-NO" dirty="0"/>
              <a:t>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04ACF03-3C97-8053-D7D4-72FD918BD420}"/>
              </a:ext>
            </a:extLst>
          </p:cNvPr>
          <p:cNvSpPr txBox="1"/>
          <p:nvPr/>
        </p:nvSpPr>
        <p:spPr>
          <a:xfrm>
            <a:off x="1481138" y="3882509"/>
            <a:ext cx="610552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nb-NO" sz="1800" b="1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b-NO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nb-N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kuttmedisinforskriften §5 sier dette om </a:t>
            </a:r>
            <a:r>
              <a:rPr lang="nb-NO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akutthjelpere</a:t>
            </a:r>
            <a:r>
              <a:rPr lang="nb-NO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</a:t>
            </a:r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403882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2444B0E-8E8E-8777-4525-B922FDD5F275}"/>
              </a:ext>
            </a:extLst>
          </p:cNvPr>
          <p:cNvSpPr/>
          <p:nvPr/>
        </p:nvSpPr>
        <p:spPr>
          <a:xfrm>
            <a:off x="1952625" y="5153025"/>
            <a:ext cx="6781800" cy="4667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19D1382-4AAE-462F-6985-C1F5298D3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25" y="2768430"/>
            <a:ext cx="7943850" cy="2851320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Statlig etat, mye standardiserte innsats</a:t>
            </a:r>
            <a:b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b-NO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noen oppgaver i samarbeid med helsetjenesten:</a:t>
            </a:r>
            <a:br>
              <a:rPr lang="nb-NO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nb-NO" sz="20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hangingPunct="0"/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Skaffe tilgang – «ta dører»</a:t>
            </a:r>
          </a:p>
          <a:p>
            <a:pPr hangingPunct="0"/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Sikring av skadested for LV og ambulansetjeneste mv.</a:t>
            </a:r>
          </a:p>
          <a:p>
            <a:pPr hangingPunct="0"/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Helsetjenesten bistår ofte politiet i væpnede aksjoner</a:t>
            </a:r>
          </a:p>
          <a:p>
            <a:pPr hangingPunct="0"/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Helsetjenesten og politiets ansvar for psykisk syke (rundskriv)</a:t>
            </a:r>
          </a:p>
          <a:p>
            <a:endParaRPr lang="nb-NO" sz="2000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2AD96458-3E1D-758F-80EC-A4413950BB8E}"/>
              </a:ext>
            </a:extLst>
          </p:cNvPr>
          <p:cNvGrpSpPr/>
          <p:nvPr/>
        </p:nvGrpSpPr>
        <p:grpSpPr>
          <a:xfrm>
            <a:off x="377840" y="509204"/>
            <a:ext cx="3278549" cy="1363900"/>
            <a:chOff x="462061" y="3814010"/>
            <a:chExt cx="3278549" cy="1363900"/>
          </a:xfrm>
        </p:grpSpPr>
        <p:pic>
          <p:nvPicPr>
            <p:cNvPr id="3" name="Bilde 2">
              <a:extLst>
                <a:ext uri="{FF2B5EF4-FFF2-40B4-BE49-F238E27FC236}">
                  <a16:creationId xmlns:a16="http://schemas.microsoft.com/office/drawing/2014/main" id="{9EF51763-7D05-B85D-7969-34BA6B455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061" y="3814010"/>
              <a:ext cx="3278549" cy="1020951"/>
            </a:xfrm>
            <a:prstGeom prst="rect">
              <a:avLst/>
            </a:prstGeom>
          </p:spPr>
        </p:pic>
        <p:pic>
          <p:nvPicPr>
            <p:cNvPr id="7" name="Bilde 6">
              <a:extLst>
                <a:ext uri="{FF2B5EF4-FFF2-40B4-BE49-F238E27FC236}">
                  <a16:creationId xmlns:a16="http://schemas.microsoft.com/office/drawing/2014/main" id="{A5AA8388-AAF8-F5A4-9D98-85E02FDBA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2061" y="4834962"/>
              <a:ext cx="3258005" cy="342948"/>
            </a:xfrm>
            <a:prstGeom prst="rect">
              <a:avLst/>
            </a:prstGeom>
          </p:spPr>
        </p:pic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2514AED-10C6-A2B7-A028-FA0EC411ECA0}"/>
              </a:ext>
            </a:extLst>
          </p:cNvPr>
          <p:cNvSpPr txBox="1"/>
          <p:nvPr/>
        </p:nvSpPr>
        <p:spPr>
          <a:xfrm>
            <a:off x="3968114" y="509204"/>
            <a:ext cx="72247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Politiet operasjonssentral</a:t>
            </a:r>
            <a:b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nb-NO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Lokal redningssentral –LRS</a:t>
            </a:r>
            <a:br>
              <a:rPr lang="nb-NO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endParaRPr lang="nb-NO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Politipatruljer</a:t>
            </a:r>
          </a:p>
        </p:txBody>
      </p:sp>
    </p:spTree>
    <p:extLst>
      <p:ext uri="{BB962C8B-B14F-4D97-AF65-F5344CB8AC3E}">
        <p14:creationId xmlns:p14="http://schemas.microsoft.com/office/powerpoint/2010/main" val="97349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39C5FE3-6A08-8A34-97D9-AF83A18C6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5396">
            <a:off x="9262" y="3530"/>
            <a:ext cx="6096528" cy="342929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2A9478C-1606-FF8C-2346-65346A72157A}"/>
              </a:ext>
            </a:extLst>
          </p:cNvPr>
          <p:cNvSpPr/>
          <p:nvPr/>
        </p:nvSpPr>
        <p:spPr>
          <a:xfrm>
            <a:off x="847725" y="3238501"/>
            <a:ext cx="6300786" cy="27063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19D1382-4AAE-462F-6985-C1F5298D3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4285388"/>
            <a:ext cx="6124575" cy="1470025"/>
          </a:xfrm>
        </p:spPr>
        <p:txBody>
          <a:bodyPr/>
          <a:lstStyle/>
          <a:p>
            <a:r>
              <a:rPr lang="nb-NO" sz="2000" dirty="0">
                <a:ea typeface="Verdana" panose="020B0604030504040204" pitchFamily="34" charset="0"/>
              </a:rPr>
              <a:t>Lov om psykisk helsevern</a:t>
            </a:r>
            <a:br>
              <a:rPr lang="nb-NO" sz="2000" dirty="0">
                <a:ea typeface="Verdana" panose="020B0604030504040204" pitchFamily="34" charset="0"/>
              </a:rPr>
            </a:br>
            <a:endParaRPr lang="nb-NO" sz="2000" dirty="0">
              <a:ea typeface="Verdana" panose="020B0604030504040204" pitchFamily="34" charset="0"/>
            </a:endParaRPr>
          </a:p>
          <a:p>
            <a:r>
              <a:rPr lang="nb-NO" sz="2000" i="0" dirty="0">
                <a:solidFill>
                  <a:srgbClr val="212121"/>
                </a:solidFill>
                <a:effectLst/>
              </a:rPr>
              <a:t>Helsetjenestens og politiets ansvar for personer med psykisk lidelse  - oppgaver og samarbeid</a:t>
            </a:r>
          </a:p>
          <a:p>
            <a:endParaRPr lang="nb-N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3" name="Plassholder for innhold 4">
            <a:extLst>
              <a:ext uri="{FF2B5EF4-FFF2-40B4-BE49-F238E27FC236}">
                <a16:creationId xmlns:a16="http://schemas.microsoft.com/office/drawing/2014/main" id="{B2C4B25F-55A4-5D09-B8AF-6A066A94B0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6467" y="1102587"/>
            <a:ext cx="4439950" cy="337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AAB0B37-1D55-C8A7-677A-EFD84E473EF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9211">
            <a:off x="9296662" y="1682262"/>
            <a:ext cx="2362295" cy="3335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183C531-D77B-E38F-8B2E-37191890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27" y="3343275"/>
            <a:ext cx="4981575" cy="1202846"/>
          </a:xfrm>
        </p:spPr>
        <p:txBody>
          <a:bodyPr>
            <a:noAutofit/>
          </a:bodyPr>
          <a:lstStyle/>
          <a:p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Myndighetskrav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EB85243-9722-38F9-F2B6-57903439EEF1}"/>
              </a:ext>
            </a:extLst>
          </p:cNvPr>
          <p:cNvSpPr txBox="1"/>
          <p:nvPr/>
        </p:nvSpPr>
        <p:spPr>
          <a:xfrm>
            <a:off x="847725" y="6470326"/>
            <a:ext cx="87205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hlinkClick r:id="rId6"/>
              </a:rPr>
              <a:t>Helsetjenestens og politiets ansvar for personer med psykisk lidelse - oppgaver og samarbeid - Helsedirektoratet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5492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CCEFA85-4394-5810-6ED5-E1BCF8191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Redningstjenesten</a:t>
            </a:r>
          </a:p>
        </p:txBody>
      </p: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6891CE20-2825-0808-7EB9-E92C6B4A89C6}"/>
              </a:ext>
            </a:extLst>
          </p:cNvPr>
          <p:cNvGrpSpPr/>
          <p:nvPr/>
        </p:nvGrpSpPr>
        <p:grpSpPr>
          <a:xfrm>
            <a:off x="4346369" y="1861650"/>
            <a:ext cx="3530553" cy="3505997"/>
            <a:chOff x="4631011" y="2875575"/>
            <a:chExt cx="2968078" cy="3134699"/>
          </a:xfrm>
        </p:grpSpPr>
        <p:pic>
          <p:nvPicPr>
            <p:cNvPr id="2" name="Plassholder for innhold 4">
              <a:extLst>
                <a:ext uri="{FF2B5EF4-FFF2-40B4-BE49-F238E27FC236}">
                  <a16:creationId xmlns:a16="http://schemas.microsoft.com/office/drawing/2014/main" id="{ACF7E8A1-4B8A-FB43-900A-D6174933A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1011" y="2875576"/>
              <a:ext cx="2968078" cy="288705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</p:pic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3872FA1-2ED6-AB3E-AC31-C8D8888FB04E}"/>
                </a:ext>
              </a:extLst>
            </p:cNvPr>
            <p:cNvSpPr/>
            <p:nvPr/>
          </p:nvSpPr>
          <p:spPr>
            <a:xfrm>
              <a:off x="5505450" y="4962525"/>
              <a:ext cx="1181100" cy="1047749"/>
            </a:xfrm>
            <a:prstGeom prst="ellipse">
              <a:avLst/>
            </a:prstGeom>
            <a:noFill/>
            <a:ln w="57150" cmpd="thickThin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57D806FA-89EF-63B7-AE7F-2E07DB4C8725}"/>
                </a:ext>
              </a:extLst>
            </p:cNvPr>
            <p:cNvSpPr/>
            <p:nvPr/>
          </p:nvSpPr>
          <p:spPr>
            <a:xfrm>
              <a:off x="4631011" y="4000500"/>
              <a:ext cx="655364" cy="628650"/>
            </a:xfrm>
            <a:prstGeom prst="ellipse">
              <a:avLst/>
            </a:prstGeom>
            <a:solidFill>
              <a:schemeClr val="bg1">
                <a:lumMod val="50000"/>
                <a:alpha val="82000"/>
              </a:schemeClr>
            </a:solidFill>
            <a:ln w="63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1D2B68F-D509-6429-BFA5-6FF199F635B8}"/>
                </a:ext>
              </a:extLst>
            </p:cNvPr>
            <p:cNvSpPr/>
            <p:nvPr/>
          </p:nvSpPr>
          <p:spPr>
            <a:xfrm>
              <a:off x="5768318" y="2875575"/>
              <a:ext cx="655364" cy="658199"/>
            </a:xfrm>
            <a:prstGeom prst="ellipse">
              <a:avLst/>
            </a:prstGeom>
            <a:solidFill>
              <a:schemeClr val="bg1">
                <a:lumMod val="50000"/>
                <a:alpha val="82000"/>
              </a:schemeClr>
            </a:solidFill>
            <a:ln w="6350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6DE8481-3408-A0F9-E6FB-5FFDFBA6B1F3}"/>
              </a:ext>
            </a:extLst>
          </p:cNvPr>
          <p:cNvSpPr txBox="1"/>
          <p:nvPr/>
        </p:nvSpPr>
        <p:spPr>
          <a:xfrm>
            <a:off x="10790377" y="6647168"/>
            <a:ext cx="78739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KoKom</a:t>
            </a:r>
          </a:p>
        </p:txBody>
      </p:sp>
    </p:spTree>
    <p:extLst>
      <p:ext uri="{BB962C8B-B14F-4D97-AF65-F5344CB8AC3E}">
        <p14:creationId xmlns:p14="http://schemas.microsoft.com/office/powerpoint/2010/main" val="130493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>
          <a:xfrm>
            <a:off x="838200" y="1677625"/>
            <a:ext cx="10515600" cy="44735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b-N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nb-NO" sz="2000" b="1" u="sng" kern="0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Hovedredningssentralen</a:t>
            </a:r>
            <a:r>
              <a:rPr lang="nb-NO" sz="20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(HRS) </a:t>
            </a:r>
            <a:br>
              <a:rPr lang="nb-NO" sz="20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HRS-S(Sola) og HRS-N(Bodø)</a:t>
            </a:r>
            <a:b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Ledelse og koordinering av redningsaksjoner: - sjø, land og luft</a:t>
            </a:r>
            <a:b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nb-NO" sz="1800" kern="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nb-NO" sz="2000" b="1" u="sng" kern="0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Lokal redningssentral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Lokal redningssentral</a:t>
            </a:r>
            <a:r>
              <a:rPr lang="nb-NO" sz="1800" b="1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(LRS) drives av politiets operasjonssentral.</a:t>
            </a:r>
            <a:r>
              <a:rPr lang="nb-NO" sz="1800" b="1" u="sng" kern="0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lang="nb-NO" sz="1800" b="1" u="sng" kern="0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Normalt fastlands baserte aksjoner.</a:t>
            </a:r>
            <a:b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nb-NO" sz="1800" kern="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nb-NO" sz="2000" b="1" u="sng" kern="0" dirty="0">
                <a:solidFill>
                  <a:srgbClr val="2E75B5"/>
                </a:solidFill>
                <a:latin typeface="Verdana"/>
                <a:ea typeface="Verdana"/>
                <a:cs typeface="Verdana"/>
                <a:sym typeface="Verdana"/>
              </a:rPr>
              <a:t>Operative enheter i samvirke</a:t>
            </a:r>
          </a:p>
          <a:p>
            <a:pPr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sym typeface="Verdana"/>
              </a:rPr>
              <a:t>Nødetatene </a:t>
            </a:r>
            <a:r>
              <a:rPr lang="nb-NO" sz="1600" kern="0" dirty="0">
                <a:solidFill>
                  <a:srgbClr val="000000"/>
                </a:solidFill>
                <a:latin typeface="Verdana"/>
                <a:ea typeface="Verdana"/>
                <a:sym typeface="Verdana"/>
              </a:rPr>
              <a:t>(</a:t>
            </a:r>
            <a:r>
              <a:rPr lang="nb-NO" sz="1600" i="1" kern="0" dirty="0">
                <a:solidFill>
                  <a:srgbClr val="000000"/>
                </a:solidFill>
                <a:latin typeface="Verdana"/>
                <a:ea typeface="Verdana"/>
                <a:sym typeface="Verdana"/>
              </a:rPr>
              <a:t>Brann/Politi/Helse</a:t>
            </a:r>
            <a:r>
              <a:rPr lang="nb-NO" sz="1600" kern="0" dirty="0">
                <a:solidFill>
                  <a:srgbClr val="000000"/>
                </a:solidFill>
                <a:latin typeface="Verdana"/>
                <a:ea typeface="Verdana"/>
                <a:sym typeface="Verdana"/>
              </a:rPr>
              <a:t>)</a:t>
            </a:r>
          </a:p>
          <a:p>
            <a:pPr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sym typeface="Verdana"/>
              </a:rPr>
              <a:t>Sivilforsvaret </a:t>
            </a:r>
            <a:r>
              <a:rPr lang="nb-NO" sz="1600" kern="0" dirty="0">
                <a:solidFill>
                  <a:srgbClr val="000000"/>
                </a:solidFill>
                <a:latin typeface="Verdana"/>
                <a:ea typeface="Verdana"/>
                <a:sym typeface="Verdana"/>
              </a:rPr>
              <a:t>(</a:t>
            </a:r>
            <a:r>
              <a:rPr lang="nb-NO" sz="1600" i="1" kern="0" dirty="0">
                <a:solidFill>
                  <a:srgbClr val="000000"/>
                </a:solidFill>
                <a:latin typeface="Verdana"/>
                <a:ea typeface="Verdana"/>
                <a:sym typeface="Verdana"/>
              </a:rPr>
              <a:t>Statlig forsterkningsressurs</a:t>
            </a:r>
            <a:r>
              <a:rPr lang="nb-NO" sz="1600" kern="0" dirty="0">
                <a:solidFill>
                  <a:srgbClr val="000000"/>
                </a:solidFill>
                <a:latin typeface="Verdana"/>
                <a:ea typeface="Verdana"/>
                <a:sym typeface="Verdana"/>
              </a:rPr>
              <a:t>)</a:t>
            </a:r>
          </a:p>
          <a:p>
            <a:pPr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sym typeface="Verdana"/>
              </a:rPr>
              <a:t>FORF </a:t>
            </a:r>
            <a:r>
              <a:rPr lang="nb-NO" sz="1600" kern="0" dirty="0">
                <a:solidFill>
                  <a:srgbClr val="000000"/>
                </a:solidFill>
                <a:latin typeface="Verdana"/>
                <a:ea typeface="Verdana"/>
                <a:sym typeface="Verdana"/>
              </a:rPr>
              <a:t>(Røde Kors, Norsk Folkehjelp, Alpine redningsgrupper, Norske redningshunder, etc.)</a:t>
            </a:r>
            <a:endParaRPr lang="nb-NO" sz="1800" kern="0" dirty="0">
              <a:solidFill>
                <a:srgbClr val="000000"/>
              </a:solidFill>
              <a:latin typeface="Verdana"/>
              <a:ea typeface="Verdana"/>
              <a:sym typeface="Verdana"/>
            </a:endParaRPr>
          </a:p>
          <a:p>
            <a:pPr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sym typeface="Verdana"/>
              </a:rPr>
              <a:t>Redningsselskapet </a:t>
            </a:r>
            <a:r>
              <a:rPr lang="nb-NO" sz="1600" kern="0" dirty="0">
                <a:solidFill>
                  <a:srgbClr val="000000"/>
                </a:solidFill>
                <a:latin typeface="Verdana"/>
                <a:ea typeface="Verdana"/>
                <a:sym typeface="Verdana"/>
              </a:rPr>
              <a:t>(på sjø)</a:t>
            </a:r>
          </a:p>
          <a:p>
            <a:pPr>
              <a:lnSpc>
                <a:spcPct val="125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nb-NO" sz="1800" kern="0" dirty="0">
                <a:solidFill>
                  <a:srgbClr val="000000"/>
                </a:solidFill>
                <a:latin typeface="Verdana"/>
                <a:ea typeface="Verdana"/>
                <a:sym typeface="Verdana"/>
              </a:rPr>
              <a:t>VTS </a:t>
            </a:r>
            <a:r>
              <a:rPr lang="nb-NO" sz="1600" kern="0" dirty="0">
                <a:solidFill>
                  <a:srgbClr val="000000"/>
                </a:solidFill>
                <a:latin typeface="Verdana"/>
                <a:ea typeface="Verdana"/>
                <a:sym typeface="Verdana"/>
              </a:rPr>
              <a:t>(Vegtrafikksentralen)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nb-NO" sz="2000" b="1" u="sng" kern="0" dirty="0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br>
              <a:rPr lang="nb-NO" sz="20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nb-NO" sz="2000" kern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nb-NO" sz="2000" b="1" u="sng" kern="0" dirty="0">
              <a:solidFill>
                <a:srgbClr val="2E75B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nb-NO" sz="2000" kern="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5A538643-2D2F-A215-A9C3-3078C32CB6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727" y="4476163"/>
            <a:ext cx="2114999" cy="1087200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585923A-9120-8125-BDB8-98F5DF1DED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752" y="2968354"/>
            <a:ext cx="1881695" cy="117966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63" y="1460116"/>
            <a:ext cx="1528650" cy="172531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52062"/>
            <a:ext cx="10515600" cy="1325563"/>
          </a:xfrm>
        </p:spPr>
        <p:txBody>
          <a:bodyPr/>
          <a:lstStyle/>
          <a:p>
            <a:r>
              <a:rPr lang="nb-NO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Redningstjenesten  </a:t>
            </a:r>
            <a:br>
              <a:rPr lang="nb-NO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br>
              <a:rPr lang="nb-NO" sz="28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</a:rPr>
              <a:t>Ikke en organisasjon, men en funksjon</a:t>
            </a:r>
            <a:endParaRPr lang="nb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8290557" y="258248"/>
            <a:ext cx="1322947" cy="172531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470B29A-5DA5-2517-4E0F-94037EDD98A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137" y="3558187"/>
            <a:ext cx="1910546" cy="127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7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80CE1D2-6655-BE65-2721-88B5B117F7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932509"/>
            <a:ext cx="11658600" cy="4511702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488498E0-B8FF-8B32-E9BB-529E87DCFF9A}"/>
              </a:ext>
            </a:extLst>
          </p:cNvPr>
          <p:cNvGrpSpPr/>
          <p:nvPr/>
        </p:nvGrpSpPr>
        <p:grpSpPr>
          <a:xfrm>
            <a:off x="6972300" y="3074060"/>
            <a:ext cx="5063490" cy="3394710"/>
            <a:chOff x="6972300" y="3314700"/>
            <a:chExt cx="5063490" cy="3394710"/>
          </a:xfrm>
        </p:grpSpPr>
        <p:sp>
          <p:nvSpPr>
            <p:cNvPr id="6" name="Bildeforklaring: bøyd linje 5">
              <a:extLst>
                <a:ext uri="{FF2B5EF4-FFF2-40B4-BE49-F238E27FC236}">
                  <a16:creationId xmlns:a16="http://schemas.microsoft.com/office/drawing/2014/main" id="{429035B7-7305-D0C5-F2D3-64208580DCD9}"/>
                </a:ext>
              </a:extLst>
            </p:cNvPr>
            <p:cNvSpPr/>
            <p:nvPr/>
          </p:nvSpPr>
          <p:spPr>
            <a:xfrm>
              <a:off x="6972300" y="5909310"/>
              <a:ext cx="2297430" cy="800100"/>
            </a:xfrm>
            <a:prstGeom prst="borderCallout2">
              <a:avLst>
                <a:gd name="adj1" fmla="val 43036"/>
                <a:gd name="adj2" fmla="val 98136"/>
                <a:gd name="adj3" fmla="val 43035"/>
                <a:gd name="adj4" fmla="val 150497"/>
                <a:gd name="adj5" fmla="val -267500"/>
                <a:gd name="adj6" fmla="val 190149"/>
              </a:avLst>
            </a:prstGeom>
            <a:ln w="44450" cap="rnd">
              <a:tailEnd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/>
                <a:t>HRS Nord-Norge 1199</a:t>
              </a:r>
            </a:p>
            <a:p>
              <a:pPr algn="ctr"/>
              <a:r>
                <a:rPr lang="nb-NO" dirty="0"/>
                <a:t>HRS Sør-Norge       683</a:t>
              </a:r>
            </a:p>
          </p:txBody>
        </p:sp>
        <p:sp>
          <p:nvSpPr>
            <p:cNvPr id="7" name="Rektangel: avrundede hjørner 6">
              <a:extLst>
                <a:ext uri="{FF2B5EF4-FFF2-40B4-BE49-F238E27FC236}">
                  <a16:creationId xmlns:a16="http://schemas.microsoft.com/office/drawing/2014/main" id="{0FBEC6E5-83C7-7B3B-A865-953CFC022359}"/>
                </a:ext>
              </a:extLst>
            </p:cNvPr>
            <p:cNvSpPr/>
            <p:nvPr/>
          </p:nvSpPr>
          <p:spPr>
            <a:xfrm>
              <a:off x="11292840" y="3314700"/>
              <a:ext cx="742950" cy="434340"/>
            </a:xfrm>
            <a:prstGeom prst="roundRect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86161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232252" y="1610673"/>
            <a:ext cx="7017113" cy="207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Er det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noen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spørsmål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</a:b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før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vi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avslutter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denne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sesjonen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?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4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11F3E8DD-61AF-4710-8515-95E769971E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772" y="1631405"/>
            <a:ext cx="3239363" cy="3778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7C5F116-3A63-2587-FAAE-A367D849DC3F}"/>
              </a:ext>
            </a:extLst>
          </p:cNvPr>
          <p:cNvSpPr txBox="1"/>
          <p:nvPr/>
        </p:nvSpPr>
        <p:spPr>
          <a:xfrm>
            <a:off x="10222819" y="6565043"/>
            <a:ext cx="12602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Theo </a:t>
            </a:r>
            <a:r>
              <a:rPr lang="nb-NO" sz="600" dirty="0" err="1"/>
              <a:t>Bakkeby</a:t>
            </a:r>
            <a:r>
              <a:rPr lang="nb-NO" sz="600" dirty="0"/>
              <a:t> Høiseth</a:t>
            </a:r>
          </a:p>
        </p:txBody>
      </p:sp>
    </p:spTree>
    <p:extLst>
      <p:ext uri="{BB962C8B-B14F-4D97-AF65-F5344CB8AC3E}">
        <p14:creationId xmlns:p14="http://schemas.microsoft.com/office/powerpoint/2010/main" val="10617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12188955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6760" y="387062"/>
            <a:ext cx="10515600" cy="1325563"/>
          </a:xfrm>
        </p:spPr>
        <p:txBody>
          <a:bodyPr/>
          <a:lstStyle/>
          <a:p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Undervisningsmål, del-1 </a:t>
            </a:r>
            <a:r>
              <a:rPr lang="nb-NO" dirty="0"/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46760" y="1778253"/>
            <a:ext cx="8124108" cy="4351338"/>
          </a:xfrm>
        </p:spPr>
        <p:txBody>
          <a:bodyPr>
            <a:normAutofit/>
          </a:bodyPr>
          <a:lstStyle/>
          <a:p>
            <a:pPr marL="7620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nb-NO" sz="19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Kursdeltaker s</a:t>
            </a:r>
            <a:r>
              <a:rPr kumimoji="0" lang="nb-NO" sz="1900" b="0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kal kunne:</a:t>
            </a:r>
          </a:p>
          <a:p>
            <a:pPr marL="76200" lvl="0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kumimoji="0" lang="nb-NO" sz="1900" b="0" i="0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  <a:p>
            <a:r>
              <a:rPr lang="nb-NO" sz="1900" dirty="0">
                <a:latin typeface="Verdana" panose="020B0604030504040204" pitchFamily="34" charset="0"/>
                <a:ea typeface="Verdana" panose="020B0604030504040204" pitchFamily="34" charset="0"/>
              </a:rPr>
              <a:t>beskrive myndighetskrav som regulerer samhandlingen mellom AMK og LVS</a:t>
            </a:r>
          </a:p>
          <a:p>
            <a:endParaRPr lang="nb-NO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b-NO" sz="1900" dirty="0">
                <a:latin typeface="Verdana" panose="020B0604030504040204" pitchFamily="34" charset="0"/>
                <a:ea typeface="Verdana" panose="020B0604030504040204" pitchFamily="34" charset="0"/>
              </a:rPr>
              <a:t>beskrive samhandlingen med øvrige samarbeidspartnere som blant annet hjemmesykepleie, fastlege, psykiske helseteam og vold- og overgrepsmottak</a:t>
            </a:r>
          </a:p>
          <a:p>
            <a:endParaRPr lang="nb-NO" sz="1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b-NO" sz="1900" dirty="0">
                <a:latin typeface="Verdana" panose="020B0604030504040204" pitchFamily="34" charset="0"/>
                <a:ea typeface="Verdana" panose="020B0604030504040204" pitchFamily="34" charset="0"/>
              </a:rPr>
              <a:t>forklare begrepet tverrvarsling, trippelvarsling og SAR-varsling</a:t>
            </a:r>
          </a:p>
          <a:p>
            <a:pPr marL="0" indent="0">
              <a:buNone/>
            </a:pPr>
            <a:endParaRPr lang="nb-NO" sz="1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FB2602-81FA-CE0C-C796-1C4EC5FA5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8928"/>
          <a:stretch/>
        </p:blipFill>
        <p:spPr>
          <a:xfrm>
            <a:off x="8787740" y="1027906"/>
            <a:ext cx="2814163" cy="2802577"/>
          </a:xfrm>
          <a:custGeom>
            <a:avLst/>
            <a:gdLst/>
            <a:ahLst/>
            <a:cxnLst/>
            <a:rect l="l" t="t" r="r" b="b"/>
            <a:pathLst>
              <a:path w="2509736" h="2509736">
                <a:moveTo>
                  <a:pt x="1254868" y="0"/>
                </a:moveTo>
                <a:cubicBezTo>
                  <a:pt x="1947912" y="0"/>
                  <a:pt x="2509736" y="561824"/>
                  <a:pt x="2509736" y="1254868"/>
                </a:cubicBezTo>
                <a:cubicBezTo>
                  <a:pt x="2509736" y="1947912"/>
                  <a:pt x="1947912" y="2509736"/>
                  <a:pt x="1254868" y="2509736"/>
                </a:cubicBezTo>
                <a:cubicBezTo>
                  <a:pt x="561824" y="2509736"/>
                  <a:pt x="0" y="1947912"/>
                  <a:pt x="0" y="1254868"/>
                </a:cubicBezTo>
                <a:cubicBezTo>
                  <a:pt x="0" y="561824"/>
                  <a:pt x="561824" y="0"/>
                  <a:pt x="1254868" y="0"/>
                </a:cubicBezTo>
                <a:close/>
              </a:path>
            </a:pathLst>
          </a:custGeom>
        </p:spPr>
      </p:pic>
      <p:sp>
        <p:nvSpPr>
          <p:cNvPr id="8" name="Bildeforklaring formet som en ellipse 3">
            <a:extLst>
              <a:ext uri="{FF2B5EF4-FFF2-40B4-BE49-F238E27FC236}">
                <a16:creationId xmlns:a16="http://schemas.microsoft.com/office/drawing/2014/main" id="{F2E54001-1C1C-5FCE-B73F-6A9BFF716C8D}"/>
              </a:ext>
            </a:extLst>
          </p:cNvPr>
          <p:cNvSpPr/>
          <p:nvPr/>
        </p:nvSpPr>
        <p:spPr>
          <a:xfrm>
            <a:off x="7397319" y="201113"/>
            <a:ext cx="2019812" cy="1339692"/>
          </a:xfrm>
          <a:prstGeom prst="wedgeEllipseCallout">
            <a:avLst>
              <a:gd name="adj1" fmla="val 85326"/>
              <a:gd name="adj2" fmla="val 9252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tx1"/>
                </a:solidFill>
              </a:rPr>
              <a:t>… har vi nådd målet med emnet?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65FF95B-6A42-C35B-710A-4FDB39486777}"/>
              </a:ext>
            </a:extLst>
          </p:cNvPr>
          <p:cNvSpPr txBox="1"/>
          <p:nvPr/>
        </p:nvSpPr>
        <p:spPr>
          <a:xfrm>
            <a:off x="10514481" y="6613815"/>
            <a:ext cx="12602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Theo </a:t>
            </a:r>
            <a:r>
              <a:rPr lang="nb-NO" sz="600" dirty="0" err="1"/>
              <a:t>Bakkeby</a:t>
            </a:r>
            <a:r>
              <a:rPr lang="nb-NO" sz="600" dirty="0"/>
              <a:t> Høiseth</a:t>
            </a:r>
          </a:p>
        </p:txBody>
      </p:sp>
    </p:spTree>
    <p:extLst>
      <p:ext uri="{BB962C8B-B14F-4D97-AF65-F5344CB8AC3E}">
        <p14:creationId xmlns:p14="http://schemas.microsoft.com/office/powerpoint/2010/main" val="25699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AF785602-01C4-57FF-ADC4-AE23260A1FCA}"/>
              </a:ext>
            </a:extLst>
          </p:cNvPr>
          <p:cNvGrpSpPr/>
          <p:nvPr/>
        </p:nvGrpSpPr>
        <p:grpSpPr>
          <a:xfrm>
            <a:off x="369260" y="2153653"/>
            <a:ext cx="6485022" cy="577516"/>
            <a:chOff x="3874167" y="2153653"/>
            <a:chExt cx="6485022" cy="577516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00B4A7CF-F858-B66A-9F24-ECDE6A0DCBAA}"/>
                </a:ext>
              </a:extLst>
            </p:cNvPr>
            <p:cNvSpPr/>
            <p:nvPr/>
          </p:nvSpPr>
          <p:spPr>
            <a:xfrm>
              <a:off x="7543799" y="2153653"/>
              <a:ext cx="2815390" cy="2887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F6EE1EF1-E3A2-37F2-9D14-18F145D839A6}"/>
                </a:ext>
              </a:extLst>
            </p:cNvPr>
            <p:cNvSpPr/>
            <p:nvPr/>
          </p:nvSpPr>
          <p:spPr>
            <a:xfrm>
              <a:off x="3874167" y="2442411"/>
              <a:ext cx="1431759" cy="2887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4D567C2-D0FA-827D-805B-B7CE2A334A5F}"/>
              </a:ext>
            </a:extLst>
          </p:cNvPr>
          <p:cNvGrpSpPr/>
          <p:nvPr/>
        </p:nvGrpSpPr>
        <p:grpSpPr>
          <a:xfrm>
            <a:off x="287045" y="3675431"/>
            <a:ext cx="7000375" cy="933414"/>
            <a:chOff x="3791952" y="3675431"/>
            <a:chExt cx="7000375" cy="933414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8F566-654A-7B58-9D26-89CE75B8C22C}"/>
                </a:ext>
              </a:extLst>
            </p:cNvPr>
            <p:cNvSpPr/>
            <p:nvPr/>
          </p:nvSpPr>
          <p:spPr>
            <a:xfrm>
              <a:off x="8795083" y="3675431"/>
              <a:ext cx="1997243" cy="2887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7C93985B-64B5-D113-19C6-FDFF3AC1FAAD}"/>
                </a:ext>
              </a:extLst>
            </p:cNvPr>
            <p:cNvSpPr/>
            <p:nvPr/>
          </p:nvSpPr>
          <p:spPr>
            <a:xfrm>
              <a:off x="3791952" y="3968055"/>
              <a:ext cx="1718512" cy="2887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11B4AFE7-5106-CCFE-12E9-8DFB5CE67FEF}"/>
                </a:ext>
              </a:extLst>
            </p:cNvPr>
            <p:cNvSpPr/>
            <p:nvPr/>
          </p:nvSpPr>
          <p:spPr>
            <a:xfrm>
              <a:off x="8688805" y="4029396"/>
              <a:ext cx="2103522" cy="2887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D939A5D0-21FB-3DCF-4D64-6E31AC5B20A6}"/>
                </a:ext>
              </a:extLst>
            </p:cNvPr>
            <p:cNvSpPr/>
            <p:nvPr/>
          </p:nvSpPr>
          <p:spPr>
            <a:xfrm>
              <a:off x="3791952" y="4320087"/>
              <a:ext cx="1935080" cy="28875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E9A4428-71BD-3B3E-62E2-A7F6EA966A3B}"/>
              </a:ext>
            </a:extLst>
          </p:cNvPr>
          <p:cNvSpPr txBox="1"/>
          <p:nvPr/>
        </p:nvSpPr>
        <p:spPr>
          <a:xfrm>
            <a:off x="248945" y="1483002"/>
            <a:ext cx="757989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Statens helsetilsyn (2017): </a:t>
            </a:r>
          </a:p>
          <a:p>
            <a:endParaRPr lang="nb-NO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nb-NO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…gjennom tilsynssaker har erfart at mangel på informasjonsflyt og misforståelser bl.a. mellom AMK- og legevaktsentral har ført til svikt i pasientbehandlingen. </a:t>
            </a:r>
          </a:p>
          <a:p>
            <a:endParaRPr lang="nb-NO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nb-NO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Videreformidling av kritisk informasjon er et område med stor risiko for svikt, og det kommer frem i flere tilsynssaker at kritisk informasjon videreformidles til neste ledd i varslingskjeden, uten at den først blir vurdert og forstått. </a:t>
            </a:r>
          </a:p>
          <a:p>
            <a:endParaRPr lang="nb-NO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41A1BCE1-7A8E-AA48-78E1-E1CF29B846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127" y="1952554"/>
            <a:ext cx="3868054" cy="28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F11EC3-A405-D7B3-A9CA-8A0CDEC8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 i="1" dirty="0"/>
              <a:t>På oppdrag fra Helsedirektoratet utarbeidet KoKom i 2014 rapport om:</a:t>
            </a:r>
            <a:br>
              <a:rPr lang="nb-NO" sz="2000" i="1" dirty="0"/>
            </a:br>
            <a:r>
              <a:rPr lang="nb-NO" sz="2000" i="1" dirty="0"/>
              <a:t> </a:t>
            </a:r>
            <a:br>
              <a:rPr lang="nb-NO" sz="4400" dirty="0"/>
            </a:b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Varsling fra AMK til andre nødetater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D0C779-2A3F-9A23-903C-F69C81D21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1643"/>
            <a:ext cx="8242738" cy="2559666"/>
          </a:xfrm>
        </p:spPr>
        <p:txBody>
          <a:bodyPr>
            <a:normAutofit/>
          </a:bodyPr>
          <a:lstStyle/>
          <a:p>
            <a:r>
              <a:rPr lang="nb-NO" sz="2000" dirty="0"/>
              <a:t>Det ble registrert 851.870 hendelser til landets 19 AMK-sentraler i 2013. 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383.649 ble formidlet til nødnummer 113. 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/>
              <a:t>Av den totale mengden hendelser, resulterte 19. 723 henvendelser varsling av andre nødetater. (Ca. 5.14 %).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D8A6865-7747-FCCB-E9D1-86ED18CCB8AC}"/>
              </a:ext>
            </a:extLst>
          </p:cNvPr>
          <p:cNvSpPr txBox="1"/>
          <p:nvPr/>
        </p:nvSpPr>
        <p:spPr>
          <a:xfrm>
            <a:off x="4790225" y="5167311"/>
            <a:ext cx="2611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b="1" dirty="0"/>
              <a:t>95% </a:t>
            </a:r>
            <a:r>
              <a:rPr lang="nb-NO" sz="4400" b="1" dirty="0" err="1"/>
              <a:t>vs</a:t>
            </a:r>
            <a:r>
              <a:rPr lang="nb-NO" sz="4400" b="1" dirty="0"/>
              <a:t> 5%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58D3D76-64C2-67BE-04B0-1326FAB1CE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379" y="1703873"/>
            <a:ext cx="1785731" cy="25596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Gruppe 7"/>
          <p:cNvGrpSpPr/>
          <p:nvPr/>
        </p:nvGrpSpPr>
        <p:grpSpPr>
          <a:xfrm>
            <a:off x="960733" y="6073259"/>
            <a:ext cx="2821926" cy="557808"/>
            <a:chOff x="960733" y="6073259"/>
            <a:chExt cx="2821926" cy="557808"/>
          </a:xfrm>
        </p:grpSpPr>
        <p:sp>
          <p:nvSpPr>
            <p:cNvPr id="5" name="Rektangel 4">
              <a:hlinkClick r:id="rId4"/>
            </p:cNvPr>
            <p:cNvSpPr/>
            <p:nvPr/>
          </p:nvSpPr>
          <p:spPr>
            <a:xfrm>
              <a:off x="960733" y="6323290"/>
              <a:ext cx="282192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400" i="1" dirty="0">
                  <a:hlinkClick r:id="rId4"/>
                </a:rPr>
                <a:t>Varsling fra AMK til andre nødetater</a:t>
              </a:r>
              <a:endParaRPr lang="nb-NO" sz="1400" dirty="0"/>
            </a:p>
          </p:txBody>
        </p:sp>
        <p:sp>
          <p:nvSpPr>
            <p:cNvPr id="7" name="Rektangel 6"/>
            <p:cNvSpPr/>
            <p:nvPr/>
          </p:nvSpPr>
          <p:spPr>
            <a:xfrm>
              <a:off x="960733" y="6073259"/>
              <a:ext cx="263104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sz="1400" dirty="0"/>
                <a:t>KoKom-rapport 22. AUGUST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48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3791377" y="934526"/>
            <a:ext cx="2812623" cy="13149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Spørsmål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 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810865" y="3472082"/>
            <a:ext cx="7017113" cy="2079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5 %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gikk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110-brann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og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112-politi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Hvor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tror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andre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95%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hendelsene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gikk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?</a:t>
            </a:r>
          </a:p>
          <a:p>
            <a:pPr marL="4572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3C8019B-3985-409B-9B87-494B974EE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85A4DB3-61AA-49A1-85A9-B3397CD51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43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Bilde 10">
            <a:extLst>
              <a:ext uri="{FF2B5EF4-FFF2-40B4-BE49-F238E27FC236}">
                <a16:creationId xmlns:a16="http://schemas.microsoft.com/office/drawing/2014/main" id="{11F3E8DD-61AF-4710-8515-95E769971E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1772" y="1631405"/>
            <a:ext cx="3239363" cy="3778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7D85FD1-1BCA-3A75-DE51-7C4D794B50E2}"/>
              </a:ext>
            </a:extLst>
          </p:cNvPr>
          <p:cNvSpPr txBox="1"/>
          <p:nvPr/>
        </p:nvSpPr>
        <p:spPr>
          <a:xfrm>
            <a:off x="4597713" y="5167311"/>
            <a:ext cx="27622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b="1" dirty="0">
                <a:solidFill>
                  <a:srgbClr val="FFC000"/>
                </a:solidFill>
              </a:rPr>
              <a:t>95% vs. 5%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E9226BA-9EA7-A709-2B38-4755AFB10154}"/>
              </a:ext>
            </a:extLst>
          </p:cNvPr>
          <p:cNvSpPr txBox="1"/>
          <p:nvPr/>
        </p:nvSpPr>
        <p:spPr>
          <a:xfrm>
            <a:off x="797010" y="2669802"/>
            <a:ext cx="6785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400" b="1" dirty="0">
                <a:solidFill>
                  <a:srgbClr val="FFC000"/>
                </a:solidFill>
              </a:rPr>
              <a:t>Varsling fra AMK til andre nødetater </a:t>
            </a:r>
            <a:r>
              <a:rPr lang="nb-NO" i="1" dirty="0">
                <a:solidFill>
                  <a:srgbClr val="FFC000"/>
                </a:solidFill>
              </a:rPr>
              <a:t>(KoKom 2014)</a:t>
            </a:r>
            <a:endParaRPr lang="nb-NO" sz="2400" i="1" dirty="0">
              <a:solidFill>
                <a:srgbClr val="FFC000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D51A8E2-D9FA-B79D-E442-3DD455BB1067}"/>
              </a:ext>
            </a:extLst>
          </p:cNvPr>
          <p:cNvSpPr txBox="1"/>
          <p:nvPr/>
        </p:nvSpPr>
        <p:spPr>
          <a:xfrm>
            <a:off x="10222819" y="6565043"/>
            <a:ext cx="12602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Illustrasjon: Theo </a:t>
            </a:r>
            <a:r>
              <a:rPr lang="nb-NO" sz="600" dirty="0" err="1"/>
              <a:t>Bakkeby</a:t>
            </a:r>
            <a:r>
              <a:rPr lang="nb-NO" sz="600" dirty="0"/>
              <a:t> Høiseth</a:t>
            </a:r>
          </a:p>
        </p:txBody>
      </p:sp>
    </p:spTree>
    <p:extLst>
      <p:ext uri="{BB962C8B-B14F-4D97-AF65-F5344CB8AC3E}">
        <p14:creationId xmlns:p14="http://schemas.microsoft.com/office/powerpoint/2010/main" val="37631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59211B28-3B68-8F38-421B-4473FB599A31}"/>
              </a:ext>
            </a:extLst>
          </p:cNvPr>
          <p:cNvSpPr txBox="1"/>
          <p:nvPr/>
        </p:nvSpPr>
        <p:spPr>
          <a:xfrm>
            <a:off x="1923804" y="736271"/>
            <a:ext cx="822069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>
                <a:cs typeface="Calibri"/>
              </a:rPr>
              <a:t>Noen aktuelle</a:t>
            </a: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LVS</a:t>
            </a:r>
            <a:b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lege i vakt</a:t>
            </a: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amb.tjenesten</a:t>
            </a:r>
            <a:endParaRPr lang="nb-NO" sz="2000" dirty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akuttmottak</a:t>
            </a:r>
            <a:endParaRPr lang="nb-N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hjemmespl</a:t>
            </a:r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/hjemmebaserte tjenester</a:t>
            </a:r>
            <a:endParaRPr lang="nb-N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fastlege</a:t>
            </a:r>
            <a:endParaRPr lang="nb-N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psykiske helseteam og</a:t>
            </a:r>
            <a:endParaRPr lang="nb-N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vold- og overgrepsmottak</a:t>
            </a: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sz="20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andre AMK-sentraler</a:t>
            </a: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Giftinformasjonsentralen</a:t>
            </a:r>
            <a:endParaRPr lang="nb-N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863" indent="-342863" hangingPunct="0">
              <a:buFont typeface="Symbol" panose="05050102010706020507" pitchFamily="18" charset="2"/>
              <a:buChar char=""/>
            </a:pPr>
            <a:r>
              <a:rPr lang="nb-NO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andre innen helsetjenesten eller grenseområder?</a:t>
            </a:r>
          </a:p>
          <a:p>
            <a:pPr marL="800014" lvl="1" indent="-342863" hangingPunct="0">
              <a:buFont typeface="Symbol" panose="05050102010706020507" pitchFamily="18" charset="2"/>
              <a:buChar char=""/>
            </a:pPr>
            <a:r>
              <a:rPr lang="nb-NO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Hjelpemiddelsentral/hjemme O2 etc.</a:t>
            </a:r>
          </a:p>
          <a:p>
            <a:pPr marL="800014" lvl="1" indent="-342863" hangingPunct="0">
              <a:buFont typeface="Symbol" panose="05050102010706020507" pitchFamily="18" charset="2"/>
              <a:buChar char=""/>
            </a:pPr>
            <a:r>
              <a:rPr lang="nb-NO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Mental helse</a:t>
            </a:r>
          </a:p>
          <a:p>
            <a:pPr marL="800014" lvl="1" indent="-342863" hangingPunct="0">
              <a:buFont typeface="Symbol" panose="05050102010706020507" pitchFamily="18" charset="2"/>
              <a:buChar char=""/>
            </a:pPr>
            <a:r>
              <a:rPr lang="nb-NO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Kirkens SOS</a:t>
            </a:r>
          </a:p>
          <a:p>
            <a:pPr marL="800014" lvl="1" indent="-342863" hangingPunct="0">
              <a:buFont typeface="Symbol" panose="05050102010706020507" pitchFamily="18" charset="2"/>
              <a:buChar char=""/>
            </a:pPr>
            <a:r>
              <a:rPr lang="nb-NO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40085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5158AF3-69BE-2D96-F479-4B60992047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567182"/>
            <a:ext cx="9150467" cy="5723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56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AF29B3D-A751-AA86-829B-D1D4096D96A9}"/>
              </a:ext>
            </a:extLst>
          </p:cNvPr>
          <p:cNvSpPr/>
          <p:nvPr/>
        </p:nvSpPr>
        <p:spPr>
          <a:xfrm>
            <a:off x="8601075" y="0"/>
            <a:ext cx="35909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200C558-60A7-9332-BEA9-34E79E5423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38" y="147484"/>
            <a:ext cx="11375923" cy="392403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B7650F7-2400-986E-F898-369309B2DC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38" y="4160828"/>
            <a:ext cx="11382760" cy="254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6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0914" y="177891"/>
            <a:ext cx="3148874" cy="708932"/>
          </a:xfrm>
        </p:spPr>
        <p:txBody>
          <a:bodyPr>
            <a:noAutofit/>
          </a:bodyPr>
          <a:lstStyle/>
          <a:p>
            <a:r>
              <a:rPr lang="nb-NO" sz="2400" b="1" u="sng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Myndighetskrav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0914" y="1117600"/>
            <a:ext cx="10932886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Akuttmedisinforskriften</a:t>
            </a:r>
            <a:r>
              <a:rPr lang="nb-NO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nb-NO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14300" lvl="0" indent="0">
              <a:buClr>
                <a:srgbClr val="000000"/>
              </a:buClr>
              <a:buSzPts val="1800"/>
              <a:buNone/>
            </a:pPr>
            <a:r>
              <a:rPr lang="nb-NO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§4 Samhandling og samarbeid mellom virksomheter som yter akuttmedisinske tjenester:</a:t>
            </a:r>
            <a:br>
              <a:rPr lang="nb-NO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</a:br>
            <a:endParaRPr lang="nb-NO" sz="18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457200" lvl="0" indent="-342900">
              <a:buClr>
                <a:srgbClr val="000000"/>
              </a:buClr>
              <a:buSzPts val="1800"/>
              <a:buFont typeface="Arial"/>
              <a:buChar char="•"/>
            </a:pPr>
            <a:r>
              <a:rPr lang="nb-NO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Kommunene og de regionale helseforetakene skal sikre en hensiktsmessig og </a:t>
            </a:r>
            <a:r>
              <a:rPr lang="nb-NO" sz="1800" b="1" kern="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koordinert innsats</a:t>
            </a:r>
            <a:r>
              <a:rPr lang="nb-NO" sz="1800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 </a:t>
            </a:r>
            <a:r>
              <a:rPr lang="nb-NO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i de ulike tjenestene i den akuttmedisinske kjeden, og sørge for at innholdet i disse </a:t>
            </a:r>
            <a:r>
              <a:rPr lang="nb-NO" sz="1800" kern="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tjenestene er </a:t>
            </a:r>
            <a:r>
              <a:rPr lang="nb-NO" sz="1800" b="1" kern="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samordnet med de øvrige nødetatene, hovedredningssentralene og andre myndigheter. </a:t>
            </a:r>
          </a:p>
          <a:p>
            <a:pPr marL="114300" lvl="0" indent="0">
              <a:buClr>
                <a:srgbClr val="000000"/>
              </a:buClr>
              <a:buSzPts val="1800"/>
              <a:buNone/>
            </a:pPr>
            <a:endParaRPr lang="nb-NO" sz="18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457200" lvl="0" indent="-342900">
              <a:buClr>
                <a:srgbClr val="000000"/>
              </a:buClr>
              <a:buSzPts val="1800"/>
              <a:buFont typeface="Arial"/>
              <a:buChar char="•"/>
            </a:pPr>
            <a:r>
              <a:rPr lang="nb-NO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Virksomheter som yter akuttmedisinske tjenester skal sikre at personellet som utfører tjenestene får </a:t>
            </a:r>
            <a:r>
              <a:rPr lang="nb-NO" sz="1800" b="1" kern="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nødvendig opplæring og trening </a:t>
            </a:r>
            <a:r>
              <a:rPr lang="nb-NO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i å utføre egne arbeidsoppgaver og trening </a:t>
            </a:r>
            <a:r>
              <a:rPr lang="nb-NO" sz="1800" b="1" kern="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i samhandling og samarbeid mellom alle leddene </a:t>
            </a:r>
            <a:r>
              <a:rPr lang="nb-NO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i den akuttmedisinske kjeden. </a:t>
            </a:r>
          </a:p>
          <a:p>
            <a:pPr marL="457200" lvl="0" indent="-342900">
              <a:buClr>
                <a:srgbClr val="000000"/>
              </a:buClr>
              <a:buSzPts val="1800"/>
              <a:buFont typeface="Arial"/>
              <a:buChar char="•"/>
            </a:pPr>
            <a:endParaRPr lang="nb-NO" sz="18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457200" lvl="0" indent="-342900">
              <a:buClr>
                <a:srgbClr val="000000"/>
              </a:buClr>
              <a:buSzPts val="1800"/>
              <a:buFont typeface="Arial"/>
              <a:buChar char="•"/>
            </a:pPr>
            <a:r>
              <a:rPr lang="nb-NO" sz="18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Alle deler av helse- og omsorgstjenesten som er en del av den akuttmedisinske beredskapen, </a:t>
            </a:r>
            <a:r>
              <a:rPr lang="nb-NO" sz="1800" b="1" kern="0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skal kunne kommunisere internt og på tvers.</a:t>
            </a:r>
          </a:p>
          <a:p>
            <a:pPr marL="0" indent="0">
              <a:buNone/>
            </a:pPr>
            <a:endParaRPr lang="nb-NO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b-NO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2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0d7fd5-9309-423a-b0d3-bdc528a00c6f">
      <Terms xmlns="http://schemas.microsoft.com/office/infopath/2007/PartnerControls"/>
    </lcf76f155ced4ddcb4097134ff3c332f>
    <TaxCatchAll xmlns="70bd2ea5-bdb3-40dd-892e-653457c1e9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1F3C1C7FA91D4C90CC1DFEAB28AFC6" ma:contentTypeVersion="12" ma:contentTypeDescription="Opprett et nytt dokument." ma:contentTypeScope="" ma:versionID="98e337bf759f0050ddf6be74fbb39220">
  <xsd:schema xmlns:xsd="http://www.w3.org/2001/XMLSchema" xmlns:xs="http://www.w3.org/2001/XMLSchema" xmlns:p="http://schemas.microsoft.com/office/2006/metadata/properties" xmlns:ns2="820d7fd5-9309-423a-b0d3-bdc528a00c6f" xmlns:ns3="70bd2ea5-bdb3-40dd-892e-653457c1e963" targetNamespace="http://schemas.microsoft.com/office/2006/metadata/properties" ma:root="true" ma:fieldsID="a8281cb47b3bc76563f8a55c12516da8" ns2:_="" ns3:_="">
    <xsd:import namespace="820d7fd5-9309-423a-b0d3-bdc528a00c6f"/>
    <xsd:import namespace="70bd2ea5-bdb3-40dd-892e-653457c1e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0d7fd5-9309-423a-b0d3-bdc528a00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bd2ea5-bdb3-40dd-892e-653457c1e96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014a1ee-f697-4c59-b93a-b1bc24fc05b2}" ma:internalName="TaxCatchAll" ma:showField="CatchAllData" ma:web="70bd2ea5-bdb3-40dd-892e-653457c1e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049FA-A3E3-4BEC-BD65-208682775E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63071D-A823-448A-ABBF-2C8C63E0A6A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0bd2ea5-bdb3-40dd-892e-653457c1e963"/>
    <ds:schemaRef ds:uri="820d7fd5-9309-423a-b0d3-bdc528a00c6f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68B5F3-5020-49AA-B4E1-9D0E9FD661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0d7fd5-9309-423a-b0d3-bdc528a00c6f"/>
    <ds:schemaRef ds:uri="70bd2ea5-bdb3-40dd-892e-653457c1e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8761</TotalTime>
  <Words>3101</Words>
  <Application>Microsoft Office PowerPoint</Application>
  <PresentationFormat>Widescreen</PresentationFormat>
  <Paragraphs>339</Paragraphs>
  <Slides>28</Slides>
  <Notes>28</Notes>
  <HiddenSlides>2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Verdana</vt:lpstr>
      <vt:lpstr>Work Sans</vt:lpstr>
      <vt:lpstr>Office-tema</vt:lpstr>
      <vt:lpstr>3_Office-tema</vt:lpstr>
      <vt:lpstr>Samhandling i nødmeldetjenesten  Del - 1 Samhandling i helsetjenesten  Del - 2 Praktisk samhandling i helsetjenesten  Del - 3 Menneskelige faktorer som påvirker situasjonsforståelse,              atferd, team og beslutningstaking </vt:lpstr>
      <vt:lpstr>PowerPoint-presentasjon</vt:lpstr>
      <vt:lpstr>PowerPoint-presentasjon</vt:lpstr>
      <vt:lpstr>På oppdrag fra Helsedirektoratet utarbeidet KoKom i 2014 rapport om:   Varsling fra AMK til andre nødetater</vt:lpstr>
      <vt:lpstr>PowerPoint-presentasjon</vt:lpstr>
      <vt:lpstr>PowerPoint-presentasjon</vt:lpstr>
      <vt:lpstr>PowerPoint-presentasjon</vt:lpstr>
      <vt:lpstr>PowerPoint-presentasjon</vt:lpstr>
      <vt:lpstr>Myndighetskrav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brann (110) alarmsentral kommunale/interkommunale brannvesen</vt:lpstr>
      <vt:lpstr>PowerPoint-presentasjon</vt:lpstr>
      <vt:lpstr>PowerPoint-presentasjon</vt:lpstr>
      <vt:lpstr>Myndighetskrav</vt:lpstr>
      <vt:lpstr>Redningstjenesten</vt:lpstr>
      <vt:lpstr>Redningstjenesten    Ikke en organisasjon, men en funksjon</vt:lpstr>
      <vt:lpstr>PowerPoint-presentasjon</vt:lpstr>
      <vt:lpstr>PowerPoint-presentasjon</vt:lpstr>
      <vt:lpstr>Undervisningsmål, del-1  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Simonsen, Elisabeth Suhr</dc:creator>
  <cp:lastModifiedBy>Ellingsen, Thor Andre</cp:lastModifiedBy>
  <cp:revision>173</cp:revision>
  <cp:lastPrinted>2023-08-29T11:29:02Z</cp:lastPrinted>
  <dcterms:created xsi:type="dcterms:W3CDTF">2023-04-26T08:54:37Z</dcterms:created>
  <dcterms:modified xsi:type="dcterms:W3CDTF">2023-12-01T08:35:03Z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0x010100CD1F3C1C7FA91D4C90CC1DFEAB28AFC6</vt:lpwstr>
  </property>
  <property fmtid="{D5CDD505-2E9C-101B-9397-08002B2CF9AE}" pid="3" name="MSIP_Label_d291ddcc-9a90-46b7-a727-d19b3ec4b730_Enabled">
    <vt:lpwstr>true</vt:lpwstr>
  </property>
  <property fmtid="{D5CDD505-2E9C-101B-9397-08002B2CF9AE}" pid="4" name="MSIP_Label_d291ddcc-9a90-46b7-a727-d19b3ec4b730_SetDate">
    <vt:lpwstr>2023-06-01T10:10:05Z</vt:lpwstr>
  </property>
  <property fmtid="{D5CDD505-2E9C-101B-9397-08002B2CF9AE}" pid="5" name="MSIP_Label_d291ddcc-9a90-46b7-a727-d19b3ec4b730_Method">
    <vt:lpwstr>Privileged</vt:lpwstr>
  </property>
  <property fmtid="{D5CDD505-2E9C-101B-9397-08002B2CF9AE}" pid="6" name="MSIP_Label_d291ddcc-9a90-46b7-a727-d19b3ec4b730_Name">
    <vt:lpwstr>Åpen</vt:lpwstr>
  </property>
  <property fmtid="{D5CDD505-2E9C-101B-9397-08002B2CF9AE}" pid="7" name="MSIP_Label_d291ddcc-9a90-46b7-a727-d19b3ec4b730_SiteId">
    <vt:lpwstr>bdcbe535-f3cf-49f5-8a6a-fb6d98dc7837</vt:lpwstr>
  </property>
  <property fmtid="{D5CDD505-2E9C-101B-9397-08002B2CF9AE}" pid="8" name="MSIP_Label_d291ddcc-9a90-46b7-a727-d19b3ec4b730_ActionId">
    <vt:lpwstr>fac7773e-4898-4551-a58c-1dd966acc03b</vt:lpwstr>
  </property>
  <property fmtid="{D5CDD505-2E9C-101B-9397-08002B2CF9AE}" pid="9" name="MSIP_Label_d291ddcc-9a90-46b7-a727-d19b3ec4b730_ContentBits">
    <vt:lpwstr>0</vt:lpwstr>
  </property>
  <property fmtid="{D5CDD505-2E9C-101B-9397-08002B2CF9AE}" pid="10" name="MediaServiceImageTags">
    <vt:lpwstr/>
  </property>
</Properties>
</file>