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  <p:sldMasterId id="2147483660" r:id="rId5"/>
    <p:sldMasterId id="2147483672" r:id="rId6"/>
    <p:sldMasterId id="2147483684" r:id="rId7"/>
    <p:sldMasterId id="2147483696" r:id="rId8"/>
  </p:sldMasterIdLst>
  <p:notesMasterIdLst>
    <p:notesMasterId r:id="rId34"/>
  </p:notesMasterIdLst>
  <p:sldIdLst>
    <p:sldId id="301" r:id="rId9"/>
    <p:sldId id="257" r:id="rId10"/>
    <p:sldId id="562" r:id="rId11"/>
    <p:sldId id="289" r:id="rId12"/>
    <p:sldId id="323" r:id="rId13"/>
    <p:sldId id="560" r:id="rId14"/>
    <p:sldId id="263" r:id="rId15"/>
    <p:sldId id="262" r:id="rId16"/>
    <p:sldId id="264" r:id="rId17"/>
    <p:sldId id="555" r:id="rId18"/>
    <p:sldId id="550" r:id="rId19"/>
    <p:sldId id="551" r:id="rId20"/>
    <p:sldId id="333" r:id="rId21"/>
    <p:sldId id="266" r:id="rId22"/>
    <p:sldId id="298" r:id="rId23"/>
    <p:sldId id="268" r:id="rId24"/>
    <p:sldId id="557" r:id="rId25"/>
    <p:sldId id="319" r:id="rId26"/>
    <p:sldId id="559" r:id="rId27"/>
    <p:sldId id="561" r:id="rId28"/>
    <p:sldId id="334" r:id="rId29"/>
    <p:sldId id="273" r:id="rId30"/>
    <p:sldId id="330" r:id="rId31"/>
    <p:sldId id="299" r:id="rId32"/>
    <p:sldId id="294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Times" panose="02020603050405020304" pitchFamily="18" charset="0"/>
      <p:regular r:id="rId43"/>
      <p:bold r:id="rId44"/>
      <p:italic r:id="rId45"/>
      <p:boldItalic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i97bgezTRDnWvXHCWBrIxa2nzG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802A5F-C60A-4BE3-910C-D42CF7DFC656}" v="272" dt="2023-11-30T13:50:01.993"/>
    <p1510:client id="{84EBB3C6-5DEF-4899-9021-57B7364B6EA5}" v="4" dt="2023-11-30T12:08:08.681"/>
    <p1510:client id="{E43B6293-E2F7-4DA6-A7C3-CB0B7E10A4BA}" v="5" dt="2023-12-01T07:42:43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71795" autoAdjust="0"/>
  </p:normalViewPr>
  <p:slideViewPr>
    <p:cSldViewPr snapToGrid="0">
      <p:cViewPr varScale="1">
        <p:scale>
          <a:sx n="116" d="100"/>
          <a:sy n="116" d="100"/>
        </p:scale>
        <p:origin x="130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5.fntdata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63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8" Type="http://customschemas.google.com/relationships/presentationmetadata" Target="metadata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64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font" Target="fonts/font7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10.fntdata"/><Relationship Id="rId6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gdestein, Jan Edvin" userId="S::agde@ihelse.net::5aed910e-c5a9-4209-8b92-1401fa989f23" providerId="AD" clId="Web-{84EBB3C6-5DEF-4899-9021-57B7364B6EA5}"/>
    <pc:docChg chg="modSld">
      <pc:chgData name="Agdestein, Jan Edvin" userId="S::agde@ihelse.net::5aed910e-c5a9-4209-8b92-1401fa989f23" providerId="AD" clId="Web-{84EBB3C6-5DEF-4899-9021-57B7364B6EA5}" dt="2023-11-30T12:08:08.681" v="3" actId="20577"/>
      <pc:docMkLst>
        <pc:docMk/>
      </pc:docMkLst>
      <pc:sldChg chg="modSp">
        <pc:chgData name="Agdestein, Jan Edvin" userId="S::agde@ihelse.net::5aed910e-c5a9-4209-8b92-1401fa989f23" providerId="AD" clId="Web-{84EBB3C6-5DEF-4899-9021-57B7364B6EA5}" dt="2023-11-30T12:08:08.681" v="3" actId="20577"/>
        <pc:sldMkLst>
          <pc:docMk/>
          <pc:sldMk cId="1346059686" sldId="301"/>
        </pc:sldMkLst>
        <pc:spChg chg="mod">
          <ac:chgData name="Agdestein, Jan Edvin" userId="S::agde@ihelse.net::5aed910e-c5a9-4209-8b92-1401fa989f23" providerId="AD" clId="Web-{84EBB3C6-5DEF-4899-9021-57B7364B6EA5}" dt="2023-11-30T12:08:08.681" v="3" actId="20577"/>
          <ac:spMkLst>
            <pc:docMk/>
            <pc:sldMk cId="1346059686" sldId="301"/>
            <ac:spMk id="164" creationId="{00000000-0000-0000-0000-000000000000}"/>
          </ac:spMkLst>
        </pc:spChg>
      </pc:sldChg>
    </pc:docChg>
  </pc:docChgLst>
  <pc:docChgLst>
    <pc:chgData name="Ellingsen, Thor Andre" userId="S::thae@ihelse.net::63925441-3473-4800-afc1-e5743549fef7" providerId="AD" clId="Web-{60802A5F-C60A-4BE3-910C-D42CF7DFC656}"/>
    <pc:docChg chg="modSld">
      <pc:chgData name="Ellingsen, Thor Andre" userId="S::thae@ihelse.net::63925441-3473-4800-afc1-e5743549fef7" providerId="AD" clId="Web-{60802A5F-C60A-4BE3-910C-D42CF7DFC656}" dt="2023-11-30T13:50:01.993" v="215" actId="20577"/>
      <pc:docMkLst>
        <pc:docMk/>
      </pc:docMkLst>
      <pc:sldChg chg="addSp modSp">
        <pc:chgData name="Ellingsen, Thor Andre" userId="S::thae@ihelse.net::63925441-3473-4800-afc1-e5743549fef7" providerId="AD" clId="Web-{60802A5F-C60A-4BE3-910C-D42CF7DFC656}" dt="2023-11-30T13:28:26.651" v="57" actId="1076"/>
        <pc:sldMkLst>
          <pc:docMk/>
          <pc:sldMk cId="0" sldId="257"/>
        </pc:sldMkLst>
        <pc:spChg chg="mod">
          <ac:chgData name="Ellingsen, Thor Andre" userId="S::thae@ihelse.net::63925441-3473-4800-afc1-e5743549fef7" providerId="AD" clId="Web-{60802A5F-C60A-4BE3-910C-D42CF7DFC656}" dt="2023-11-30T13:25:45.977" v="11" actId="14100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Ellingsen, Thor Andre" userId="S::thae@ihelse.net::63925441-3473-4800-afc1-e5743549fef7" providerId="AD" clId="Web-{60802A5F-C60A-4BE3-910C-D42CF7DFC656}" dt="2023-11-30T13:28:26.651" v="57" actId="1076"/>
          <ac:spMkLst>
            <pc:docMk/>
            <pc:sldMk cId="0" sldId="257"/>
            <ac:spMk id="10" creationId="{B2661075-C972-C698-1CD8-9B69E66FCE80}"/>
          </ac:spMkLst>
        </pc:spChg>
        <pc:picChg chg="mod">
          <ac:chgData name="Ellingsen, Thor Andre" userId="S::thae@ihelse.net::63925441-3473-4800-afc1-e5743549fef7" providerId="AD" clId="Web-{60802A5F-C60A-4BE3-910C-D42CF7DFC656}" dt="2023-11-30T13:25:13.617" v="6" actId="1076"/>
          <ac:picMkLst>
            <pc:docMk/>
            <pc:sldMk cId="0" sldId="257"/>
            <ac:picMk id="4" creationId="{00000000-0000-0000-0000-000000000000}"/>
          </ac:picMkLst>
        </pc:picChg>
        <pc:picChg chg="mod">
          <ac:chgData name="Ellingsen, Thor Andre" userId="S::thae@ihelse.net::63925441-3473-4800-afc1-e5743549fef7" providerId="AD" clId="Web-{60802A5F-C60A-4BE3-910C-D42CF7DFC656}" dt="2023-11-30T13:25:49.868" v="12" actId="1076"/>
          <ac:picMkLst>
            <pc:docMk/>
            <pc:sldMk cId="0" sldId="257"/>
            <ac:picMk id="13" creationId="{00000000-0000-0000-0000-000000000000}"/>
          </ac:picMkLst>
        </pc:picChg>
      </pc:sldChg>
      <pc:sldChg chg="addSp delSp modSp">
        <pc:chgData name="Ellingsen, Thor Andre" userId="S::thae@ihelse.net::63925441-3473-4800-afc1-e5743549fef7" providerId="AD" clId="Web-{60802A5F-C60A-4BE3-910C-D42CF7DFC656}" dt="2023-11-30T13:50:01.993" v="215" actId="20577"/>
        <pc:sldMkLst>
          <pc:docMk/>
          <pc:sldMk cId="0" sldId="262"/>
        </pc:sldMkLst>
        <pc:spChg chg="del">
          <ac:chgData name="Ellingsen, Thor Andre" userId="S::thae@ihelse.net::63925441-3473-4800-afc1-e5743549fef7" providerId="AD" clId="Web-{60802A5F-C60A-4BE3-910C-D42CF7DFC656}" dt="2023-11-30T13:39:55.330" v="211"/>
          <ac:spMkLst>
            <pc:docMk/>
            <pc:sldMk cId="0" sldId="262"/>
            <ac:spMk id="6" creationId="{9290E47D-A7BC-F50C-3F47-0E52DC8CAFF8}"/>
          </ac:spMkLst>
        </pc:spChg>
        <pc:spChg chg="add mod">
          <ac:chgData name="Ellingsen, Thor Andre" userId="S::thae@ihelse.net::63925441-3473-4800-afc1-e5743549fef7" providerId="AD" clId="Web-{60802A5F-C60A-4BE3-910C-D42CF7DFC656}" dt="2023-11-30T13:50:01.993" v="215" actId="20577"/>
          <ac:spMkLst>
            <pc:docMk/>
            <pc:sldMk cId="0" sldId="262"/>
            <ac:spMk id="8" creationId="{3431C5DF-8B3B-748C-09A0-4A7DFB0BC015}"/>
          </ac:spMkLst>
        </pc:spChg>
      </pc:sldChg>
      <pc:sldChg chg="addSp">
        <pc:chgData name="Ellingsen, Thor Andre" userId="S::thae@ihelse.net::63925441-3473-4800-afc1-e5743549fef7" providerId="AD" clId="Web-{60802A5F-C60A-4BE3-910C-D42CF7DFC656}" dt="2023-11-30T13:29:55.277" v="83"/>
        <pc:sldMkLst>
          <pc:docMk/>
          <pc:sldMk cId="0" sldId="264"/>
        </pc:sldMkLst>
        <pc:spChg chg="add">
          <ac:chgData name="Ellingsen, Thor Andre" userId="S::thae@ihelse.net::63925441-3473-4800-afc1-e5743549fef7" providerId="AD" clId="Web-{60802A5F-C60A-4BE3-910C-D42CF7DFC656}" dt="2023-11-30T13:29:55.277" v="83"/>
          <ac:spMkLst>
            <pc:docMk/>
            <pc:sldMk cId="0" sldId="264"/>
            <ac:spMk id="10" creationId="{2707BBD7-F74C-B7E8-A829-25E58DE573D3}"/>
          </ac:spMkLst>
        </pc:spChg>
      </pc:sldChg>
      <pc:sldChg chg="delSp modSp">
        <pc:chgData name="Ellingsen, Thor Andre" userId="S::thae@ihelse.net::63925441-3473-4800-afc1-e5743549fef7" providerId="AD" clId="Web-{60802A5F-C60A-4BE3-910C-D42CF7DFC656}" dt="2023-11-30T13:37:59.345" v="189" actId="1076"/>
        <pc:sldMkLst>
          <pc:docMk/>
          <pc:sldMk cId="0" sldId="268"/>
        </pc:sldMkLst>
        <pc:spChg chg="mod">
          <ac:chgData name="Ellingsen, Thor Andre" userId="S::thae@ihelse.net::63925441-3473-4800-afc1-e5743549fef7" providerId="AD" clId="Web-{60802A5F-C60A-4BE3-910C-D42CF7DFC656}" dt="2023-11-30T13:37:59.345" v="189" actId="1076"/>
          <ac:spMkLst>
            <pc:docMk/>
            <pc:sldMk cId="0" sldId="268"/>
            <ac:spMk id="3" creationId="{F92F51C5-3073-0157-7729-209923C6DACE}"/>
          </ac:spMkLst>
        </pc:spChg>
        <pc:spChg chg="del">
          <ac:chgData name="Ellingsen, Thor Andre" userId="S::thae@ihelse.net::63925441-3473-4800-afc1-e5743549fef7" providerId="AD" clId="Web-{60802A5F-C60A-4BE3-910C-D42CF7DFC656}" dt="2023-11-30T13:37:34.313" v="186"/>
          <ac:spMkLst>
            <pc:docMk/>
            <pc:sldMk cId="0" sldId="268"/>
            <ac:spMk id="267" creationId="{00000000-0000-0000-0000-000000000000}"/>
          </ac:spMkLst>
        </pc:spChg>
      </pc:sldChg>
      <pc:sldChg chg="addSp delSp modSp">
        <pc:chgData name="Ellingsen, Thor Andre" userId="S::thae@ihelse.net::63925441-3473-4800-afc1-e5743549fef7" providerId="AD" clId="Web-{60802A5F-C60A-4BE3-910C-D42CF7DFC656}" dt="2023-11-30T13:35:31.812" v="151" actId="1076"/>
        <pc:sldMkLst>
          <pc:docMk/>
          <pc:sldMk cId="0" sldId="273"/>
        </pc:sldMkLst>
        <pc:spChg chg="del">
          <ac:chgData name="Ellingsen, Thor Andre" userId="S::thae@ihelse.net::63925441-3473-4800-afc1-e5743549fef7" providerId="AD" clId="Web-{60802A5F-C60A-4BE3-910C-D42CF7DFC656}" dt="2023-11-30T13:32:14.153" v="93"/>
          <ac:spMkLst>
            <pc:docMk/>
            <pc:sldMk cId="0" sldId="273"/>
            <ac:spMk id="4" creationId="{C791B6F5-35D0-1078-46EF-B943EC51093C}"/>
          </ac:spMkLst>
        </pc:spChg>
        <pc:spChg chg="add mod">
          <ac:chgData name="Ellingsen, Thor Andre" userId="S::thae@ihelse.net::63925441-3473-4800-afc1-e5743549fef7" providerId="AD" clId="Web-{60802A5F-C60A-4BE3-910C-D42CF7DFC656}" dt="2023-11-30T13:35:31.812" v="151" actId="1076"/>
          <ac:spMkLst>
            <pc:docMk/>
            <pc:sldMk cId="0" sldId="273"/>
            <ac:spMk id="7" creationId="{79E677F0-893F-624B-2368-3DBDC3FCC93D}"/>
          </ac:spMkLst>
        </pc:spChg>
        <pc:picChg chg="del mod">
          <ac:chgData name="Ellingsen, Thor Andre" userId="S::thae@ihelse.net::63925441-3473-4800-afc1-e5743549fef7" providerId="AD" clId="Web-{60802A5F-C60A-4BE3-910C-D42CF7DFC656}" dt="2023-11-30T13:30:48.215" v="86"/>
          <ac:picMkLst>
            <pc:docMk/>
            <pc:sldMk cId="0" sldId="273"/>
            <ac:picMk id="3" creationId="{00000000-0000-0000-0000-000000000000}"/>
          </ac:picMkLst>
        </pc:picChg>
        <pc:picChg chg="add mod">
          <ac:chgData name="Ellingsen, Thor Andre" userId="S::thae@ihelse.net::63925441-3473-4800-afc1-e5743549fef7" providerId="AD" clId="Web-{60802A5F-C60A-4BE3-910C-D42CF7DFC656}" dt="2023-11-30T13:34:51.952" v="130" actId="1076"/>
          <ac:picMkLst>
            <pc:docMk/>
            <pc:sldMk cId="0" sldId="273"/>
            <ac:picMk id="5" creationId="{970BFF95-2C85-50C4-A5A0-6C1236872EF8}"/>
          </ac:picMkLst>
        </pc:picChg>
      </pc:sldChg>
      <pc:sldChg chg="addSp modSp">
        <pc:chgData name="Ellingsen, Thor Andre" userId="S::thae@ihelse.net::63925441-3473-4800-afc1-e5743549fef7" providerId="AD" clId="Web-{60802A5F-C60A-4BE3-910C-D42CF7DFC656}" dt="2023-11-30T13:29:45.808" v="82" actId="1076"/>
        <pc:sldMkLst>
          <pc:docMk/>
          <pc:sldMk cId="3970242828" sldId="289"/>
        </pc:sldMkLst>
        <pc:spChg chg="add mod">
          <ac:chgData name="Ellingsen, Thor Andre" userId="S::thae@ihelse.net::63925441-3473-4800-afc1-e5743549fef7" providerId="AD" clId="Web-{60802A5F-C60A-4BE3-910C-D42CF7DFC656}" dt="2023-11-30T13:29:45.808" v="82" actId="1076"/>
          <ac:spMkLst>
            <pc:docMk/>
            <pc:sldMk cId="3970242828" sldId="289"/>
            <ac:spMk id="11" creationId="{30582BC6-C2F5-38A4-FA11-CA2E9A0F8349}"/>
          </ac:spMkLst>
        </pc:spChg>
      </pc:sldChg>
      <pc:sldChg chg="addSp">
        <pc:chgData name="Ellingsen, Thor Andre" userId="S::thae@ihelse.net::63925441-3473-4800-afc1-e5743549fef7" providerId="AD" clId="Web-{60802A5F-C60A-4BE3-910C-D42CF7DFC656}" dt="2023-11-30T13:32:27.138" v="94"/>
        <pc:sldMkLst>
          <pc:docMk/>
          <pc:sldMk cId="0" sldId="294"/>
        </pc:sldMkLst>
        <pc:spChg chg="add">
          <ac:chgData name="Ellingsen, Thor Andre" userId="S::thae@ihelse.net::63925441-3473-4800-afc1-e5743549fef7" providerId="AD" clId="Web-{60802A5F-C60A-4BE3-910C-D42CF7DFC656}" dt="2023-11-30T13:32:27.138" v="94"/>
          <ac:spMkLst>
            <pc:docMk/>
            <pc:sldMk cId="0" sldId="294"/>
            <ac:spMk id="10" creationId="{38476B87-D160-4EF9-52F3-518E66BD63FD}"/>
          </ac:spMkLst>
        </pc:spChg>
      </pc:sldChg>
      <pc:sldChg chg="addSp modSp">
        <pc:chgData name="Ellingsen, Thor Andre" userId="S::thae@ihelse.net::63925441-3473-4800-afc1-e5743549fef7" providerId="AD" clId="Web-{60802A5F-C60A-4BE3-910C-D42CF7DFC656}" dt="2023-11-30T13:33:28.139" v="114" actId="1076"/>
        <pc:sldMkLst>
          <pc:docMk/>
          <pc:sldMk cId="854577288" sldId="299"/>
        </pc:sldMkLst>
        <pc:spChg chg="add mod">
          <ac:chgData name="Ellingsen, Thor Andre" userId="S::thae@ihelse.net::63925441-3473-4800-afc1-e5743549fef7" providerId="AD" clId="Web-{60802A5F-C60A-4BE3-910C-D42CF7DFC656}" dt="2023-11-30T13:33:28.139" v="114" actId="1076"/>
          <ac:spMkLst>
            <pc:docMk/>
            <pc:sldMk cId="854577288" sldId="299"/>
            <ac:spMk id="9" creationId="{AA114D34-5F47-A981-2B55-58EB3B1E117A}"/>
          </ac:spMkLst>
        </pc:spChg>
      </pc:sldChg>
      <pc:sldChg chg="modSp">
        <pc:chgData name="Ellingsen, Thor Andre" userId="S::thae@ihelse.net::63925441-3473-4800-afc1-e5743549fef7" providerId="AD" clId="Web-{60802A5F-C60A-4BE3-910C-D42CF7DFC656}" dt="2023-11-30T13:36:58.719" v="184" actId="1076"/>
        <pc:sldMkLst>
          <pc:docMk/>
          <pc:sldMk cId="3086422033" sldId="319"/>
        </pc:sldMkLst>
        <pc:spChg chg="mod">
          <ac:chgData name="Ellingsen, Thor Andre" userId="S::thae@ihelse.net::63925441-3473-4800-afc1-e5743549fef7" providerId="AD" clId="Web-{60802A5F-C60A-4BE3-910C-D42CF7DFC656}" dt="2023-11-30T13:36:58.719" v="184" actId="1076"/>
          <ac:spMkLst>
            <pc:docMk/>
            <pc:sldMk cId="3086422033" sldId="319"/>
            <ac:spMk id="3" creationId="{200133B3-E2FA-9CAA-A659-50FDEFF53FBC}"/>
          </ac:spMkLst>
        </pc:spChg>
      </pc:sldChg>
      <pc:sldChg chg="modSp">
        <pc:chgData name="Ellingsen, Thor Andre" userId="S::thae@ihelse.net::63925441-3473-4800-afc1-e5743549fef7" providerId="AD" clId="Web-{60802A5F-C60A-4BE3-910C-D42CF7DFC656}" dt="2023-11-30T13:34:13.530" v="125" actId="1076"/>
        <pc:sldMkLst>
          <pc:docMk/>
          <pc:sldMk cId="1769119979" sldId="330"/>
        </pc:sldMkLst>
        <pc:spChg chg="mod">
          <ac:chgData name="Ellingsen, Thor Andre" userId="S::thae@ihelse.net::63925441-3473-4800-afc1-e5743549fef7" providerId="AD" clId="Web-{60802A5F-C60A-4BE3-910C-D42CF7DFC656}" dt="2023-11-30T13:34:13.530" v="125" actId="1076"/>
          <ac:spMkLst>
            <pc:docMk/>
            <pc:sldMk cId="1769119979" sldId="330"/>
            <ac:spMk id="5" creationId="{BE3B863A-F0C1-AC15-E6A7-1A1305223F7E}"/>
          </ac:spMkLst>
        </pc:spChg>
      </pc:sldChg>
      <pc:sldChg chg="modSp">
        <pc:chgData name="Ellingsen, Thor Andre" userId="S::thae@ihelse.net::63925441-3473-4800-afc1-e5743549fef7" providerId="AD" clId="Web-{60802A5F-C60A-4BE3-910C-D42CF7DFC656}" dt="2023-11-30T13:39:13.908" v="210" actId="20577"/>
        <pc:sldMkLst>
          <pc:docMk/>
          <pc:sldMk cId="1895480984" sldId="333"/>
        </pc:sldMkLst>
        <pc:spChg chg="mod">
          <ac:chgData name="Ellingsen, Thor Andre" userId="S::thae@ihelse.net::63925441-3473-4800-afc1-e5743549fef7" providerId="AD" clId="Web-{60802A5F-C60A-4BE3-910C-D42CF7DFC656}" dt="2023-11-30T13:39:13.908" v="210" actId="20577"/>
          <ac:spMkLst>
            <pc:docMk/>
            <pc:sldMk cId="1895480984" sldId="333"/>
            <ac:spMk id="6" creationId="{52198376-C551-1A4A-5DB9-9287E359DD5F}"/>
          </ac:spMkLst>
        </pc:spChg>
      </pc:sldChg>
      <pc:sldChg chg="addSp modSp">
        <pc:chgData name="Ellingsen, Thor Andre" userId="S::thae@ihelse.net::63925441-3473-4800-afc1-e5743549fef7" providerId="AD" clId="Web-{60802A5F-C60A-4BE3-910C-D42CF7DFC656}" dt="2023-11-30T13:36:13.359" v="164" actId="1076"/>
        <pc:sldMkLst>
          <pc:docMk/>
          <pc:sldMk cId="2899077021" sldId="334"/>
        </pc:sldMkLst>
        <pc:spChg chg="add mod">
          <ac:chgData name="Ellingsen, Thor Andre" userId="S::thae@ihelse.net::63925441-3473-4800-afc1-e5743549fef7" providerId="AD" clId="Web-{60802A5F-C60A-4BE3-910C-D42CF7DFC656}" dt="2023-11-30T13:36:13.359" v="164" actId="1076"/>
          <ac:spMkLst>
            <pc:docMk/>
            <pc:sldMk cId="2899077021" sldId="334"/>
            <ac:spMk id="6" creationId="{B8B8187F-17A4-6E43-BB80-A8C22E54550B}"/>
          </ac:spMkLst>
        </pc:spChg>
      </pc:sldChg>
      <pc:sldChg chg="addSp">
        <pc:chgData name="Ellingsen, Thor Andre" userId="S::thae@ihelse.net::63925441-3473-4800-afc1-e5743549fef7" providerId="AD" clId="Web-{60802A5F-C60A-4BE3-910C-D42CF7DFC656}" dt="2023-11-30T13:30:03.246" v="84"/>
        <pc:sldMkLst>
          <pc:docMk/>
          <pc:sldMk cId="1067378055" sldId="555"/>
        </pc:sldMkLst>
        <pc:spChg chg="add">
          <ac:chgData name="Ellingsen, Thor Andre" userId="S::thae@ihelse.net::63925441-3473-4800-afc1-e5743549fef7" providerId="AD" clId="Web-{60802A5F-C60A-4BE3-910C-D42CF7DFC656}" dt="2023-11-30T13:30:03.246" v="84"/>
          <ac:spMkLst>
            <pc:docMk/>
            <pc:sldMk cId="1067378055" sldId="555"/>
            <ac:spMk id="4" creationId="{F2583190-1971-8038-657B-C9F72465C759}"/>
          </ac:spMkLst>
        </pc:spChg>
      </pc:sldChg>
      <pc:sldChg chg="modSp">
        <pc:chgData name="Ellingsen, Thor Andre" userId="S::thae@ihelse.net::63925441-3473-4800-afc1-e5743549fef7" providerId="AD" clId="Web-{60802A5F-C60A-4BE3-910C-D42CF7DFC656}" dt="2023-11-30T13:37:09.047" v="185" actId="1076"/>
        <pc:sldMkLst>
          <pc:docMk/>
          <pc:sldMk cId="3035058479" sldId="557"/>
        </pc:sldMkLst>
        <pc:spChg chg="mod">
          <ac:chgData name="Ellingsen, Thor Andre" userId="S::thae@ihelse.net::63925441-3473-4800-afc1-e5743549fef7" providerId="AD" clId="Web-{60802A5F-C60A-4BE3-910C-D42CF7DFC656}" dt="2023-11-30T13:37:09.047" v="185" actId="1076"/>
          <ac:spMkLst>
            <pc:docMk/>
            <pc:sldMk cId="3035058479" sldId="557"/>
            <ac:spMk id="5" creationId="{00000000-0000-0000-0000-000000000000}"/>
          </ac:spMkLst>
        </pc:spChg>
      </pc:sldChg>
      <pc:sldChg chg="addSp delSp modSp delAnim">
        <pc:chgData name="Ellingsen, Thor Andre" userId="S::thae@ihelse.net::63925441-3473-4800-afc1-e5743549fef7" providerId="AD" clId="Web-{60802A5F-C60A-4BE3-910C-D42CF7DFC656}" dt="2023-11-30T13:27:33.275" v="21" actId="1076"/>
        <pc:sldMkLst>
          <pc:docMk/>
          <pc:sldMk cId="3955823377" sldId="562"/>
        </pc:sldMkLst>
        <pc:spChg chg="del">
          <ac:chgData name="Ellingsen, Thor Andre" userId="S::thae@ihelse.net::63925441-3473-4800-afc1-e5743549fef7" providerId="AD" clId="Web-{60802A5F-C60A-4BE3-910C-D42CF7DFC656}" dt="2023-11-30T13:26:15.009" v="15"/>
          <ac:spMkLst>
            <pc:docMk/>
            <pc:sldMk cId="3955823377" sldId="562"/>
            <ac:spMk id="7" creationId="{9154115C-1D54-E8AC-AFC3-C35FBDF0507F}"/>
          </ac:spMkLst>
        </pc:spChg>
        <pc:spChg chg="mod">
          <ac:chgData name="Ellingsen, Thor Andre" userId="S::thae@ihelse.net::63925441-3473-4800-afc1-e5743549fef7" providerId="AD" clId="Web-{60802A5F-C60A-4BE3-910C-D42CF7DFC656}" dt="2023-11-30T13:27:33.275" v="21" actId="1076"/>
          <ac:spMkLst>
            <pc:docMk/>
            <pc:sldMk cId="3955823377" sldId="562"/>
            <ac:spMk id="8" creationId="{9A93A5AD-8D0C-A5D6-A9E7-C6B434D00D93}"/>
          </ac:spMkLst>
        </pc:spChg>
        <pc:picChg chg="del mod">
          <ac:chgData name="Ellingsen, Thor Andre" userId="S::thae@ihelse.net::63925441-3473-4800-afc1-e5743549fef7" providerId="AD" clId="Web-{60802A5F-C60A-4BE3-910C-D42CF7DFC656}" dt="2023-11-30T13:25:52.477" v="14"/>
          <ac:picMkLst>
            <pc:docMk/>
            <pc:sldMk cId="3955823377" sldId="562"/>
            <ac:picMk id="2" creationId="{88AEF5ED-A877-1CA5-EC5A-87AD45716EEA}"/>
          </ac:picMkLst>
        </pc:picChg>
        <pc:picChg chg="add mod">
          <ac:chgData name="Ellingsen, Thor Andre" userId="S::thae@ihelse.net::63925441-3473-4800-afc1-e5743549fef7" providerId="AD" clId="Web-{60802A5F-C60A-4BE3-910C-D42CF7DFC656}" dt="2023-11-30T13:27:11.541" v="19" actId="1076"/>
          <ac:picMkLst>
            <pc:docMk/>
            <pc:sldMk cId="3955823377" sldId="562"/>
            <ac:picMk id="4" creationId="{5063AEDD-185B-C5F2-0593-DEAABF156BA5}"/>
          </ac:picMkLst>
        </pc:picChg>
      </pc:sldChg>
    </pc:docChg>
  </pc:docChgLst>
  <pc:docChgLst>
    <pc:chgData name="Ellingsen, Thor Andre" userId="63925441-3473-4800-afc1-e5743549fef7" providerId="ADAL" clId="{E43B6293-E2F7-4DA6-A7C3-CB0B7E10A4BA}"/>
    <pc:docChg chg="custSel modSld">
      <pc:chgData name="Ellingsen, Thor Andre" userId="63925441-3473-4800-afc1-e5743549fef7" providerId="ADAL" clId="{E43B6293-E2F7-4DA6-A7C3-CB0B7E10A4BA}" dt="2023-12-01T07:42:44.385" v="197" actId="1036"/>
      <pc:docMkLst>
        <pc:docMk/>
      </pc:docMkLst>
      <pc:sldChg chg="addSp delSp modSp mod">
        <pc:chgData name="Ellingsen, Thor Andre" userId="63925441-3473-4800-afc1-e5743549fef7" providerId="ADAL" clId="{E43B6293-E2F7-4DA6-A7C3-CB0B7E10A4BA}" dt="2023-12-01T07:36:18.597" v="59" actId="1076"/>
        <pc:sldMkLst>
          <pc:docMk/>
          <pc:sldMk cId="0" sldId="262"/>
        </pc:sldMkLst>
        <pc:spChg chg="mod">
          <ac:chgData name="Ellingsen, Thor Andre" userId="63925441-3473-4800-afc1-e5743549fef7" providerId="ADAL" clId="{E43B6293-E2F7-4DA6-A7C3-CB0B7E10A4BA}" dt="2023-12-01T07:28:48.914" v="48" actId="1076"/>
          <ac:spMkLst>
            <pc:docMk/>
            <pc:sldMk cId="0" sldId="262"/>
            <ac:spMk id="8" creationId="{3431C5DF-8B3B-748C-09A0-4A7DFB0BC015}"/>
          </ac:spMkLst>
        </pc:spChg>
        <pc:spChg chg="mod">
          <ac:chgData name="Ellingsen, Thor Andre" userId="63925441-3473-4800-afc1-e5743549fef7" providerId="ADAL" clId="{E43B6293-E2F7-4DA6-A7C3-CB0B7E10A4BA}" dt="2023-12-01T07:36:10.472" v="58" actId="207"/>
          <ac:spMkLst>
            <pc:docMk/>
            <pc:sldMk cId="0" sldId="262"/>
            <ac:spMk id="212" creationId="{00000000-0000-0000-0000-000000000000}"/>
          </ac:spMkLst>
        </pc:spChg>
        <pc:picChg chg="del">
          <ac:chgData name="Ellingsen, Thor Andre" userId="63925441-3473-4800-afc1-e5743549fef7" providerId="ADAL" clId="{E43B6293-E2F7-4DA6-A7C3-CB0B7E10A4BA}" dt="2023-12-01T07:28:25.587" v="30" actId="478"/>
          <ac:picMkLst>
            <pc:docMk/>
            <pc:sldMk cId="0" sldId="262"/>
            <ac:picMk id="3" creationId="{00000000-0000-0000-0000-000000000000}"/>
          </ac:picMkLst>
        </pc:picChg>
        <pc:picChg chg="add mod ord">
          <ac:chgData name="Ellingsen, Thor Andre" userId="63925441-3473-4800-afc1-e5743549fef7" providerId="ADAL" clId="{E43B6293-E2F7-4DA6-A7C3-CB0B7E10A4BA}" dt="2023-12-01T07:36:18.597" v="59" actId="1076"/>
          <ac:picMkLst>
            <pc:docMk/>
            <pc:sldMk cId="0" sldId="262"/>
            <ac:picMk id="7" creationId="{2507F24D-0F0B-AB72-EC4A-BFF9F9D72C40}"/>
          </ac:picMkLst>
        </pc:picChg>
      </pc:sldChg>
      <pc:sldChg chg="addSp modSp mod">
        <pc:chgData name="Ellingsen, Thor Andre" userId="63925441-3473-4800-afc1-e5743549fef7" providerId="ADAL" clId="{E43B6293-E2F7-4DA6-A7C3-CB0B7E10A4BA}" dt="2023-12-01T07:37:09.838" v="73" actId="20577"/>
        <pc:sldMkLst>
          <pc:docMk/>
          <pc:sldMk cId="0" sldId="263"/>
        </pc:sldMkLst>
        <pc:spChg chg="add mod">
          <ac:chgData name="Ellingsen, Thor Andre" userId="63925441-3473-4800-afc1-e5743549fef7" providerId="ADAL" clId="{E43B6293-E2F7-4DA6-A7C3-CB0B7E10A4BA}" dt="2023-12-01T07:37:09.838" v="73" actId="20577"/>
          <ac:spMkLst>
            <pc:docMk/>
            <pc:sldMk cId="0" sldId="263"/>
            <ac:spMk id="6" creationId="{4410CE37-4192-AF6A-0304-F18A7425476A}"/>
          </ac:spMkLst>
        </pc:spChg>
      </pc:sldChg>
      <pc:sldChg chg="modSp mod">
        <pc:chgData name="Ellingsen, Thor Andre" userId="63925441-3473-4800-afc1-e5743549fef7" providerId="ADAL" clId="{E43B6293-E2F7-4DA6-A7C3-CB0B7E10A4BA}" dt="2023-12-01T07:42:25.016" v="195" actId="1076"/>
        <pc:sldMkLst>
          <pc:docMk/>
          <pc:sldMk cId="0" sldId="266"/>
        </pc:sldMkLst>
        <pc:spChg chg="mod">
          <ac:chgData name="Ellingsen, Thor Andre" userId="63925441-3473-4800-afc1-e5743549fef7" providerId="ADAL" clId="{E43B6293-E2F7-4DA6-A7C3-CB0B7E10A4BA}" dt="2023-12-01T07:42:25.016" v="195" actId="1076"/>
          <ac:spMkLst>
            <pc:docMk/>
            <pc:sldMk cId="0" sldId="266"/>
            <ac:spMk id="4" creationId="{61F7F11F-8EB1-F7AD-F275-A5E2146ACEE8}"/>
          </ac:spMkLst>
        </pc:spChg>
      </pc:sldChg>
      <pc:sldChg chg="addSp modSp mod">
        <pc:chgData name="Ellingsen, Thor Andre" userId="63925441-3473-4800-afc1-e5743549fef7" providerId="ADAL" clId="{E43B6293-E2F7-4DA6-A7C3-CB0B7E10A4BA}" dt="2023-12-01T07:42:44.385" v="197" actId="1036"/>
        <pc:sldMkLst>
          <pc:docMk/>
          <pc:sldMk cId="100103356" sldId="298"/>
        </pc:sldMkLst>
        <pc:spChg chg="add mod">
          <ac:chgData name="Ellingsen, Thor Andre" userId="63925441-3473-4800-afc1-e5743549fef7" providerId="ADAL" clId="{E43B6293-E2F7-4DA6-A7C3-CB0B7E10A4BA}" dt="2023-12-01T07:42:44.385" v="197" actId="1036"/>
          <ac:spMkLst>
            <pc:docMk/>
            <pc:sldMk cId="100103356" sldId="298"/>
            <ac:spMk id="7" creationId="{C29FBB4E-D691-2A3E-9C5B-B294B38D2E44}"/>
          </ac:spMkLst>
        </pc:spChg>
      </pc:sldChg>
      <pc:sldChg chg="addSp modSp">
        <pc:chgData name="Ellingsen, Thor Andre" userId="63925441-3473-4800-afc1-e5743549fef7" providerId="ADAL" clId="{E43B6293-E2F7-4DA6-A7C3-CB0B7E10A4BA}" dt="2023-12-01T07:40:11.552" v="190"/>
        <pc:sldMkLst>
          <pc:docMk/>
          <pc:sldMk cId="1346059686" sldId="301"/>
        </pc:sldMkLst>
        <pc:spChg chg="add mod">
          <ac:chgData name="Ellingsen, Thor Andre" userId="63925441-3473-4800-afc1-e5743549fef7" providerId="ADAL" clId="{E43B6293-E2F7-4DA6-A7C3-CB0B7E10A4BA}" dt="2023-12-01T07:40:11.552" v="190"/>
          <ac:spMkLst>
            <pc:docMk/>
            <pc:sldMk cId="1346059686" sldId="301"/>
            <ac:spMk id="2" creationId="{BD0DF42F-DD4C-E8BE-4BA3-372C1EC26EBE}"/>
          </ac:spMkLst>
        </pc:spChg>
      </pc:sldChg>
      <pc:sldChg chg="modSp mod">
        <pc:chgData name="Ellingsen, Thor Andre" userId="63925441-3473-4800-afc1-e5743549fef7" providerId="ADAL" clId="{E43B6293-E2F7-4DA6-A7C3-CB0B7E10A4BA}" dt="2023-12-01T07:38:46.287" v="132" actId="1038"/>
        <pc:sldMkLst>
          <pc:docMk/>
          <pc:sldMk cId="3490477933" sldId="323"/>
        </pc:sldMkLst>
        <pc:spChg chg="mod">
          <ac:chgData name="Ellingsen, Thor Andre" userId="63925441-3473-4800-afc1-e5743549fef7" providerId="ADAL" clId="{E43B6293-E2F7-4DA6-A7C3-CB0B7E10A4BA}" dt="2023-12-01T07:38:46.287" v="132" actId="1038"/>
          <ac:spMkLst>
            <pc:docMk/>
            <pc:sldMk cId="3490477933" sldId="323"/>
            <ac:spMk id="8" creationId="{FD679A60-FD28-982E-59BA-C6601EF2F006}"/>
          </ac:spMkLst>
        </pc:spChg>
      </pc:sldChg>
      <pc:sldChg chg="modSp mod">
        <pc:chgData name="Ellingsen, Thor Andre" userId="63925441-3473-4800-afc1-e5743549fef7" providerId="ADAL" clId="{E43B6293-E2F7-4DA6-A7C3-CB0B7E10A4BA}" dt="2023-12-01T07:41:37.844" v="191" actId="14100"/>
        <pc:sldMkLst>
          <pc:docMk/>
          <pc:sldMk cId="62981065" sldId="550"/>
        </pc:sldMkLst>
        <pc:picChg chg="mod">
          <ac:chgData name="Ellingsen, Thor Andre" userId="63925441-3473-4800-afc1-e5743549fef7" providerId="ADAL" clId="{E43B6293-E2F7-4DA6-A7C3-CB0B7E10A4BA}" dt="2023-12-01T07:41:37.844" v="191" actId="14100"/>
          <ac:picMkLst>
            <pc:docMk/>
            <pc:sldMk cId="62981065" sldId="550"/>
            <ac:picMk id="4" creationId="{C5158AF3-69BE-2D96-F479-4B609920479C}"/>
          </ac:picMkLst>
        </pc:picChg>
      </pc:sldChg>
      <pc:sldChg chg="modSp mod">
        <pc:chgData name="Ellingsen, Thor Andre" userId="63925441-3473-4800-afc1-e5743549fef7" providerId="ADAL" clId="{E43B6293-E2F7-4DA6-A7C3-CB0B7E10A4BA}" dt="2023-12-01T07:28:12.480" v="29" actId="1076"/>
        <pc:sldMkLst>
          <pc:docMk/>
          <pc:sldMk cId="3035058479" sldId="557"/>
        </pc:sldMkLst>
        <pc:spChg chg="mod">
          <ac:chgData name="Ellingsen, Thor Andre" userId="63925441-3473-4800-afc1-e5743549fef7" providerId="ADAL" clId="{E43B6293-E2F7-4DA6-A7C3-CB0B7E10A4BA}" dt="2023-12-01T07:28:12.480" v="29" actId="1076"/>
          <ac:spMkLst>
            <pc:docMk/>
            <pc:sldMk cId="3035058479" sldId="557"/>
            <ac:spMk id="5" creationId="{00000000-0000-0000-0000-000000000000}"/>
          </ac:spMkLst>
        </pc:spChg>
      </pc:sldChg>
      <pc:sldChg chg="addSp delSp modSp mod">
        <pc:chgData name="Ellingsen, Thor Andre" userId="63925441-3473-4800-afc1-e5743549fef7" providerId="ADAL" clId="{E43B6293-E2F7-4DA6-A7C3-CB0B7E10A4BA}" dt="2023-12-01T07:37:47.135" v="82" actId="1076"/>
        <pc:sldMkLst>
          <pc:docMk/>
          <pc:sldMk cId="2649780761" sldId="560"/>
        </pc:sldMkLst>
        <pc:picChg chg="del">
          <ac:chgData name="Ellingsen, Thor Andre" userId="63925441-3473-4800-afc1-e5743549fef7" providerId="ADAL" clId="{E43B6293-E2F7-4DA6-A7C3-CB0B7E10A4BA}" dt="2023-12-01T07:37:16.244" v="74" actId="478"/>
          <ac:picMkLst>
            <pc:docMk/>
            <pc:sldMk cId="2649780761" sldId="560"/>
            <ac:picMk id="9" creationId="{00000000-0000-0000-0000-000000000000}"/>
          </ac:picMkLst>
        </pc:picChg>
        <pc:picChg chg="add mod">
          <ac:chgData name="Ellingsen, Thor Andre" userId="63925441-3473-4800-afc1-e5743549fef7" providerId="ADAL" clId="{E43B6293-E2F7-4DA6-A7C3-CB0B7E10A4BA}" dt="2023-12-01T07:37:47.135" v="82" actId="1076"/>
          <ac:picMkLst>
            <pc:docMk/>
            <pc:sldMk cId="2649780761" sldId="560"/>
            <ac:picMk id="17" creationId="{177A455A-7992-9607-8653-3ABA46778975}"/>
          </ac:picMkLst>
        </pc:picChg>
      </pc:sldChg>
      <pc:sldChg chg="modSp mod">
        <pc:chgData name="Ellingsen, Thor Andre" userId="63925441-3473-4800-afc1-e5743549fef7" providerId="ADAL" clId="{E43B6293-E2F7-4DA6-A7C3-CB0B7E10A4BA}" dt="2023-12-01T07:39:36.877" v="189" actId="1076"/>
        <pc:sldMkLst>
          <pc:docMk/>
          <pc:sldMk cId="3955823377" sldId="562"/>
        </pc:sldMkLst>
        <pc:spChg chg="mod">
          <ac:chgData name="Ellingsen, Thor Andre" userId="63925441-3473-4800-afc1-e5743549fef7" providerId="ADAL" clId="{E43B6293-E2F7-4DA6-A7C3-CB0B7E10A4BA}" dt="2023-12-01T07:39:36.877" v="189" actId="1076"/>
          <ac:spMkLst>
            <pc:docMk/>
            <pc:sldMk cId="3955823377" sldId="562"/>
            <ac:spMk id="8" creationId="{9A93A5AD-8D0C-A5D6-A9E7-C6B434D00D9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okom.no/amk-med-lvs-omrader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okom.no/amk-med-lvs-omrader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/no/dokumenter/nou-2015-17/id2465765/?ch=10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rollefordeling&amp;tbm=isch&amp;tbs=rimg:CXd_16LzBSXvBYZ4KrtPuZndG8AEAsgIOCgIIABAAOgQIABAAQAE&amp;hl=no&amp;sa=X&amp;ved=0CBsQuIIBahcKEwio4reLpqP7AhUAAAAAHQAAAAAQDA&amp;biw=1263&amp;bih=577#imgrc=La9liMHgYPLoNM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b-NO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Innholdet i denne timen er en oppfrisking/</a:t>
            </a:r>
            <a:r>
              <a:rPr lang="nb-NO" sz="1800" b="1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kontroll</a:t>
            </a:r>
            <a:r>
              <a:rPr lang="nb-NO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av e-læring.</a:t>
            </a:r>
            <a:br>
              <a:rPr lang="nb-NO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nb-NO" sz="1800" b="1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Nødvendig bakgrunn for kommunikasjon/IKT, beslutningstøtte - - så skal vi se på Samhandling, hvor vi kommer tilbake med detaljene.</a:t>
            </a:r>
            <a:br>
              <a:rPr lang="nb-NO" b="0" i="0" baseline="0" dirty="0"/>
            </a:br>
            <a:endParaRPr lang="nb-NO" b="0" i="0" dirty="0"/>
          </a:p>
        </p:txBody>
      </p:sp>
      <p:sp>
        <p:nvSpPr>
          <p:cNvPr id="162" name="Google Shape;16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o-NO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851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Hvor mye smerter skal en mann i 50-årene ha før han ringer 113 eller 116117?  Her sliter</a:t>
            </a:r>
            <a:r>
              <a:rPr lang="nb-NO" baseline="0" dirty="0">
                <a:cs typeface="Calibri"/>
              </a:rPr>
              <a:t> mange erfarne operatører med å gi eksakte gode svar.  Tror dere at publikum svarer bedre?  Dette er nok kulturelt, alders og geografisk betinget. For mange er det mindre «skummelt» å ringe 116117 enn 113.  </a:t>
            </a:r>
          </a:p>
          <a:p>
            <a:endParaRPr lang="nb-NO" baseline="0" dirty="0">
              <a:cs typeface="Calibri"/>
            </a:endParaRPr>
          </a:p>
          <a:p>
            <a:r>
              <a:rPr lang="nb-NO" baseline="0" dirty="0">
                <a:cs typeface="Calibri"/>
              </a:rPr>
              <a:t>Derfor må LVS være forberedt på å få potensielt livstruende situasjoner inn å sin telefon».   Publikum må da mottas med samme faglige kvalitet og hendelsen blir håndtert raskt og </a:t>
            </a:r>
            <a:r>
              <a:rPr lang="nb-NO" baseline="0" dirty="0" err="1">
                <a:cs typeface="Calibri"/>
              </a:rPr>
              <a:t>effektiov</a:t>
            </a:r>
            <a:r>
              <a:rPr lang="nb-NO" baseline="0" dirty="0">
                <a:cs typeface="Calibri"/>
              </a:rPr>
              <a:t> uten unødig tidstap – enten det er ringt 113 eller 116117.</a:t>
            </a:r>
          </a:p>
          <a:p>
            <a:r>
              <a:rPr lang="nb-NO" baseline="0" dirty="0">
                <a:cs typeface="Calibri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endParaRPr lang="nb-NO" baseline="0" dirty="0">
              <a:cs typeface="Calibri"/>
            </a:endParaRP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3621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Spm.:</a:t>
            </a:r>
          </a:p>
          <a:p>
            <a:r>
              <a:rPr lang="nb-NO" dirty="0"/>
              <a:t>Er det noen som husker denne fra e-læringen?  Kan noen si hva som hhv. var AMK sine oppgaver? Tilsvarende, kan noen si noe om LVS sine oppgaver?</a:t>
            </a:r>
          </a:p>
          <a:p>
            <a:endParaRPr lang="nb-NO" dirty="0"/>
          </a:p>
          <a:p>
            <a:r>
              <a:rPr lang="nb-NO" b="1" dirty="0"/>
              <a:t>SV: </a:t>
            </a:r>
            <a:r>
              <a:rPr lang="nb-NO" dirty="0"/>
              <a:t>Neste bilde</a:t>
            </a:r>
          </a:p>
          <a:p>
            <a:r>
              <a:rPr lang="nb-NO" dirty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</p:spTree>
    <p:extLst>
      <p:ext uri="{BB962C8B-B14F-4D97-AF65-F5344CB8AC3E}">
        <p14:creationId xmlns:p14="http://schemas.microsoft.com/office/powerpoint/2010/main" val="635349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Animasjon</a:t>
            </a:r>
          </a:p>
          <a:p>
            <a:endParaRPr lang="nb-NO" b="1" dirty="0"/>
          </a:p>
          <a:p>
            <a:pPr defTabSz="921159"/>
            <a:r>
              <a:rPr lang="nb-NO" b="0" i="0" dirty="0"/>
              <a:t>Starter med NIMN for AMK, bygges på med LVS. </a:t>
            </a:r>
          </a:p>
          <a:p>
            <a:pPr defTabSz="921159"/>
            <a:endParaRPr lang="nb-NO" b="0" i="0" dirty="0"/>
          </a:p>
          <a:p>
            <a:pPr defTabSz="921159"/>
            <a:r>
              <a:rPr lang="nb-NO" b="0" i="0" dirty="0"/>
              <a:t>Det kan være nyttig å gå tilbake og ta en runde til på e-læringen etter dette kurset.  Da vil trolig flere brikker falle på plass.</a:t>
            </a:r>
          </a:p>
          <a:p>
            <a:pPr defTabSz="921159"/>
            <a:endParaRPr lang="nb-NO" b="0" i="0" dirty="0"/>
          </a:p>
          <a:p>
            <a:pPr defTabSz="921159"/>
            <a:r>
              <a:rPr lang="nb-NO" b="0" i="0" dirty="0"/>
              <a:t>Vi går ikke mer inn på dette her.  Dette stoffet møter</a:t>
            </a:r>
            <a:r>
              <a:rPr lang="nb-NO" b="0" i="0" baseline="0" dirty="0"/>
              <a:t> dere bl.a.  igjen i timene om beslutningsstøtteverktøy og samhandling.</a:t>
            </a:r>
            <a:endParaRPr lang="nb-NO" b="0" i="0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dirty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6D8D7-9AAD-467F-93EA-BCFDFE69CC3D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5431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67f13fa223_0_1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nb-NO" sz="1300" dirty="0">
                <a:latin typeface="Verdana"/>
                <a:ea typeface="Verdana"/>
                <a:cs typeface="Verdana"/>
                <a:sym typeface="Verdana"/>
              </a:rPr>
              <a:t>4 RHF,</a:t>
            </a:r>
            <a:r>
              <a:rPr lang="nb-NO" sz="1300" baseline="0" dirty="0">
                <a:latin typeface="Verdana"/>
                <a:ea typeface="Verdana"/>
                <a:cs typeface="Verdana"/>
                <a:sym typeface="Verdana"/>
              </a:rPr>
              <a:t> flere</a:t>
            </a:r>
            <a:r>
              <a:rPr lang="no-NO" sz="1300" dirty="0">
                <a:latin typeface="Verdana"/>
                <a:ea typeface="Verdana"/>
                <a:cs typeface="Verdana"/>
                <a:sym typeface="Verdana"/>
              </a:rPr>
              <a:t> AMK</a:t>
            </a:r>
            <a:r>
              <a:rPr lang="nb-NO" sz="1300" dirty="0">
                <a:latin typeface="Verdana"/>
                <a:ea typeface="Verdana"/>
                <a:cs typeface="Verdana"/>
                <a:sym typeface="Verdana"/>
              </a:rPr>
              <a:t>, pr.</a:t>
            </a:r>
            <a:r>
              <a:rPr lang="nb-NO" sz="1300" baseline="0" dirty="0">
                <a:latin typeface="Verdana"/>
                <a:ea typeface="Verdana"/>
                <a:cs typeface="Verdana"/>
                <a:sym typeface="Verdana"/>
              </a:rPr>
              <a:t> 2023 – 16 </a:t>
            </a:r>
            <a:r>
              <a:rPr lang="nb-NO" sz="1300" baseline="0" dirty="0" err="1">
                <a:latin typeface="Verdana"/>
                <a:ea typeface="Verdana"/>
                <a:cs typeface="Verdana"/>
                <a:sym typeface="Verdana"/>
              </a:rPr>
              <a:t>stk</a:t>
            </a:r>
            <a:endParaRPr lang="nb-NO" sz="9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b-NO" baseline="0" dirty="0"/>
              <a:t>Oppdaterte kart over AMK-områder med tilhørende LVS, finnes på KoKom.no – under fanen aktuelt: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b-NO" dirty="0">
                <a:hlinkClick r:id="rId3"/>
              </a:rPr>
              <a:t>AMK og LVS- Områder - </a:t>
            </a:r>
            <a:r>
              <a:rPr lang="nb-NO" dirty="0" err="1">
                <a:hlinkClick r:id="rId3"/>
              </a:rPr>
              <a:t>KoKom</a:t>
            </a:r>
            <a:br>
              <a:rPr lang="nb-NO" baseline="0" dirty="0"/>
            </a:br>
            <a:endParaRPr dirty="0"/>
          </a:p>
        </p:txBody>
      </p:sp>
      <p:sp>
        <p:nvSpPr>
          <p:cNvPr id="234" name="Google Shape;234;g167f13fa223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1087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6ce3c52a37_0_2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b-NO" b="1" baseline="0" dirty="0"/>
              <a:t>Animasjon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baseline="0" dirty="0"/>
              <a:t>Kommentar til illustrasjonen: </a:t>
            </a:r>
            <a:r>
              <a:rPr lang="nb-NO" i="1" baseline="0" dirty="0"/>
              <a:t>svarer ikke </a:t>
            </a:r>
            <a:r>
              <a:rPr lang="nb-NO" b="0" i="1" baseline="0" dirty="0"/>
              <a:t>AMK-operatøren - blir ingen ressurser sendt ut.</a:t>
            </a:r>
            <a:r>
              <a:rPr lang="nb-NO" b="0" baseline="0" dirty="0"/>
              <a:t>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b="0" baseline="0" dirty="0"/>
              <a:t>Så dere har en </a:t>
            </a:r>
            <a:r>
              <a:rPr lang="nb-NO" b="0" u="sng" baseline="0" dirty="0"/>
              <a:t>meget sentral </a:t>
            </a:r>
            <a:r>
              <a:rPr lang="nb-NO" b="0" baseline="0" dirty="0"/>
              <a:t>rolle i dette systemet!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nb-NO" b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br>
              <a:rPr lang="nb-NO" b="0" baseline="0" dirty="0"/>
            </a:br>
            <a:endParaRPr b="0" dirty="0"/>
          </a:p>
        </p:txBody>
      </p:sp>
      <p:sp>
        <p:nvSpPr>
          <p:cNvPr id="245" name="Google Shape;245;g16ce3c52a37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6ce3c52a37_0_2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b-NO" b="1" i="0" dirty="0"/>
              <a:t>Animasjon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b="0" i="0" dirty="0"/>
              <a:t>Her ser dere videre hva AMK skal gjøre: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b="0" i="1" dirty="0"/>
              <a:t>-</a:t>
            </a:r>
            <a:r>
              <a:rPr lang="nb-NO" b="0" i="1" baseline="0" dirty="0"/>
              <a:t> kort pause så de kan lese selv.. </a:t>
            </a:r>
            <a:br>
              <a:rPr lang="nb-NO" b="0" baseline="0" dirty="0"/>
            </a:br>
            <a:endParaRPr lang="nb-NO" b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b="0" dirty="0"/>
              <a:t>Ord og begreper som R-AMK og HRS bør kort forklares – disse kommer vi tilbake til i grunnkurset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b-NO" b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b="0" dirty="0"/>
          </a:p>
        </p:txBody>
      </p:sp>
      <p:sp>
        <p:nvSpPr>
          <p:cNvPr id="245" name="Google Shape;245;g16ce3c52a37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8926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67f13fa223_0_2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o-NO" sz="1000" dirty="0">
                <a:latin typeface="Verdana"/>
                <a:ea typeface="Verdana"/>
                <a:cs typeface="Verdana"/>
                <a:sym typeface="Verdana"/>
              </a:rPr>
              <a:t>Kommunene kan ha egne LVS</a:t>
            </a:r>
            <a:r>
              <a:rPr lang="nb-NO" sz="1000" dirty="0"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lang="nb-NO" sz="1000" baseline="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no-NO" sz="1000" dirty="0">
                <a:latin typeface="Verdana"/>
                <a:ea typeface="Verdana"/>
                <a:cs typeface="Verdana"/>
                <a:sym typeface="Verdana"/>
              </a:rPr>
              <a:t>eller ha interkommunalt samarbeid</a:t>
            </a:r>
            <a:endParaRPr lang="nb-NO" sz="1000" dirty="0"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nb-NO" sz="1000" dirty="0">
                <a:latin typeface="Verdana"/>
                <a:ea typeface="Verdana"/>
                <a:cs typeface="Verdana"/>
                <a:sym typeface="Verdana"/>
              </a:rPr>
              <a:t>Pr. 2023 er det 94 LVS</a:t>
            </a:r>
            <a:br>
              <a:rPr lang="no-NO" sz="2400" dirty="0">
                <a:latin typeface="Verdana"/>
                <a:ea typeface="Verdana"/>
                <a:cs typeface="Verdana"/>
                <a:sym typeface="Verdana"/>
              </a:rPr>
            </a:br>
            <a:r>
              <a:rPr lang="nb-NO" sz="2400" dirty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b-NO" sz="24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2" name="Google Shape;262;g167f13fa223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67f13fa223_0_2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lang="nb-NO" sz="2400" dirty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br>
              <a:rPr lang="no-NO" sz="2400" dirty="0">
                <a:latin typeface="Verdana"/>
                <a:ea typeface="Verdana"/>
                <a:cs typeface="Verdana"/>
                <a:sym typeface="Verdana"/>
              </a:rPr>
            </a:br>
            <a:r>
              <a:rPr lang="nb-NO" sz="2400" baseline="0" dirty="0"/>
              <a:t>Sett inn eget kart over AMK-området med </a:t>
            </a:r>
            <a:r>
              <a:rPr lang="nb-NO" sz="2400" baseline="0" dirty="0" err="1"/>
              <a:t>LVS’ene</a:t>
            </a:r>
            <a:r>
              <a:rPr lang="nb-NO" sz="2400" baseline="0" dirty="0"/>
              <a:t>, på kokom.no, se lenke: </a:t>
            </a:r>
            <a:r>
              <a:rPr lang="nb-NO" sz="2400" dirty="0">
                <a:hlinkClick r:id="rId3"/>
              </a:rPr>
              <a:t>AMK og LVS- Områder - KoKom</a:t>
            </a:r>
            <a:endParaRPr lang="nb-NO"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nb-NO" sz="24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2" name="Google Shape;262;g167f13fa223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2387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67f13fa223_0_2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b-NO" sz="1000" b="1" i="1" kern="0" dirty="0">
                <a:solidFill>
                  <a:schemeClr val="dk1"/>
                </a:solidFill>
                <a:latin typeface="Verdana"/>
                <a:ea typeface="Verdana"/>
                <a:cs typeface="AGaramond-Regular"/>
                <a:sym typeface="Verdana"/>
              </a:rPr>
              <a:t>Her</a:t>
            </a:r>
            <a:r>
              <a:rPr lang="nb-NO" sz="1000" b="1" i="1" kern="0" baseline="0" dirty="0">
                <a:solidFill>
                  <a:schemeClr val="dk1"/>
                </a:solidFill>
                <a:latin typeface="Verdana"/>
                <a:ea typeface="Verdana"/>
                <a:cs typeface="AGaramond-Regular"/>
                <a:sym typeface="Verdana"/>
              </a:rPr>
              <a:t> ser dere hva LVS skal gjøre</a:t>
            </a:r>
            <a:r>
              <a:rPr lang="nb-NO" sz="1000" kern="0" baseline="0" dirty="0">
                <a:solidFill>
                  <a:schemeClr val="dk1"/>
                </a:solidFill>
                <a:latin typeface="Verdana"/>
                <a:ea typeface="Verdana"/>
                <a:cs typeface="AGaramond-Regular"/>
                <a:sym typeface="Verdana"/>
              </a:rPr>
              <a:t>: </a:t>
            </a:r>
            <a:r>
              <a:rPr lang="nb-NO" sz="1000" i="0" kern="0" baseline="0" dirty="0">
                <a:solidFill>
                  <a:schemeClr val="dk1"/>
                </a:solidFill>
                <a:latin typeface="Verdana"/>
                <a:ea typeface="Verdana"/>
                <a:cs typeface="AGaramond-Regular"/>
                <a:sym typeface="Verdana"/>
              </a:rPr>
              <a:t>ikke les opp – be deltakerne lese selv.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nb-NO" sz="1000" i="0" kern="0" baseline="0" dirty="0">
              <a:solidFill>
                <a:schemeClr val="dk1"/>
              </a:solidFill>
              <a:latin typeface="Verdana"/>
              <a:ea typeface="Verdana"/>
              <a:cs typeface="AGaramond-Regular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b-NO" sz="1000" b="1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Vold og overgreps</a:t>
            </a:r>
            <a:r>
              <a:rPr lang="nb-NO" sz="1000" b="1" kern="1200" dirty="0">
                <a:solidFill>
                  <a:prstClr val="black"/>
                </a:solidFill>
                <a:latin typeface="Calibri" panose="020F0502020204030204"/>
                <a:ea typeface="Times New Roman"/>
                <a:cs typeface="AGaramond-Regular"/>
              </a:rPr>
              <a:t>mottak </a:t>
            </a:r>
            <a:r>
              <a:rPr lang="nb-NO" sz="1000" kern="1200" dirty="0">
                <a:solidFill>
                  <a:prstClr val="black"/>
                </a:solidFill>
                <a:latin typeface="Calibri" panose="020F0502020204030204"/>
                <a:ea typeface="Times New Roman"/>
                <a:cs typeface="AGaramond-Regular"/>
              </a:rPr>
              <a:t>er en </a:t>
            </a:r>
            <a:r>
              <a:rPr lang="nb-NO" sz="1000" u="sng" kern="1200" dirty="0">
                <a:solidFill>
                  <a:prstClr val="black"/>
                </a:solidFill>
                <a:latin typeface="Calibri" panose="020F0502020204030204"/>
                <a:ea typeface="Times New Roman"/>
                <a:cs typeface="AGaramond-Regular"/>
              </a:rPr>
              <a:t>skal</a:t>
            </a:r>
            <a:r>
              <a:rPr lang="nb-NO" sz="1000" kern="1200" dirty="0">
                <a:solidFill>
                  <a:prstClr val="black"/>
                </a:solidFill>
                <a:latin typeface="Calibri" panose="020F0502020204030204"/>
                <a:ea typeface="Times New Roman"/>
                <a:cs typeface="AGaramond-Regular"/>
              </a:rPr>
              <a:t> tjeneste.</a:t>
            </a:r>
            <a:endParaRPr lang="nb-NO" sz="1000" kern="1200" baseline="0" dirty="0">
              <a:solidFill>
                <a:prstClr val="black"/>
              </a:solidFill>
              <a:latin typeface="Calibri" panose="020F0502020204030204"/>
              <a:ea typeface="Times New Roman"/>
              <a:cs typeface="AGaramond-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b-NO" sz="1000" kern="1200" baseline="0" dirty="0">
                <a:solidFill>
                  <a:prstClr val="black"/>
                </a:solidFill>
                <a:latin typeface="Calibri" panose="020F0502020204030204"/>
                <a:ea typeface="Times New Roman"/>
                <a:cs typeface="AGaramond-Regular"/>
              </a:rPr>
              <a:t>Du må vite hvor mottaket for dette er i ditt LV-distrikt.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Det skal være minst et mottak i hvert fylke, lagt til en interkommunal / større legevakt.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Tjenesten skal være døgnkontinuerlig.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b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</a:b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Det er forskjell på «vold i nær relasjon»- mottak og «vold» (blind vold).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Ikke alle LV tar i mot «vold i nær relasjon»- krever spesialkompetanse.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Verdana"/>
              <a:cs typeface="Arial" panose="020B0604020202020204" pitchFamily="34" charset="0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lang="nb-NO" sz="1000" dirty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nb-NO" sz="10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2" name="Google Shape;262;g167f13fa223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3657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67f13fa223_0_2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b-NO" sz="1000" dirty="0">
                <a:latin typeface="Verdana"/>
                <a:ea typeface="Verdana"/>
                <a:cs typeface="Verdana"/>
                <a:sym typeface="Verdana"/>
              </a:rPr>
              <a:t>Oppfølging av henvendelser til lege i vakt, </a:t>
            </a:r>
            <a:r>
              <a:rPr lang="nb-NO" sz="1000" dirty="0" err="1">
                <a:latin typeface="Verdana"/>
                <a:ea typeface="Verdana"/>
                <a:cs typeface="Verdana"/>
                <a:sym typeface="Verdana"/>
              </a:rPr>
              <a:t>hjemmespl</a:t>
            </a:r>
            <a:r>
              <a:rPr lang="nb-NO" sz="1000" dirty="0">
                <a:latin typeface="Verdana"/>
                <a:ea typeface="Verdana"/>
                <a:cs typeface="Verdana"/>
                <a:sym typeface="Verdana"/>
              </a:rPr>
              <a:t>., jordmor, osv. er rutiner som dere må få i egen sentral  under t</a:t>
            </a:r>
            <a:r>
              <a:rPr lang="nb-NO" sz="1000" b="1" dirty="0">
                <a:latin typeface="Verdana"/>
                <a:ea typeface="Verdana"/>
                <a:cs typeface="Verdana"/>
                <a:sym typeface="Verdana"/>
              </a:rPr>
              <a:t>rinn-5</a:t>
            </a:r>
            <a:r>
              <a:rPr lang="nb-NO" sz="1000" dirty="0">
                <a:latin typeface="Verdana"/>
                <a:ea typeface="Verdana"/>
                <a:cs typeface="Verdana"/>
                <a:sym typeface="Verdana"/>
              </a:rPr>
              <a:t> – rent konkret hvordan man gjør det der, i den enkelte kommune/LV-distrikt.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lang="nb-NO" sz="1000" dirty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lang="nb-NO" sz="1000" dirty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nb-NO" sz="10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2" name="Google Shape;262;g167f13fa223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7143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NB: Animasjon i dette lysbildet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Denne timen inneholder oppfriskning fra e-læringen: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Dveler derfor ikke lenge ved hvert punkt / lysbilde.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lang="nb-NO" b="0" i="0" baseline="0" dirty="0"/>
              <a:t>Presiser at AMK og LVS er en del av den akuttmedisinske kjede! I tillegg kommer leddene fram til akuttmottak i sykehus.</a:t>
            </a:r>
            <a:br>
              <a:rPr lang="nb-NO" b="0" i="0" baseline="0" dirty="0"/>
            </a:b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Animasjon</a:t>
            </a:r>
          </a:p>
          <a:p>
            <a:r>
              <a:rPr lang="nb-NO" dirty="0"/>
              <a:t>Kontaktinformasjon skjult, vises ved klikk.</a:t>
            </a:r>
          </a:p>
          <a:p>
            <a:r>
              <a:rPr lang="nb-NO" dirty="0"/>
              <a:t>Hva gjør man med avstandsmeldinger – kone er bekymret for sin mann, fiskeren som er utenfor</a:t>
            </a:r>
            <a:r>
              <a:rPr lang="nb-NO" baseline="0" dirty="0"/>
              <a:t> Irland, har ringt hjem og føler seg dårlig? Vil ikke lage oppstyr ute i havet.</a:t>
            </a:r>
          </a:p>
          <a:p>
            <a:r>
              <a:rPr lang="nb-NO" baseline="0" dirty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no-N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9548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67f13fa223_0_9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u="none" dirty="0"/>
              <a:t>Be en av kursdeltakerne lese </a:t>
            </a:r>
            <a:r>
              <a:rPr lang="nb-NO" u="none" dirty="0" err="1"/>
              <a:t>def</a:t>
            </a:r>
            <a:r>
              <a:rPr lang="nb-NO" u="none" dirty="0"/>
              <a:t>. av akuttmedisinsk kjede høyt (aktivisering)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u="none" dirty="0"/>
              <a:t>Kommentar til definisjonen: </a:t>
            </a:r>
            <a:r>
              <a:rPr lang="nb-NO" i="1" u="none" dirty="0"/>
              <a:t>I tillegg vil i ulike tilfeller andre aktører også inngå avhengig av hendelsen, som f.eks. hjemmesykepleie og jordmødre.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aseline="0" dirty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nb-NO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u="sng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u="sng" dirty="0"/>
              <a:t>I</a:t>
            </a:r>
            <a:r>
              <a:rPr lang="nb-NO" u="sng" baseline="0" dirty="0"/>
              <a:t> NOU «først og fremst» er det å lese at utvalget mener: </a:t>
            </a:r>
            <a:br>
              <a:rPr lang="nb-NO" baseline="0" dirty="0"/>
            </a:br>
            <a:endParaRPr lang="nb-NO" baseline="0" dirty="0"/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de viktigste verdiene er ivaretatt i den akuttmedisinske kjeden</a:t>
            </a:r>
            <a:r>
              <a:rPr lang="nb-NO" baseline="0" dirty="0"/>
              <a:t> men:</a:t>
            </a:r>
            <a:br>
              <a:rPr lang="nb-NO" dirty="0"/>
            </a:br>
            <a:r>
              <a:rPr lang="nb-NO" dirty="0"/>
              <a:t>-</a:t>
            </a:r>
            <a:r>
              <a:rPr lang="nb-NO" baseline="0" dirty="0"/>
              <a:t> </a:t>
            </a:r>
            <a:r>
              <a:rPr lang="nb-NO" dirty="0"/>
              <a:t>geografiske forskjeller</a:t>
            </a:r>
            <a:br>
              <a:rPr lang="nb-NO" dirty="0"/>
            </a:br>
            <a:r>
              <a:rPr lang="nb-NO" dirty="0"/>
              <a:t>-</a:t>
            </a:r>
            <a:r>
              <a:rPr lang="nb-NO" baseline="0" dirty="0"/>
              <a:t> </a:t>
            </a:r>
            <a:r>
              <a:rPr lang="nb-NO" dirty="0"/>
              <a:t>utfordringer knyttet til tilgjengelighet til de akuttmedisinske tjenestene i en del av de minst sentrale områdene i landet. 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Vær obs på dette når</a:t>
            </a:r>
            <a:r>
              <a:rPr lang="nb-NO" baseline="0" dirty="0"/>
              <a:t> sentralt plassert og samhandling opp mot distrikt</a:t>
            </a:r>
            <a:br>
              <a:rPr lang="nb-NO" baseline="0" dirty="0"/>
            </a:br>
            <a:endParaRPr lang="nb-NO" baseline="0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Det er god samfunnsøkonomi å møte akutt sykdom og skade tidligst mulig med høy fagkompetanse og en effektiv transporttjeneste.</a:t>
            </a:r>
            <a:br>
              <a:rPr lang="nb-NO" dirty="0"/>
            </a:br>
            <a:endParaRPr lang="nb-NO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Befolkningen er selv en viktig aktør i akuttkjeden. </a:t>
            </a:r>
            <a:br>
              <a:rPr lang="nb-NO" dirty="0"/>
            </a:br>
            <a:r>
              <a:rPr lang="nb-NO" dirty="0"/>
              <a:t>Viljen og evnen til å sette i verk førstehjelpstiltak, samt kunnskap om hvordan hjelpeapparatet skal varsles, er viktig.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i="1" dirty="0"/>
              <a:t>(</a:t>
            </a:r>
            <a:r>
              <a:rPr lang="nb-NO" i="0" dirty="0"/>
              <a:t>NOU = arbeidsgruppe som</a:t>
            </a:r>
            <a:r>
              <a:rPr lang="nb-NO" i="0" baseline="0" dirty="0"/>
              <a:t> drøfter og presenterer et kunnskapsgrunnlag og gir ut en rapport, anbefalt lesing: </a:t>
            </a:r>
            <a:r>
              <a:rPr lang="nb-NO" dirty="0">
                <a:hlinkClick r:id="rId3"/>
              </a:rPr>
              <a:t>NOU 2015: 17 - regjeringen.no</a:t>
            </a:r>
            <a:r>
              <a:rPr lang="nb-NO" dirty="0"/>
              <a:t> kap.9</a:t>
            </a:r>
            <a:r>
              <a:rPr lang="nb-NO" i="1" baseline="0" dirty="0"/>
              <a:t> 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dirty="0"/>
            </a:br>
            <a:r>
              <a:rPr lang="nb-NO" sz="1200" dirty="0">
                <a:latin typeface="Verdana" panose="020B0604030504040204" pitchFamily="34" charset="0"/>
                <a:ea typeface="Verdana" panose="020B0604030504040204" pitchFamily="34" charset="0"/>
              </a:rPr>
              <a:t>(Sitat:: Helse- og omsorgsdepartementet, Høring til Nasjonal helseplan, «Fremtidens helsetjeneste: Trygghet for alle». 2011).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dirty="0"/>
          </a:p>
        </p:txBody>
      </p:sp>
      <p:sp>
        <p:nvSpPr>
          <p:cNvPr id="299" name="Google Shape;299;g167f13fa223_0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2053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67f13fa223_0_8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Ressurser</a:t>
            </a:r>
            <a:r>
              <a:rPr lang="nb-NO" baseline="0" dirty="0"/>
              <a:t> har vært gjennomgått i e-læringen.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Dette bildet illustrerer ulike ledd og muligheter for veien gjennom akuttmedisinsk kjede.</a:t>
            </a: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aseline="0" dirty="0"/>
              <a:t>Husk at noen henvendelser kommer via fastlege, responssenter osv. </a:t>
            </a:r>
            <a:br>
              <a:rPr lang="nb-NO" baseline="0" dirty="0"/>
            </a:br>
            <a:endParaRPr lang="nb-NO" baseline="0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baseline="0" dirty="0" err="1"/>
              <a:t>Spm</a:t>
            </a:r>
            <a:r>
              <a:rPr lang="nb-NO" baseline="0" dirty="0"/>
              <a:t>. Er det noen som har noe spørsmål så langt?</a:t>
            </a:r>
            <a:br>
              <a:rPr lang="nb-NO" baseline="0" dirty="0"/>
            </a:br>
            <a:endParaRPr lang="nb-NO" baseline="0" dirty="0"/>
          </a:p>
          <a:p>
            <a:r>
              <a:rPr lang="nb-NO" baseline="0" dirty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nb-NO" dirty="0"/>
          </a:p>
          <a:p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g167f13fa223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67f13fa223_0_8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aseline="0" dirty="0"/>
              <a:t>Her ser dere en annen illustrasjon av akuttmedisinsk kjede, hvor man har tatt med fastlege i første ledd. </a:t>
            </a:r>
            <a:br>
              <a:rPr lang="nb-NO" baseline="0" dirty="0"/>
            </a:b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="1" baseline="0" dirty="0"/>
              <a:t>Merk</a:t>
            </a:r>
            <a:r>
              <a:rPr lang="nb-NO" baseline="0" dirty="0"/>
              <a:t> at ved </a:t>
            </a:r>
            <a:r>
              <a:rPr lang="nb-NO" baseline="0" dirty="0" err="1"/>
              <a:t>telefontriage</a:t>
            </a:r>
            <a:r>
              <a:rPr lang="nb-NO" baseline="0" dirty="0"/>
              <a:t>,= tre hastegrader, frammøte varierer, flere.  F.eks. Manchester triage oppmøte har 5, der de i </a:t>
            </a:r>
            <a:r>
              <a:rPr lang="nb-NO" b="1" baseline="0" dirty="0"/>
              <a:t>telefon triage har fordelt </a:t>
            </a:r>
            <a:r>
              <a:rPr lang="nb-NO" b="1" baseline="0" dirty="0" err="1"/>
              <a:t>orange</a:t>
            </a:r>
            <a:r>
              <a:rPr lang="nb-NO" b="1" baseline="0" dirty="0"/>
              <a:t> på gult og rødt</a:t>
            </a:r>
            <a:r>
              <a:rPr lang="nb-NO" baseline="0" dirty="0"/>
              <a:t>.  Betyr det at alle røde skal settes over til AMK?  Hva sier fagkyndigheten opp mot dette.  Dere får leve i spenning til timen om beslutningstøtte.</a:t>
            </a:r>
            <a:br>
              <a:rPr lang="nb-NO" baseline="0" dirty="0"/>
            </a:b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aseline="0" dirty="0"/>
              <a:t>Hastegrader er også illustrert ved hjelp av de ulike fargene, men vær oppmerksom at hastegrader avhenger av hvilket system for beslutningsstøtte man benytter. Dette vil dere lære mer om i emnet Hastegradsfastsetting og bruk av beslutningsstøtte. </a:t>
            </a:r>
            <a:br>
              <a:rPr lang="nb-NO" baseline="0" dirty="0"/>
            </a:b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aseline="0" dirty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nb-NO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baseline="0" dirty="0"/>
            </a:br>
            <a:br>
              <a:rPr lang="nb-NO" baseline="0" dirty="0"/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g167f13fa223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66170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NB: Animasjon på dette lysbildet</a:t>
            </a:r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droppes om ikke tid, men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 illustrasjon på samhandling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mellom medisinsk nødmeldetjeneste og andre aktører i den akuttmedisinske kjede.  </a:t>
            </a:r>
          </a:p>
          <a:p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er et klassisk eksempel fra Helse Nord.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8819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 pitchFamily="34" charset="0"/>
              <a:buNone/>
            </a:pPr>
            <a:r>
              <a:rPr lang="no-NO" dirty="0"/>
              <a:t>Oppsum</a:t>
            </a:r>
            <a:r>
              <a:rPr lang="nb-NO" dirty="0"/>
              <a:t>m</a:t>
            </a:r>
            <a:r>
              <a:rPr lang="no-NO" dirty="0"/>
              <a:t>ering i gruppen</a:t>
            </a:r>
            <a:r>
              <a:rPr lang="nb-NO" dirty="0"/>
              <a:t> punkt for punkt</a:t>
            </a:r>
            <a:r>
              <a:rPr lang="no-NO" dirty="0"/>
              <a:t>.</a:t>
            </a:r>
            <a:endParaRPr lang="nb-NO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 pitchFamily="34" charset="0"/>
              <a:buNone/>
            </a:pPr>
            <a:r>
              <a:rPr lang="nb-NO" dirty="0"/>
              <a:t>Be kursdeltakerne ta </a:t>
            </a:r>
            <a:r>
              <a:rPr lang="nb-NO" dirty="0" err="1"/>
              <a:t>plt</a:t>
            </a:r>
            <a:r>
              <a:rPr lang="nb-NO" dirty="0"/>
              <a:t> 1 og 3.  Tenke gjennom alene, evt. deretter i gruppe.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nb-NO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nb-NO" dirty="0"/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nb-NO" dirty="0"/>
          </a:p>
        </p:txBody>
      </p:sp>
      <p:sp>
        <p:nvSpPr>
          <p:cNvPr id="497" name="Google Shape;49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o-NO"/>
              <a:t>25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Her ser vi en illustrasjon som viser mange aktører som kan være involvert i en akuttmedisinsk situasjon.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Dess flere kokker dess mer søl? </a:t>
            </a: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Siden pasienten ofte skal gjennom flere ledd er det viktig med spilleregler, og at aktørene kjenner egne og hverandres roller.  Det er noe vi vil fokusere på i dette kurset.</a:t>
            </a:r>
            <a:br>
              <a:rPr lang="nb-NO" b="0" i="0" baseline="0" dirty="0"/>
            </a:br>
            <a:br>
              <a:rPr lang="nb-NO" b="0" i="0" baseline="0" dirty="0"/>
            </a:br>
            <a:r>
              <a:rPr lang="nb-NO" b="0" i="0" baseline="0" dirty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9132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Les fra lysbildet. </a:t>
            </a:r>
          </a:p>
          <a:p>
            <a:r>
              <a:rPr lang="nb-NO" dirty="0"/>
              <a:t>Vi skal gå igjennom disse målene</a:t>
            </a:r>
            <a:r>
              <a:rPr lang="nb-NO" baseline="0" dirty="0"/>
              <a:t> igjen</a:t>
            </a:r>
            <a:r>
              <a:rPr lang="nb-NO" dirty="0"/>
              <a:t> i slutten av timen.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97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 deltakerne snakke med sidemann / grupper på 2 til 3 deltakere - gi dem 2 minutter til felles refleksjon.</a:t>
            </a:r>
            <a:endParaRPr lang="en-US" dirty="0"/>
          </a:p>
          <a:p>
            <a:r>
              <a:rPr lang="nb-NO" dirty="0">
                <a:cs typeface="Calibri"/>
              </a:rPr>
              <a:t>Be om innspill i plenum etterpå (prøv å engasjere alle). 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Se neste lysbilde for svar – i tillegg til overordnede helsemyndigheter.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75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Animasjon</a:t>
            </a:r>
            <a:b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endParaRPr kumimoji="0" lang="nb-NO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To forvaltningsnivå med ansvar for akuttmedisinske tjenester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Regionale</a:t>
            </a: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helseforetak: ansvar for spesialisthelsetjenesten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Kommunene</a:t>
            </a: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: ansvar for helse- og omsorgstjenester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b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To nivåer med egne målsettinger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b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Konsekvens/utfordringer: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ingen har ansvar for samhandlingen for å minimere uheldige konsekvenser for den andre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kostnader forsøkes overført til den andre: </a:t>
            </a:r>
            <a:b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reduksjon i tilbud hos den ene, så den andre part må overta oppgaver, men kanskje ikke har budsjettert for dette </a:t>
            </a:r>
            <a:b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0" lang="nb-NO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helseforetak vs. kommune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b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Kan medføre: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svikt i pasientbehandling i overflytting mellom nivåene! Pasientsikkerheten kan bli truet..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kumimoji="0" lang="nb-NO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Tror dere at publikum er klar over dette skillet?  Telefonsvarere ved legekontor og enkelte ikke døgnbemannede LV sier en variant av dette: : «… kontoret er stengt, ved livstruende situasjoner – ring 113».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nb-NO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6479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67f13fa223_0_4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NB: Animasjon på dette lysbildet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i="0" dirty="0"/>
              <a:t>Punkter kommer til syne ved klikk. 2 totalt.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i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i="0" dirty="0"/>
              <a:t>Alle punkter vil utdypes i løpet av kurset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b-NO" dirty="0"/>
            </a:br>
            <a:endParaRPr dirty="0"/>
          </a:p>
        </p:txBody>
      </p:sp>
      <p:sp>
        <p:nvSpPr>
          <p:cNvPr id="217" name="Google Shape;217;g167f13fa223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6ce3c52a37_0_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 betyr dette i praksis?.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b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NB: Animasjon på dette lysbildet</a:t>
            </a:r>
            <a:endParaRPr lang="nb-NO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aseline="0" dirty="0"/>
              <a:t>Akuttmedisinforskriften sier videre: </a:t>
            </a:r>
            <a:r>
              <a:rPr lang="nb-NO" i="1" baseline="0" dirty="0"/>
              <a:t>les fra PP. </a:t>
            </a:r>
            <a:br>
              <a:rPr lang="nb-NO" i="1" baseline="0" dirty="0"/>
            </a:br>
            <a:endParaRPr lang="nb-NO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lang="nb-NO" i="0" baseline="0" dirty="0"/>
              <a:t>Vår rolle ved henvendelser er å kunne: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nb-NO" i="0" baseline="0" dirty="0"/>
              <a:t>kommunisere godt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nb-NO" i="0" baseline="0" dirty="0"/>
              <a:t>samhandle godt ut fra graden av hast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nb-NO" i="0" baseline="0" dirty="0"/>
              <a:t>dokumentere godt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nb-NO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lang="nb-NO" i="0" baseline="0" dirty="0"/>
              <a:t>Dette er viktige tema som vil gis mye oppmerksomhet i dette grunnkurset, sammen med de myndighetskrav vi er underlagt</a:t>
            </a:r>
            <a:br>
              <a:rPr lang="nb-NO" baseline="0" dirty="0"/>
            </a:br>
            <a:r>
              <a:rPr lang="nb-NO" baseline="0" dirty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Bilde kilde: </a:t>
            </a:r>
            <a:r>
              <a:rPr lang="nb-NO" dirty="0">
                <a:hlinkClick r:id="rId3"/>
              </a:rPr>
              <a:t>rollefordeling – Google Søk</a:t>
            </a:r>
            <a:endParaRPr dirty="0"/>
          </a:p>
        </p:txBody>
      </p:sp>
      <p:sp>
        <p:nvSpPr>
          <p:cNvPr id="209" name="Google Shape;209;g16ce3c52a37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67f13fa223_0_16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NB: Animasjon på dette lysbildet</a:t>
            </a:r>
            <a:endParaRPr kumimoji="0" lang="nb-NO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Likhet: </a:t>
            </a: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Likeverdig behandling er ikke det samme som lik behandling. Det vil si at noen pasienter har behov for ulik hjelp for at den skal være likeverdig. 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Målet med tjenesten er en helhetlig og likeverdig behandling av høy kvalitet, med tilgang til tjenesten for alle som trenger helsehjelp uavhengig om publikum velger å ringe 116117 eller 113 om samme tilstand.</a:t>
            </a:r>
            <a:endParaRPr lang="nb-NO" sz="1200" b="1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228600" indent="0">
              <a:buFont typeface="Arial" panose="020B0604020202020204" pitchFamily="34" charset="0"/>
              <a:buNone/>
            </a:pPr>
            <a:endParaRPr lang="nb-NO" sz="1200" b="1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228600" indent="0">
              <a:buFont typeface="Arial" panose="020B0604020202020204" pitchFamily="34" charset="0"/>
              <a:buNone/>
            </a:pPr>
            <a:r>
              <a:rPr lang="nb-NO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Spm. til deltakerne: </a:t>
            </a:r>
            <a:b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r>
              <a:rPr lang="nb-NO" sz="1200" b="1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Likeverdig behandling er ikke alltid det samme som lik behandling - hvorfor ikke?</a:t>
            </a:r>
          </a:p>
          <a:p>
            <a:r>
              <a:rPr lang="nb-NO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endParaRPr lang="nb-NO" sz="1200" b="0" i="1" u="none" strike="noStrike" cap="none" baseline="0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b-NO" sz="1200" b="0" i="1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 kursdeltakere reflektere over dette</a:t>
            </a:r>
          </a:p>
          <a:p>
            <a:endParaRPr lang="nb-NO" sz="1200" b="0" i="0" u="none" strike="noStrike" cap="none" baseline="0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b-NO" sz="1200" b="1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Svar eks: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Ankelskade</a:t>
            </a:r>
            <a:r>
              <a:rPr lang="nb-NO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på fjellet vil kreve innkobling av andre ressurser enn ankelskade på fotballbane i byen…</a:t>
            </a:r>
            <a:endParaRPr lang="nb-NO" sz="1200" b="1" i="0" u="none" strike="noStrike" cap="none" baseline="0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228600" indent="0">
              <a:buFont typeface="Arial" panose="020B0604020202020204" pitchFamily="34" charset="0"/>
              <a:buNone/>
            </a:pPr>
            <a:r>
              <a:rPr lang="nb-NO" sz="1200" b="1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pPr marL="228600" indent="0">
              <a:buFont typeface="Arial" panose="020B0604020202020204" pitchFamily="34" charset="0"/>
              <a:buNone/>
            </a:pPr>
            <a:r>
              <a:rPr lang="nb-NO" sz="1200" b="1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Annet likeverdighet kan handle om?</a:t>
            </a:r>
          </a:p>
          <a:p>
            <a:pPr marL="228600" indent="0">
              <a:buFont typeface="Arial" panose="020B0604020202020204" pitchFamily="34" charset="0"/>
              <a:buNone/>
            </a:pPr>
            <a:endParaRPr lang="nb-NO" sz="1200" b="0" i="1" u="none" strike="noStrike" cap="none" baseline="0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228600" indent="0">
              <a:buFont typeface="Arial" panose="020B0604020202020204" pitchFamily="34" charset="0"/>
              <a:buNone/>
            </a:pPr>
            <a:r>
              <a:rPr lang="nb-NO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Hvordan vi </a:t>
            </a:r>
            <a:r>
              <a:rPr lang="nb-NO" dirty="0"/>
              <a:t>møter</a:t>
            </a:r>
            <a:r>
              <a:rPr lang="nb-NO" baseline="0" dirty="0"/>
              <a:t> </a:t>
            </a:r>
            <a:r>
              <a:rPr lang="nb-NO" dirty="0"/>
              <a:t>mennesker med </a:t>
            </a:r>
            <a:br>
              <a:rPr lang="nb-NO" dirty="0"/>
            </a:br>
            <a:r>
              <a:rPr lang="nb-NO" dirty="0"/>
              <a:t>- ulik alder,</a:t>
            </a:r>
            <a:r>
              <a:rPr lang="nb-NO" baseline="0" dirty="0"/>
              <a:t> </a:t>
            </a:r>
            <a:br>
              <a:rPr lang="nb-NO" baseline="0" dirty="0"/>
            </a:br>
            <a:r>
              <a:rPr lang="nb-NO" baseline="0" dirty="0"/>
              <a:t>- </a:t>
            </a:r>
            <a:r>
              <a:rPr lang="nb-NO" dirty="0"/>
              <a:t>ulike språk, </a:t>
            </a:r>
            <a:br>
              <a:rPr lang="nb-NO" dirty="0"/>
            </a:br>
            <a:r>
              <a:rPr lang="nb-NO" dirty="0"/>
              <a:t>- ulik etnisk tilhørighet </a:t>
            </a:r>
            <a:br>
              <a:rPr lang="nb-NO" dirty="0"/>
            </a:br>
            <a:r>
              <a:rPr lang="nb-NO" dirty="0"/>
              <a:t>- ulik kultur/religion</a:t>
            </a:r>
            <a:br>
              <a:rPr lang="nb-NO" dirty="0"/>
            </a:br>
            <a:endParaRPr lang="nb-NO" dirty="0"/>
          </a:p>
          <a:p>
            <a:pPr marL="400050" indent="-171450">
              <a:buFont typeface="Arial" panose="020B0604020202020204" pitchFamily="34" charset="0"/>
              <a:buChar char="•"/>
            </a:pPr>
            <a:r>
              <a:rPr lang="nb-NO" dirty="0"/>
              <a:t>Brukes det tolk?</a:t>
            </a:r>
          </a:p>
          <a:p>
            <a:pPr marL="400050" indent="-171450">
              <a:buFont typeface="Arial" panose="020B0604020202020204" pitchFamily="34" charset="0"/>
              <a:buChar char="•"/>
            </a:pPr>
            <a:r>
              <a:rPr lang="nb-NO" dirty="0"/>
              <a:t>Tilpasser</a:t>
            </a:r>
            <a:r>
              <a:rPr lang="nb-NO" baseline="0" dirty="0"/>
              <a:t> vi spørsmålstillingen til den vi snakker med?  </a:t>
            </a:r>
            <a:br>
              <a:rPr lang="nb-NO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endParaRPr lang="nb-NO" sz="1200" b="0" i="1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b-NO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Nærhet: </a:t>
            </a:r>
            <a:endParaRPr lang="nb-NO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Pasienten får hjelp på laveste mulig nivå, nær sitt eget bosted og fortrinnsvis av  helsepersonell som kjenner pasienten.</a:t>
            </a:r>
          </a:p>
          <a:p>
            <a:endParaRPr lang="nb-NO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b-NO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Fellesskap:</a:t>
            </a:r>
            <a:endParaRPr lang="nb-NO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Medisinsk nødmeldetjeneste skal i fellesskap med andre ressurser gi faglig forsvarlig og omsorgsfull hjelp.</a:t>
            </a:r>
          </a:p>
          <a:p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Samhandling mellom AMK og LVS er viktig for sikre en god og helhetlig behandling. </a:t>
            </a:r>
            <a:b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endParaRPr lang="nb-NO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Fokus på god samhandling med alle de ulike aktørene i den akuttmedisinske kjede er viktig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i="0" dirty="0"/>
          </a:p>
          <a:p>
            <a:r>
              <a:rPr lang="nb-NO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Trygghet: </a:t>
            </a:r>
            <a:endParaRPr lang="nb-NO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Publikum skal sikres direkte kontakt med medisinsk personell (operatør) ved henvendelse til både 113 og 116117.</a:t>
            </a:r>
          </a:p>
          <a:p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Operatøren skal sikre at meldingene raskt blir mottatt, riktig registrert, forstått, vurdert og respondert.</a:t>
            </a:r>
          </a:p>
          <a:p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Innringer skal få respons på riktig nivå og bli veiledet ut i fra behovet for hjelp etter en fagmedisinsk vurdering. </a:t>
            </a:r>
          </a:p>
          <a:p>
            <a:endParaRPr lang="nb-NO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Dette kalles fagkyndighetsprinsippet.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/>
          </a:p>
        </p:txBody>
      </p:sp>
      <p:sp>
        <p:nvSpPr>
          <p:cNvPr id="225" name="Google Shape;225;g167f13fa223_0_1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6ce3c52a37_0_9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6ce3c52a37_0_9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g16ce3c52a37_0_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16ce3c52a37_0_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16ce3c52a37_0_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6ce3c52a37_0_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16ce3c52a37_0_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16ce3c52a37_0_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6ce3c52a37_0_10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16ce3c52a37_0_10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16ce3c52a37_0_10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16ce3c52a37_0_1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16ce3c52a37_0_1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6ce3c52a37_0_1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16ce3c52a37_0_1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g16ce3c52a37_0_1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16ce3c52a37_0_1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16ce3c52a37_0_1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6ce3c52a37_0_1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16ce3c52a37_0_1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16ce3c52a37_0_1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g16ce3c52a37_0_1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16ce3c52a37_0_1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6ce3c52a37_0_1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6ce3c52a37_0_1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16ce3c52a37_0_1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g16ce3c52a37_0_1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g16ce3c52a37_0_1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g16ce3c52a37_0_1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g16ce3c52a37_0_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6ce3c52a37_0_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6ce3c52a37_0_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6ce3c52a37_0_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16ce3c52a37_0_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6ce3c52a37_0_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6ce3c52a37_0_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6ce3c52a37_0_1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6ce3c52a37_0_14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g16ce3c52a37_0_1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g16ce3c52a37_0_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6ce3c52a37_0_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16ce3c52a37_0_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6ce3c52a37_0_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6ce3c52a37_0_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16ce3c52a37_0_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g16ce3c52a37_0_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6ce3c52a37_0_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16ce3c52a37_0_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6ce3c52a37_0_1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16ce3c52a37_0_154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16ce3c52a37_0_1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6ce3c52a37_0_1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16ce3c52a37_0_1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6ce3c52a37_0_160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16ce3c52a37_0_160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g16ce3c52a37_0_1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16ce3c52a37_0_1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16ce3c52a37_0_1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926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202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030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00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825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498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7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57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84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8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988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164E5-006A-4113-89CE-64C57AA29637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86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08D8-2D71-4FB0-9EBD-9B0F02FF5A4F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375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639BC-DFED-4F4A-8D67-95CEBF21D990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44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7A2-9F84-473B-97DB-C77D9ECD9269}" type="datetime1">
              <a:rPr lang="nb-NO" smtClean="0"/>
              <a:t>01.12.2023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810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BFF5-03BD-4AAB-B9F8-445E84B0F0CB}" type="datetime1">
              <a:rPr lang="nb-NO" smtClean="0"/>
              <a:t>01.12.2023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567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D00C-DD66-4288-AA03-4B1C5EEE7E4C}" type="datetime1">
              <a:rPr lang="nb-NO" smtClean="0"/>
              <a:t>01.12.2023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93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0BA0-EEF8-4F77-8BB5-FEDDEB3620B9}" type="datetime1">
              <a:rPr lang="nb-NO" smtClean="0"/>
              <a:t>01.12.2023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24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F336-513F-497F-9AD0-104CE025E79D}" type="datetime1">
              <a:rPr lang="nb-NO" smtClean="0"/>
              <a:t>01.12.2023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707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A32-3267-437D-B0EF-D83A856B0478}" type="datetime1">
              <a:rPr lang="nb-NO" smtClean="0"/>
              <a:t>01.12.2023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691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F4AC-A676-431A-8F88-969DD9C746C4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029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CC5-8D0B-4E57-BE38-DD2D21DCDEA9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289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2A24-9D4E-43FE-9466-0425E3D8DA55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317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7169-3E4A-47EE-918A-DABB426882D8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26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DA9C-E3AD-453C-BC6B-6D287AA362FE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1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6462-F1FA-4408-8712-A803B4EFB129}" type="datetime1">
              <a:rPr lang="nb-NO" smtClean="0"/>
              <a:t>01.12.2023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60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CF10-57FE-4584-91A1-8AC6A95AF2E3}" type="datetime1">
              <a:rPr lang="nb-NO" smtClean="0"/>
              <a:t>01.12.2023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126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703E-7C51-4C5A-911D-7F1EAA19B8E1}" type="datetime1">
              <a:rPr lang="nb-NO" smtClean="0"/>
              <a:t>01.12.2023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150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E42E-BA8C-47BB-9F5E-0641A3C8E673}" type="datetime1">
              <a:rPr lang="nb-NO" smtClean="0"/>
              <a:t>01.12.2023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628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2B7-12E8-452C-AAB8-18DAECF04346}" type="datetime1">
              <a:rPr lang="nb-NO" smtClean="0"/>
              <a:t>01.12.2023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26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6733-D08C-4DF6-9E18-FA4B184C0C32}" type="datetime1">
              <a:rPr lang="nb-NO" smtClean="0"/>
              <a:t>01.12.2023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917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AB0D-9A56-40F3-8FC9-47C523A0290E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461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A65B-AB0A-4FFF-B4D7-16621B764B5C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474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6ce3c52a37_0_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g16ce3c52a37_0_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g16ce3c52a37_0_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g16ce3c52a37_0_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g16ce3c52a37_0_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327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C238D-1DF6-4D95-B8EA-9DC4ADA2DCA0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430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843E-C34D-4AA7-947D-2A07687F33B9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732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"/>
          <p:cNvSpPr txBox="1">
            <a:spLocks noGrp="1"/>
          </p:cNvSpPr>
          <p:nvPr>
            <p:ph type="subTitle" idx="4294967295"/>
          </p:nvPr>
        </p:nvSpPr>
        <p:spPr>
          <a:xfrm>
            <a:off x="3306150" y="4921555"/>
            <a:ext cx="5579700" cy="1446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endParaRPr sz="1800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no-NO" sz="1800" b="0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Grunnkurs for operatører i </a:t>
            </a:r>
            <a:endParaRPr sz="1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no-NO" sz="1800" b="0" i="0" u="none" strike="noStrike" cap="none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medisinsk</a:t>
            </a:r>
            <a:r>
              <a:rPr lang="no-NO" sz="1800" b="0" i="0" u="none" strike="noStrike" cap="none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nødmeldetjeneste</a:t>
            </a:r>
            <a:br>
              <a:rPr lang="nb-NO" sz="1800" b="0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nb-NO" sz="1800" b="0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b-NO" sz="18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dato</a:t>
            </a:r>
            <a:endParaRPr sz="1800" b="0" i="0" u="none" strike="noStrike" cap="none" dirty="0">
              <a:solidFill>
                <a:schemeClr val="dk1"/>
              </a:solidFill>
              <a:sym typeface="Calibri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2225355" y="2710132"/>
            <a:ext cx="8267384" cy="21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Medisinsk n</a:t>
            </a:r>
            <a:r>
              <a:rPr lang="no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ødmeldetjeneste </a:t>
            </a:r>
            <a:endParaRPr sz="3100" dirty="0">
              <a:solidFill>
                <a:srgbClr val="2E75B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og </a:t>
            </a:r>
            <a:endParaRPr lang="nb-NO" sz="3100" b="1" dirty="0">
              <a:solidFill>
                <a:srgbClr val="2E75B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den akuttmedisinske</a:t>
            </a:r>
            <a:r>
              <a:rPr lang="nb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no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kjede</a:t>
            </a:r>
            <a:endParaRPr sz="3100" i="0" u="none" strike="noStrike" cap="none" dirty="0">
              <a:solidFill>
                <a:srgbClr val="2E75B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Arial"/>
              <a:buNone/>
            </a:pPr>
            <a:endParaRPr lang="nb-NO" sz="1800" b="0" i="0" u="none" strike="noStrike" cap="none" dirty="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57" y="0"/>
            <a:ext cx="3537979" cy="265420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BD0DF42F-DD4C-E8BE-4BA3-372C1EC26EBE}"/>
              </a:ext>
            </a:extLst>
          </p:cNvPr>
          <p:cNvSpPr txBox="1"/>
          <p:nvPr/>
        </p:nvSpPr>
        <p:spPr>
          <a:xfrm>
            <a:off x="10331302" y="6639776"/>
            <a:ext cx="1681871" cy="18466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b-NO" sz="600" i="1" dirty="0"/>
              <a:t>Foto/ill: Trond Strand, </a:t>
            </a:r>
            <a:r>
              <a:rPr lang="nb-NO" sz="600" i="1" dirty="0" err="1"/>
              <a:t>Colourbox</a:t>
            </a:r>
            <a:r>
              <a:rPr lang="nb-NO" sz="600" i="1" dirty="0"/>
              <a:t> og </a:t>
            </a:r>
            <a:r>
              <a:rPr lang="nb-NO" sz="600" i="1" dirty="0" err="1"/>
              <a:t>KoKom</a:t>
            </a:r>
          </a:p>
        </p:txBody>
      </p:sp>
    </p:spTree>
    <p:extLst>
      <p:ext uri="{BB962C8B-B14F-4D97-AF65-F5344CB8AC3E}">
        <p14:creationId xmlns:p14="http://schemas.microsoft.com/office/powerpoint/2010/main" val="134605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lysbildenummer 4">
            <a:extLst>
              <a:ext uri="{FF2B5EF4-FFF2-40B4-BE49-F238E27FC236}">
                <a16:creationId xmlns:a16="http://schemas.microsoft.com/office/drawing/2014/main" id="{CD85FCAD-9FB9-5096-D038-560DACF2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AF29789F-F97F-4ED1-BC0A-B03B65E10DA7}" type="slidenum">
              <a:rPr lang="nb-NO" noProof="0" smtClean="0">
                <a:sym typeface="Arial"/>
              </a:rPr>
              <a:pPr lvl="0"/>
              <a:t>10</a:t>
            </a:fld>
            <a:endParaRPr lang="nb-NO" noProof="0">
              <a:sym typeface="Arial"/>
            </a:endParaRP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C7F8123F-633B-8D4F-BC47-06CE723ED9DD}"/>
              </a:ext>
            </a:extLst>
          </p:cNvPr>
          <p:cNvGrpSpPr/>
          <p:nvPr/>
        </p:nvGrpSpPr>
        <p:grpSpPr>
          <a:xfrm>
            <a:off x="-174004" y="1935938"/>
            <a:ext cx="12125695" cy="2717052"/>
            <a:chOff x="-174004" y="1935938"/>
            <a:chExt cx="12125695" cy="2717052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58AB4BC7-BB49-7DBC-FAF3-DC032EA6D215}"/>
                </a:ext>
              </a:extLst>
            </p:cNvPr>
            <p:cNvSpPr/>
            <p:nvPr/>
          </p:nvSpPr>
          <p:spPr>
            <a:xfrm>
              <a:off x="-174004" y="2172360"/>
              <a:ext cx="9436541" cy="1323439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1257300" marR="0" lvl="2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endParaRPr>
            </a:p>
            <a:p>
              <a:pPr marL="1257300" marR="0" lvl="2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endParaRPr>
            </a:p>
            <a:p>
              <a:pPr marL="914400" marR="0" lvl="2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endParaRPr>
            </a:p>
            <a:p>
              <a:pPr marL="1257300" marR="0" lvl="2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017D4477-2608-F67A-2F3B-5E373A4D6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1" b="8928"/>
            <a:stretch/>
          </p:blipFill>
          <p:spPr>
            <a:xfrm>
              <a:off x="9223407" y="1935938"/>
              <a:ext cx="2728284" cy="2717052"/>
            </a:xfrm>
            <a:custGeom>
              <a:avLst/>
              <a:gdLst/>
              <a:ahLst/>
              <a:cxnLst/>
              <a:rect l="l" t="t" r="r" b="b"/>
              <a:pathLst>
                <a:path w="2509736" h="2509736">
                  <a:moveTo>
                    <a:pt x="1254868" y="0"/>
                  </a:moveTo>
                  <a:cubicBezTo>
                    <a:pt x="1947912" y="0"/>
                    <a:pt x="2509736" y="561824"/>
                    <a:pt x="2509736" y="1254868"/>
                  </a:cubicBezTo>
                  <a:cubicBezTo>
                    <a:pt x="2509736" y="1947912"/>
                    <a:pt x="1947912" y="2509736"/>
                    <a:pt x="1254868" y="2509736"/>
                  </a:cubicBezTo>
                  <a:cubicBezTo>
                    <a:pt x="561824" y="2509736"/>
                    <a:pt x="0" y="1947912"/>
                    <a:pt x="0" y="1254868"/>
                  </a:cubicBezTo>
                  <a:cubicBezTo>
                    <a:pt x="0" y="561824"/>
                    <a:pt x="561824" y="0"/>
                    <a:pt x="1254868" y="0"/>
                  </a:cubicBezTo>
                  <a:close/>
                </a:path>
              </a:pathLst>
            </a:custGeom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7576BD0C-9EC6-52C7-2586-0EE9D7AE5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1" b="8928"/>
            <a:stretch/>
          </p:blipFill>
          <p:spPr>
            <a:xfrm flipH="1">
              <a:off x="471363" y="2205010"/>
              <a:ext cx="2458100" cy="2447980"/>
            </a:xfrm>
            <a:custGeom>
              <a:avLst/>
              <a:gdLst/>
              <a:ahLst/>
              <a:cxnLst/>
              <a:rect l="l" t="t" r="r" b="b"/>
              <a:pathLst>
                <a:path w="2509736" h="2509736">
                  <a:moveTo>
                    <a:pt x="1254868" y="0"/>
                  </a:moveTo>
                  <a:cubicBezTo>
                    <a:pt x="1947912" y="0"/>
                    <a:pt x="2509736" y="561824"/>
                    <a:pt x="2509736" y="1254868"/>
                  </a:cubicBezTo>
                  <a:cubicBezTo>
                    <a:pt x="2509736" y="1947912"/>
                    <a:pt x="1947912" y="2509736"/>
                    <a:pt x="1254868" y="2509736"/>
                  </a:cubicBezTo>
                  <a:cubicBezTo>
                    <a:pt x="561824" y="2509736"/>
                    <a:pt x="0" y="1947912"/>
                    <a:pt x="0" y="1254868"/>
                  </a:cubicBezTo>
                  <a:cubicBezTo>
                    <a:pt x="0" y="561824"/>
                    <a:pt x="561824" y="0"/>
                    <a:pt x="1254868" y="0"/>
                  </a:cubicBezTo>
                  <a:close/>
                </a:path>
              </a:pathLst>
            </a:custGeom>
          </p:spPr>
        </p:pic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9700A538-DD94-38E6-29D4-DB5D9BF20D8F}"/>
                </a:ext>
              </a:extLst>
            </p:cNvPr>
            <p:cNvSpPr/>
            <p:nvPr/>
          </p:nvSpPr>
          <p:spPr>
            <a:xfrm rot="203938">
              <a:off x="1924140" y="2826623"/>
              <a:ext cx="1003800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nb-NO" sz="28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AMK</a:t>
              </a:r>
            </a:p>
          </p:txBody>
        </p: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D4B184B2-3AA3-6B8B-7D49-4E877FB90A35}"/>
                </a:ext>
              </a:extLst>
            </p:cNvPr>
            <p:cNvSpPr/>
            <p:nvPr/>
          </p:nvSpPr>
          <p:spPr>
            <a:xfrm>
              <a:off x="9466917" y="2591119"/>
              <a:ext cx="88197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nb-NO" sz="28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LVS</a:t>
              </a:r>
            </a:p>
          </p:txBody>
        </p:sp>
      </p:grpSp>
      <p:pic>
        <p:nvPicPr>
          <p:cNvPr id="17" name="Bilde 16">
            <a:extLst>
              <a:ext uri="{FF2B5EF4-FFF2-40B4-BE49-F238E27FC236}">
                <a16:creationId xmlns:a16="http://schemas.microsoft.com/office/drawing/2014/main" id="{7047FD93-374B-1292-8F5B-B243ECEC4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6203" y="1648813"/>
            <a:ext cx="5279594" cy="35603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0703E084-EDF2-D721-B217-07143215B4CF}"/>
              </a:ext>
            </a:extLst>
          </p:cNvPr>
          <p:cNvSpPr/>
          <p:nvPr/>
        </p:nvSpPr>
        <p:spPr>
          <a:xfrm>
            <a:off x="3929449" y="4238368"/>
            <a:ext cx="4411362" cy="815546"/>
          </a:xfrm>
          <a:prstGeom prst="rect">
            <a:avLst/>
          </a:prstGeom>
          <a:solidFill>
            <a:srgbClr val="EA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2583190-1971-8038-657B-C9F72465C759}"/>
              </a:ext>
            </a:extLst>
          </p:cNvPr>
          <p:cNvSpPr txBox="1"/>
          <p:nvPr/>
        </p:nvSpPr>
        <p:spPr>
          <a:xfrm>
            <a:off x="10771048" y="6610241"/>
            <a:ext cx="865570" cy="1846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600" i="1" dirty="0"/>
              <a:t>Illustrasjon: </a:t>
            </a:r>
            <a:r>
              <a:rPr lang="nb-NO" sz="600" i="1" dirty="0" err="1"/>
              <a:t>KoKom</a:t>
            </a:r>
          </a:p>
        </p:txBody>
      </p:sp>
    </p:spTree>
    <p:extLst>
      <p:ext uri="{BB962C8B-B14F-4D97-AF65-F5344CB8AC3E}">
        <p14:creationId xmlns:p14="http://schemas.microsoft.com/office/powerpoint/2010/main" val="10673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C5158AF3-69BE-2D96-F479-4B60992047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1" y="169958"/>
            <a:ext cx="9753598" cy="610089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298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200C558-60A7-9332-BEA9-34E79E5423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38" y="147484"/>
            <a:ext cx="11375923" cy="3924034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9B7650F7-2400-986E-F898-369309B2DC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38" y="4160828"/>
            <a:ext cx="11382760" cy="254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67f13fa223_0_170"/>
          <p:cNvSpPr/>
          <p:nvPr/>
        </p:nvSpPr>
        <p:spPr>
          <a:xfrm>
            <a:off x="4364400" y="372794"/>
            <a:ext cx="1731600" cy="461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no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AMK</a:t>
            </a:r>
            <a:endParaRPr sz="33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7" name="Google Shape;237;g167f13fa223_0_170"/>
          <p:cNvSpPr/>
          <p:nvPr/>
        </p:nvSpPr>
        <p:spPr>
          <a:xfrm>
            <a:off x="4385700" y="447175"/>
            <a:ext cx="3420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9" name="Google Shape;239;g167f13fa223_0_170"/>
          <p:cNvSpPr/>
          <p:nvPr/>
        </p:nvSpPr>
        <p:spPr>
          <a:xfrm>
            <a:off x="2008175" y="6239193"/>
            <a:ext cx="486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167f13fa223_0_170"/>
          <p:cNvSpPr txBox="1"/>
          <p:nvPr/>
        </p:nvSpPr>
        <p:spPr>
          <a:xfrm>
            <a:off x="1245682" y="4488161"/>
            <a:ext cx="4178325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4 regionale helseforetak</a:t>
            </a:r>
            <a:r>
              <a:rPr lang="nb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(RHF):</a:t>
            </a:r>
            <a:endParaRPr sz="18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Helse Sør-Øst</a:t>
            </a:r>
            <a:b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Helse Vest </a:t>
            </a:r>
            <a:b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Helse Midt</a:t>
            </a:r>
            <a:b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Helse Nord</a:t>
            </a:r>
            <a:br>
              <a:rPr lang="no-NO" sz="2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no-NO" sz="2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6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159816" y="1856051"/>
            <a:ext cx="6560618" cy="1826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>
              <a:lnSpc>
                <a:spcPct val="115000"/>
              </a:lnSpc>
              <a:buClrTx/>
            </a:pPr>
            <a:r>
              <a:rPr lang="nb-NO" sz="20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Knutepunktet mellom helseressursene:</a:t>
            </a:r>
          </a:p>
          <a:p>
            <a:pPr lvl="4">
              <a:lnSpc>
                <a:spcPct val="115000"/>
              </a:lnSpc>
              <a:buClrTx/>
            </a:pPr>
            <a:endParaRPr lang="nb-NO" sz="2000" kern="12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lvl="6" indent="-342900">
              <a:lnSpc>
                <a:spcPct val="115000"/>
              </a:lnSpc>
              <a:buClrTx/>
              <a:buFont typeface="Arial" panose="020B0604020202020204" pitchFamily="34" charset="0"/>
              <a:buChar char="•"/>
            </a:pPr>
            <a:r>
              <a:rPr lang="nb-NO" sz="20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på hendelsessted </a:t>
            </a:r>
          </a:p>
          <a:p>
            <a:pPr marL="342900" lvl="6" indent="-342900">
              <a:lnSpc>
                <a:spcPct val="115000"/>
              </a:lnSpc>
              <a:buClrTx/>
              <a:buFont typeface="Arial" panose="020B0604020202020204" pitchFamily="34" charset="0"/>
              <a:buChar char="•"/>
            </a:pPr>
            <a:r>
              <a:rPr lang="nb-NO" sz="20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helseforetakets ressurser</a:t>
            </a:r>
          </a:p>
          <a:p>
            <a:pPr marL="342900" lvl="6" indent="-342900">
              <a:lnSpc>
                <a:spcPct val="115000"/>
              </a:lnSpc>
              <a:buClrTx/>
              <a:buFont typeface="Arial" panose="020B0604020202020204" pitchFamily="34" charset="0"/>
              <a:buChar char="•"/>
            </a:pPr>
            <a:r>
              <a:rPr lang="nb-NO" sz="20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kommunenes øvrige ressurser</a:t>
            </a:r>
            <a:endParaRPr lang="nb-NO" sz="2000" kern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13</a:t>
            </a:fld>
            <a:endParaRPr lang="no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2018E68-19C4-960D-E64C-0E1D8301F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376" y="884934"/>
            <a:ext cx="5302523" cy="4788146"/>
          </a:xfrm>
          <a:prstGeom prst="rect">
            <a:avLst/>
          </a:prstGeom>
        </p:spPr>
      </p:pic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2198376-C551-1A4A-5DB9-9287E359DD5F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567554" y="6633441"/>
            <a:ext cx="1297710" cy="174600"/>
          </a:xfrm>
        </p:spPr>
        <p:txBody>
          <a:bodyPr/>
          <a:lstStyle/>
          <a:p>
            <a:r>
              <a:rPr lang="nb-NO" sz="600" dirty="0"/>
              <a:t>Illustrasjon: NAKOS 2019</a:t>
            </a:r>
          </a:p>
        </p:txBody>
      </p:sp>
    </p:spTree>
    <p:extLst>
      <p:ext uri="{BB962C8B-B14F-4D97-AF65-F5344CB8AC3E}">
        <p14:creationId xmlns:p14="http://schemas.microsoft.com/office/powerpoint/2010/main" val="18954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AEF7EA65-27C3-E656-D768-71A9E3DF6AA4}"/>
              </a:ext>
            </a:extLst>
          </p:cNvPr>
          <p:cNvSpPr/>
          <p:nvPr/>
        </p:nvSpPr>
        <p:spPr>
          <a:xfrm>
            <a:off x="1544595" y="3101545"/>
            <a:ext cx="5461686" cy="5408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51" name="Google Shape;251;g16ce3c52a37_0_2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19" y="4605564"/>
            <a:ext cx="5847957" cy="200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16ce3c52a37_0_297"/>
          <p:cNvSpPr/>
          <p:nvPr/>
        </p:nvSpPr>
        <p:spPr>
          <a:xfrm>
            <a:off x="1318850" y="508682"/>
            <a:ext cx="2754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AMK skal:</a:t>
            </a:r>
            <a:endParaRPr sz="2400" b="1" dirty="0">
              <a:solidFill>
                <a:schemeClr val="accent1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8" name="Google Shape;248;g16ce3c52a37_0_297"/>
          <p:cNvSpPr/>
          <p:nvPr/>
        </p:nvSpPr>
        <p:spPr>
          <a:xfrm>
            <a:off x="1685476" y="1508765"/>
            <a:ext cx="9917700" cy="3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91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motta henvendelser fra publikum ved akutt sykdom og </a:t>
            </a:r>
            <a:endParaRPr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hendelser til medisinsk nødtelefon (113)</a:t>
            </a:r>
            <a:endParaRPr lang="nb-NO"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nb-NO"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 beslutning om hastegrad</a:t>
            </a:r>
            <a:r>
              <a:rPr lang="nb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og </a:t>
            </a:r>
            <a:r>
              <a:rPr lang="nb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iverksette </a:t>
            </a:r>
            <a: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respons i forhold til hendelse, </a:t>
            </a:r>
            <a:br>
              <a:rPr lang="nb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omfang og lokalisasjon</a:t>
            </a:r>
            <a:br>
              <a:rPr lang="nb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nb-NO"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gi råd og evt. instruksjon til innringer </a:t>
            </a:r>
            <a:br>
              <a:rPr lang="nb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nb-NO"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varsle lokal helsetjeneste i akutte situasjoner</a:t>
            </a:r>
            <a:b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(legevaktslege, legevaktsentral, andre lokale ressurser)</a:t>
            </a:r>
            <a:endParaRPr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9" name="Google Shape;249;g16ce3c52a37_0_297"/>
          <p:cNvSpPr txBox="1"/>
          <p:nvPr/>
        </p:nvSpPr>
        <p:spPr>
          <a:xfrm>
            <a:off x="5914077" y="4933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g16ce3c52a37_0_297"/>
          <p:cNvSpPr/>
          <p:nvPr/>
        </p:nvSpPr>
        <p:spPr>
          <a:xfrm>
            <a:off x="2008184" y="5900489"/>
            <a:ext cx="48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Ellipse 1"/>
          <p:cNvSpPr/>
          <p:nvPr/>
        </p:nvSpPr>
        <p:spPr>
          <a:xfrm>
            <a:off x="1163320" y="5050456"/>
            <a:ext cx="1414780" cy="15361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14</a:t>
            </a:fld>
            <a:endParaRPr lang="no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1F7F11F-8EB1-F7AD-F275-A5E2146ACEE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363199" y="6606300"/>
            <a:ext cx="1694935" cy="230299"/>
          </a:xfrm>
        </p:spPr>
        <p:txBody>
          <a:bodyPr/>
          <a:lstStyle/>
          <a:p>
            <a:r>
              <a:rPr lang="en-US" sz="600" dirty="0" err="1"/>
              <a:t>Illustrasjon</a:t>
            </a:r>
            <a:r>
              <a:rPr lang="en-US" sz="600" dirty="0"/>
              <a:t>: It takes a system to save a life</a:t>
            </a:r>
            <a:endParaRPr lang="nb-NO" sz="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B9B4BA4-AD38-1C1B-45DC-FE395B161571}"/>
              </a:ext>
            </a:extLst>
          </p:cNvPr>
          <p:cNvSpPr/>
          <p:nvPr/>
        </p:nvSpPr>
        <p:spPr>
          <a:xfrm>
            <a:off x="1143078" y="3805881"/>
            <a:ext cx="3070576" cy="3707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7" name="Google Shape;247;g16ce3c52a37_0_297"/>
          <p:cNvSpPr/>
          <p:nvPr/>
        </p:nvSpPr>
        <p:spPr>
          <a:xfrm>
            <a:off x="1143078" y="862682"/>
            <a:ext cx="4595227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AMK </a:t>
            </a:r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sitt ansvar</a:t>
            </a:r>
            <a:r>
              <a:rPr lang="no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endParaRPr sz="2400" b="1" dirty="0">
              <a:solidFill>
                <a:schemeClr val="accent1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9" name="Google Shape;249;g16ce3c52a37_0_297"/>
          <p:cNvSpPr txBox="1"/>
          <p:nvPr/>
        </p:nvSpPr>
        <p:spPr>
          <a:xfrm>
            <a:off x="5914077" y="4933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g16ce3c52a37_0_297"/>
          <p:cNvSpPr/>
          <p:nvPr/>
        </p:nvSpPr>
        <p:spPr>
          <a:xfrm>
            <a:off x="2008184" y="5900489"/>
            <a:ext cx="48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ktangel 7"/>
          <p:cNvSpPr/>
          <p:nvPr/>
        </p:nvSpPr>
        <p:spPr>
          <a:xfrm>
            <a:off x="1143078" y="2148312"/>
            <a:ext cx="914501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varsling og koordinering av ambulanse, evt. luftambulanse</a:t>
            </a:r>
            <a:b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nb-NO" sz="1800" kern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varsling av politi og/eller brannvesen</a:t>
            </a:r>
            <a:b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nb-NO" sz="1800" kern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samhandling med andre AMK, (R-AMK), LVS, 110, 112 og HRS</a:t>
            </a:r>
            <a:b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nb-NO" sz="1800" kern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overvåking av aksjon</a:t>
            </a:r>
            <a:b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nb-NO" sz="1800" kern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mottak av rekvirering og koordinering av ambulanseoppdrag</a:t>
            </a:r>
            <a:b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nb-NO" sz="1800" kern="12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trippelvarsling og koordinering av helse i akutte situasjoner</a:t>
            </a:r>
            <a:endParaRPr lang="nb-NO" sz="1800" kern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br>
              <a:rPr lang="nb-NO" sz="2400" kern="1200" dirty="0">
                <a:latin typeface="Calibri"/>
                <a:ea typeface="Times New Roman"/>
                <a:cs typeface="Arial" panose="020B0604020202020204" pitchFamily="34" charset="0"/>
              </a:rPr>
            </a:br>
            <a:br>
              <a:rPr lang="nb-NO" sz="1800" kern="1200" dirty="0">
                <a:latin typeface="Calibri"/>
                <a:ea typeface="Times New Roman"/>
                <a:cs typeface="Arial" panose="020B0604020202020204" pitchFamily="34" charset="0"/>
              </a:rPr>
            </a:br>
            <a:endParaRPr lang="nb-NO" sz="1800" kern="1200" dirty="0">
              <a:solidFill>
                <a:prstClr val="black"/>
              </a:solidFill>
              <a:latin typeface="Calibri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15</a:t>
            </a:fld>
            <a:endParaRPr lang="no-NO"/>
          </a:p>
        </p:txBody>
      </p:sp>
      <p:pic>
        <p:nvPicPr>
          <p:cNvPr id="4" name="Google Shape;251;g16ce3c52a37_0_297">
            <a:extLst>
              <a:ext uri="{FF2B5EF4-FFF2-40B4-BE49-F238E27FC236}">
                <a16:creationId xmlns:a16="http://schemas.microsoft.com/office/drawing/2014/main" id="{ECE02CCB-C0C4-9ACC-6279-24075C5022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4077" y="0"/>
            <a:ext cx="6029880" cy="200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C814378-8D85-E170-D335-0F09AAF999F4}"/>
              </a:ext>
            </a:extLst>
          </p:cNvPr>
          <p:cNvSpPr/>
          <p:nvPr/>
        </p:nvSpPr>
        <p:spPr>
          <a:xfrm>
            <a:off x="6930799" y="426511"/>
            <a:ext cx="1622780" cy="1576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73F0EB7-34A8-B790-AFFF-8570D8D74153}"/>
              </a:ext>
            </a:extLst>
          </p:cNvPr>
          <p:cNvSpPr txBox="1"/>
          <p:nvPr/>
        </p:nvSpPr>
        <p:spPr>
          <a:xfrm>
            <a:off x="0" y="6538900"/>
            <a:ext cx="7922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/>
              <a:t>Illustrasjon: ?</a:t>
            </a:r>
          </a:p>
        </p:txBody>
      </p:sp>
      <p:sp>
        <p:nvSpPr>
          <p:cNvPr id="7" name="Plassholder for bunntekst 3">
            <a:extLst>
              <a:ext uri="{FF2B5EF4-FFF2-40B4-BE49-F238E27FC236}">
                <a16:creationId xmlns:a16="http://schemas.microsoft.com/office/drawing/2014/main" id="{C29FBB4E-D691-2A3E-9C5B-B294B38D2E44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363199" y="6614538"/>
            <a:ext cx="1694935" cy="230299"/>
          </a:xfrm>
        </p:spPr>
        <p:txBody>
          <a:bodyPr/>
          <a:lstStyle/>
          <a:p>
            <a:r>
              <a:rPr lang="en-US" sz="600" dirty="0" err="1"/>
              <a:t>Illustrasjon</a:t>
            </a:r>
            <a:r>
              <a:rPr lang="en-US" sz="600" dirty="0"/>
              <a:t>: It takes a system to save a life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1001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AC5965CA-D912-5589-4B25-C84CE2035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4" y="235871"/>
            <a:ext cx="5500686" cy="6120480"/>
          </a:xfrm>
          <a:prstGeom prst="rect">
            <a:avLst/>
          </a:prstGeom>
        </p:spPr>
      </p:pic>
      <p:sp>
        <p:nvSpPr>
          <p:cNvPr id="264" name="Google Shape;264;g167f13fa223_0_253"/>
          <p:cNvSpPr/>
          <p:nvPr/>
        </p:nvSpPr>
        <p:spPr>
          <a:xfrm>
            <a:off x="1112948" y="501650"/>
            <a:ext cx="17316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no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LVS</a:t>
            </a:r>
            <a:endParaRPr sz="900" dirty="0">
              <a:solidFill>
                <a:srgbClr val="2E75B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5" name="Google Shape;265;g167f13fa223_0_253"/>
          <p:cNvSpPr/>
          <p:nvPr/>
        </p:nvSpPr>
        <p:spPr>
          <a:xfrm>
            <a:off x="5045428" y="1890175"/>
            <a:ext cx="5346604" cy="377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●"/>
            </a:pPr>
            <a: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desentraliserte knutepunkt </a:t>
            </a:r>
            <a:br>
              <a:rPr lang="nb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●"/>
            </a:pPr>
            <a: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besvarer 116117</a:t>
            </a:r>
            <a:br>
              <a:rPr lang="nb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lang="nb-NO"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●"/>
            </a:pPr>
            <a:r>
              <a:rPr lang="nb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avgrenset geografisk område</a:t>
            </a:r>
            <a:br>
              <a:rPr lang="nb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lang="nb-NO"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●"/>
            </a:pPr>
            <a: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detaljert lokal</a:t>
            </a:r>
            <a:r>
              <a:rPr lang="nb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-</a:t>
            </a:r>
            <a: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og pasientkunnskap</a:t>
            </a:r>
            <a:br>
              <a:rPr lang="nb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●"/>
            </a:pPr>
            <a: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viktig samarbeidspartner for </a:t>
            </a:r>
            <a:r>
              <a:rPr lang="nb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bl.a. </a:t>
            </a:r>
            <a: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AMK </a:t>
            </a:r>
            <a:endParaRPr lang="nb-NO"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●"/>
            </a:pPr>
            <a:endParaRPr lang="nb-NO"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16</a:t>
            </a:fld>
            <a:endParaRPr lang="no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92F51C5-3073-0157-7729-209923C6DACE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319327" y="6627668"/>
            <a:ext cx="1730664" cy="186146"/>
          </a:xfrm>
        </p:spPr>
        <p:txBody>
          <a:bodyPr/>
          <a:lstStyle/>
          <a:p>
            <a:r>
              <a:rPr lang="nb-NO" sz="600" dirty="0"/>
              <a:t>Bilde: NORCE – Nasjonalt </a:t>
            </a:r>
            <a:r>
              <a:rPr lang="nb-NO" sz="600" dirty="0" err="1"/>
              <a:t>legevaktsregister</a:t>
            </a:r>
            <a:r>
              <a:rPr lang="nb-NO" sz="600" dirty="0"/>
              <a:t>, 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67f13fa223_0_253"/>
          <p:cNvSpPr/>
          <p:nvPr/>
        </p:nvSpPr>
        <p:spPr>
          <a:xfrm>
            <a:off x="1112948" y="501650"/>
            <a:ext cx="17316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o-NO" sz="31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LVS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5" name="Google Shape;265;g167f13fa223_0_253"/>
          <p:cNvSpPr/>
          <p:nvPr/>
        </p:nvSpPr>
        <p:spPr>
          <a:xfrm>
            <a:off x="5045428" y="1890175"/>
            <a:ext cx="5346604" cy="377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Char char="●"/>
              <a:tabLst/>
              <a:defRPr/>
            </a:pPr>
            <a:r>
              <a:rPr kumimoji="0" lang="no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desentraliserte knutepunkt </a:t>
            </a:r>
            <a:b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Char char="●"/>
              <a:tabLst/>
              <a:defRPr/>
            </a:pPr>
            <a:r>
              <a:rPr kumimoji="0" lang="no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besvarer 116117</a:t>
            </a:r>
            <a:b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Char char="●"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avgrenset geografisk område</a:t>
            </a:r>
            <a:b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Char char="●"/>
              <a:tabLst/>
              <a:defRPr/>
            </a:pPr>
            <a:r>
              <a:rPr kumimoji="0" lang="no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detaljert lokal</a:t>
            </a: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-</a:t>
            </a:r>
            <a:r>
              <a:rPr kumimoji="0" lang="no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og pasientkunnskap</a:t>
            </a:r>
            <a:b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Char char="●"/>
              <a:tabLst/>
              <a:defRPr/>
            </a:pPr>
            <a:r>
              <a:rPr kumimoji="0" lang="no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viktig samarbeidspartner for </a:t>
            </a: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bl.a. </a:t>
            </a:r>
            <a:r>
              <a:rPr kumimoji="0" lang="no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AMK </a:t>
            </a: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Char char="●"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167f13fa223_0_253"/>
          <p:cNvSpPr/>
          <p:nvPr/>
        </p:nvSpPr>
        <p:spPr>
          <a:xfrm>
            <a:off x="4353943" y="5496748"/>
            <a:ext cx="34758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no-NO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581490" y="1383565"/>
            <a:ext cx="3501483" cy="4720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Sett inn lokalt kart her</a:t>
            </a:r>
          </a:p>
        </p:txBody>
      </p:sp>
    </p:spTree>
    <p:extLst>
      <p:ext uri="{BB962C8B-B14F-4D97-AF65-F5344CB8AC3E}">
        <p14:creationId xmlns:p14="http://schemas.microsoft.com/office/powerpoint/2010/main" val="303505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67f13fa223_0_253"/>
          <p:cNvSpPr/>
          <p:nvPr/>
        </p:nvSpPr>
        <p:spPr>
          <a:xfrm>
            <a:off x="961693" y="395315"/>
            <a:ext cx="2816222" cy="51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no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LVS</a:t>
            </a:r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 skal:</a:t>
            </a:r>
            <a:endParaRPr sz="2400" b="1" dirty="0">
              <a:solidFill>
                <a:schemeClr val="accent1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3249620" y="2752991"/>
            <a:ext cx="8424936" cy="360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• 	prioritere, iverksette tiltak og følge opp henvendelser til:</a:t>
            </a: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Times New Roman"/>
              </a:rPr>
              <a:t> 	</a:t>
            </a: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Times New Roman"/>
              </a:rPr>
            </a:b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Times New Roman"/>
              </a:rPr>
              <a:t>			</a:t>
            </a: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- lege i vaktberedskap</a:t>
            </a: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Times New Roman"/>
              </a:rPr>
              <a:t> </a:t>
            </a: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Times New Roman"/>
              </a:rPr>
            </a:b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Times New Roman"/>
              </a:rPr>
              <a:t>			</a:t>
            </a: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- hjemmesykepleie</a:t>
            </a:r>
            <a:endParaRPr lang="nb-NO" sz="2000" kern="1200" dirty="0">
              <a:solidFill>
                <a:prstClr val="black"/>
              </a:solidFill>
              <a:latin typeface="Calibri" panose="020F0502020204030204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			- jordmor</a:t>
            </a:r>
            <a:endParaRPr lang="nb-NO" sz="2000" kern="1200" dirty="0">
              <a:solidFill>
                <a:prstClr val="black"/>
              </a:solidFill>
              <a:latin typeface="Calibri" panose="020F0502020204030204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			- kriseteam </a:t>
            </a: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</a:b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			- vold og overgreps</a:t>
            </a: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Times New Roman"/>
                <a:cs typeface="AGaramond-Regular"/>
              </a:rPr>
              <a:t>mottak </a:t>
            </a: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</a:b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			- andre relevante instanser</a:t>
            </a: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</a:b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			- </a:t>
            </a:r>
            <a:r>
              <a:rPr lang="nb-NO" sz="1600" kern="1200" dirty="0">
                <a:solidFill>
                  <a:schemeClr val="dk1"/>
                </a:solidFill>
                <a:latin typeface="Verdana"/>
                <a:ea typeface="Verdana"/>
                <a:cs typeface="AGaramond-Regular"/>
                <a:sym typeface="Verdana"/>
              </a:rPr>
              <a:t>h</a:t>
            </a:r>
            <a:r>
              <a:rPr lang="nb-NO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envendelser som ikke kan vente til ordinær    				  behandling hos fastlege i kontortiden</a:t>
            </a: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lang="nb-NO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  <a:buClrTx/>
            </a:pPr>
            <a:endParaRPr lang="nb-NO" sz="2000" kern="1200" dirty="0">
              <a:solidFill>
                <a:prstClr val="black"/>
              </a:solidFill>
              <a:latin typeface="Times" panose="02020603050405020304" pitchFamily="18" charset="0"/>
              <a:ea typeface="+mn-ea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3249620" y="1280082"/>
            <a:ext cx="8208912" cy="3044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•	videreformidle til AMK i akutte-situasjoner</a:t>
            </a:r>
            <a:endParaRPr lang="nb-NO" sz="2000" kern="1200" dirty="0">
              <a:solidFill>
                <a:prstClr val="black"/>
              </a:solidFill>
              <a:latin typeface="Calibri" panose="020F0502020204030204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•	gi råd og veiledning til innringer</a:t>
            </a:r>
          </a:p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•	varsle ift. beredskapsplan</a:t>
            </a:r>
            <a:endParaRPr lang="nb-NO" sz="2000" kern="1200" dirty="0">
              <a:solidFill>
                <a:prstClr val="black"/>
              </a:solidFill>
              <a:latin typeface="Calibri" panose="020F0502020204030204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•	gi bistand og lokal oppfølging i samråd med AMK</a:t>
            </a:r>
          </a:p>
          <a:p>
            <a:pPr>
              <a:lnSpc>
                <a:spcPct val="115000"/>
              </a:lnSpc>
              <a:buClrTx/>
            </a:pPr>
            <a:endParaRPr lang="nb-NO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 </a:t>
            </a: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</a:b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</a:b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	</a:t>
            </a:r>
            <a:endParaRPr lang="nb-NO" sz="2000" b="1" kern="1200" dirty="0">
              <a:solidFill>
                <a:srgbClr val="FF0000"/>
              </a:solidFill>
              <a:latin typeface="Calibri" panose="020F0502020204030204"/>
              <a:ea typeface="Calibri"/>
              <a:cs typeface="Times New Roman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18</a:t>
            </a:fld>
            <a:endParaRPr lang="no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00133B3-E2FA-9CAA-A659-50FDEFF53FBC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720633" y="6616062"/>
            <a:ext cx="1055255" cy="174600"/>
          </a:xfrm>
        </p:spPr>
        <p:txBody>
          <a:bodyPr/>
          <a:lstStyle/>
          <a:p>
            <a:r>
              <a:rPr lang="nb-NO" sz="600" dirty="0"/>
              <a:t>Bilde: Kristiansand LVS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9F9D0FD-C59E-82DE-D102-05A4D7612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43" y="1957476"/>
            <a:ext cx="2365453" cy="3151905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08642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67f13fa223_0_253"/>
          <p:cNvSpPr/>
          <p:nvPr/>
        </p:nvSpPr>
        <p:spPr>
          <a:xfrm>
            <a:off x="961693" y="395315"/>
            <a:ext cx="2816222" cy="51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no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LVS</a:t>
            </a:r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 skal:</a:t>
            </a:r>
            <a:endParaRPr sz="2400" b="1" dirty="0">
              <a:solidFill>
                <a:schemeClr val="accent1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3249620" y="2752991"/>
            <a:ext cx="8424936" cy="360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• 	prioritere, iverksette tiltak og følge opp henvendelser til:</a:t>
            </a: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Times New Roman"/>
              </a:rPr>
              <a:t> 	</a:t>
            </a: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Times New Roman"/>
              </a:rPr>
            </a:b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Times New Roman"/>
              </a:rPr>
              <a:t>			</a:t>
            </a: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- lege i vaktberedskap</a:t>
            </a: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Times New Roman"/>
              </a:rPr>
              <a:t> </a:t>
            </a: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Times New Roman"/>
              </a:rPr>
            </a:b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Times New Roman"/>
              </a:rPr>
              <a:t>			</a:t>
            </a: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- hjemmesykepleie</a:t>
            </a:r>
            <a:endParaRPr lang="nb-NO" sz="2000" kern="1200" dirty="0">
              <a:solidFill>
                <a:prstClr val="black"/>
              </a:solidFill>
              <a:latin typeface="Calibri" panose="020F0502020204030204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			- jordmor</a:t>
            </a:r>
            <a:endParaRPr lang="nb-NO" sz="2000" kern="1200" dirty="0">
              <a:solidFill>
                <a:prstClr val="black"/>
              </a:solidFill>
              <a:latin typeface="Calibri" panose="020F0502020204030204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			- kriseteam </a:t>
            </a: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</a:b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			- vold og overgreps</a:t>
            </a: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Times New Roman"/>
                <a:cs typeface="AGaramond-Regular"/>
              </a:rPr>
              <a:t>mottak </a:t>
            </a: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</a:b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			- andre relevante instanser</a:t>
            </a: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</a:b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			- </a:t>
            </a:r>
            <a:r>
              <a:rPr lang="nb-NO" sz="1600" kern="1200" dirty="0">
                <a:solidFill>
                  <a:schemeClr val="dk1"/>
                </a:solidFill>
                <a:latin typeface="Verdana"/>
                <a:ea typeface="Verdana"/>
                <a:cs typeface="AGaramond-Regular"/>
                <a:sym typeface="Verdana"/>
              </a:rPr>
              <a:t>h</a:t>
            </a:r>
            <a:r>
              <a:rPr lang="nb-NO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envendelser som ikke kan vente til ordinær    				  behandling hos fastlege i kontortiden</a:t>
            </a: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lang="nb-NO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  <a:buClrTx/>
            </a:pPr>
            <a:endParaRPr lang="nb-NO" sz="2000" kern="1200" dirty="0">
              <a:solidFill>
                <a:prstClr val="black"/>
              </a:solidFill>
              <a:latin typeface="Times" panose="02020603050405020304" pitchFamily="18" charset="0"/>
              <a:ea typeface="+mn-ea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3249620" y="1280082"/>
            <a:ext cx="8208912" cy="3044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•	videreformidle til AMK i akutte-situasjoner</a:t>
            </a:r>
            <a:endParaRPr lang="nb-NO" sz="2000" kern="1200" dirty="0">
              <a:solidFill>
                <a:prstClr val="black"/>
              </a:solidFill>
              <a:latin typeface="Calibri" panose="020F0502020204030204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•	gi råd og veiledning til innringer</a:t>
            </a:r>
          </a:p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•	varsle ift. beredskapsplan</a:t>
            </a:r>
            <a:endParaRPr lang="nb-NO" sz="2000" kern="1200" dirty="0">
              <a:solidFill>
                <a:prstClr val="black"/>
              </a:solidFill>
              <a:latin typeface="Calibri" panose="020F0502020204030204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•	gi bistand og lokal oppfølging i samråd med AMK</a:t>
            </a:r>
          </a:p>
          <a:p>
            <a:pPr>
              <a:lnSpc>
                <a:spcPct val="115000"/>
              </a:lnSpc>
              <a:buClrTx/>
            </a:pPr>
            <a:endParaRPr lang="nb-NO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 </a:t>
            </a: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</a:b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</a:b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	</a:t>
            </a:r>
            <a:endParaRPr lang="nb-NO" sz="2000" b="1" kern="1200" dirty="0">
              <a:solidFill>
                <a:srgbClr val="FF0000"/>
              </a:solidFill>
              <a:latin typeface="Calibri" panose="020F0502020204030204"/>
              <a:ea typeface="Calibri"/>
              <a:cs typeface="Times New Roman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19</a:t>
            </a:fld>
            <a:endParaRPr lang="no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4FF4177-37BC-E8F2-5069-F8363386A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08" y="1969833"/>
            <a:ext cx="2200483" cy="3298123"/>
          </a:xfrm>
          <a:prstGeom prst="rect">
            <a:avLst/>
          </a:prstGeom>
        </p:spPr>
      </p:pic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1C76F28F-7D5E-119F-F636-FC60D8A15AB4}"/>
              </a:ext>
            </a:extLst>
          </p:cNvPr>
          <p:cNvSpPr/>
          <p:nvPr/>
        </p:nvSpPr>
        <p:spPr>
          <a:xfrm>
            <a:off x="1740449" y="1957476"/>
            <a:ext cx="1100242" cy="1242374"/>
          </a:xfrm>
          <a:prstGeom prst="roundRect">
            <a:avLst/>
          </a:prstGeom>
          <a:noFill/>
          <a:ln w="730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638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0;p2">
            <a:extLst>
              <a:ext uri="{FF2B5EF4-FFF2-40B4-BE49-F238E27FC236}">
                <a16:creationId xmlns:a16="http://schemas.microsoft.com/office/drawing/2014/main" id="{5519B8DE-CFDE-B0B9-C6D1-2973B1049DD5}"/>
              </a:ext>
            </a:extLst>
          </p:cNvPr>
          <p:cNvSpPr/>
          <p:nvPr/>
        </p:nvSpPr>
        <p:spPr>
          <a:xfrm>
            <a:off x="-184077" y="3688115"/>
            <a:ext cx="7771500" cy="22005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889000" lvl="4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2. </a:t>
            </a: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Den akuttmedisinske kjede</a:t>
            </a:r>
            <a:endParaRPr lang="nb-NO"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889000" lvl="4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						</a:t>
            </a:r>
            <a:br>
              <a:rPr lang="no-NO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-173294" y="1293912"/>
            <a:ext cx="7771500" cy="25698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46200" lvl="6" indent="-457200">
              <a:lnSpc>
                <a:spcPct val="150000"/>
              </a:lnSpc>
              <a:buClr>
                <a:schemeClr val="dk1"/>
              </a:buClr>
              <a:buSzPts val="2400"/>
              <a:buAutoNum type="arabicPeriod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</a:t>
            </a: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edisinsk nødmeldetjeneste</a:t>
            </a:r>
            <a:b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- AMK </a:t>
            </a:r>
          </a:p>
          <a:p>
            <a:pPr marL="889000" lvl="8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	- </a:t>
            </a: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LVS</a:t>
            </a:r>
            <a:b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1515204" y="628691"/>
            <a:ext cx="154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2400" b="1" i="0" u="none" strike="noStrike" cap="none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Innhold</a:t>
            </a:r>
            <a:endParaRPr sz="2000" b="0" i="0" u="none" strike="noStrike" cap="none" dirty="0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"/>
          <p:cNvSpPr txBox="1"/>
          <p:nvPr/>
        </p:nvSpPr>
        <p:spPr>
          <a:xfrm>
            <a:off x="7930104" y="3059725"/>
            <a:ext cx="416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>
          <a:xfrm>
            <a:off x="8469354" y="635635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</a:t>
            </a:fld>
            <a:endParaRPr lang="no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75" y="-116785"/>
            <a:ext cx="4817078" cy="3613796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154115C-1D54-E8AC-AFC3-C35FBDF0507F}"/>
              </a:ext>
            </a:extLst>
          </p:cNvPr>
          <p:cNvSpPr txBox="1"/>
          <p:nvPr/>
        </p:nvSpPr>
        <p:spPr>
          <a:xfrm>
            <a:off x="170988" y="6512034"/>
            <a:ext cx="7344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/>
              <a:t>Illustrasjon: 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A93A5AD-8D0C-A5D6-A9E7-C6B434D00D93}"/>
              </a:ext>
            </a:extLst>
          </p:cNvPr>
          <p:cNvSpPr txBox="1"/>
          <p:nvPr/>
        </p:nvSpPr>
        <p:spPr>
          <a:xfrm>
            <a:off x="170988" y="6323468"/>
            <a:ext cx="8835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/>
              <a:t>Foto/ill: KoKom</a:t>
            </a: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E1EA8509-AB03-F3C3-4BC0-58761C0F8188}"/>
              </a:ext>
            </a:extLst>
          </p:cNvPr>
          <p:cNvCxnSpPr/>
          <p:nvPr/>
        </p:nvCxnSpPr>
        <p:spPr>
          <a:xfrm>
            <a:off x="-42392" y="3286927"/>
            <a:ext cx="11998411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279" y="4172274"/>
            <a:ext cx="3122239" cy="2204255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6356801" y="3786283"/>
            <a:ext cx="3064022" cy="302564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B2661075-C972-C698-1CD8-9B69E66FCE80}"/>
              </a:ext>
            </a:extLst>
          </p:cNvPr>
          <p:cNvSpPr txBox="1"/>
          <p:nvPr/>
        </p:nvSpPr>
        <p:spPr>
          <a:xfrm>
            <a:off x="10331302" y="6639776"/>
            <a:ext cx="1681871" cy="18466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b-NO" sz="600" i="1" dirty="0"/>
              <a:t>Foto/ill: Trond Strand, </a:t>
            </a:r>
            <a:r>
              <a:rPr lang="nb-NO" sz="600" i="1" dirty="0" err="1"/>
              <a:t>Colourbox</a:t>
            </a:r>
            <a:r>
              <a:rPr lang="nb-NO" sz="600" i="1" dirty="0"/>
              <a:t> og </a:t>
            </a:r>
            <a:r>
              <a:rPr lang="nb-NO" sz="600" i="1" dirty="0" err="1"/>
              <a:t>KoKom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0C61F555-0E13-30C0-C03E-A31C032F93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20</a:t>
            </a:fld>
            <a:endParaRPr lang="no-NO"/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81E14E5A-1503-65FA-18A0-8EE0B83DAF4A}"/>
              </a:ext>
            </a:extLst>
          </p:cNvPr>
          <p:cNvGrpSpPr/>
          <p:nvPr/>
        </p:nvGrpSpPr>
        <p:grpSpPr>
          <a:xfrm>
            <a:off x="2576383" y="136550"/>
            <a:ext cx="7405817" cy="6651879"/>
            <a:chOff x="2576383" y="136550"/>
            <a:chExt cx="7405817" cy="6651879"/>
          </a:xfrm>
        </p:grpSpPr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F7CADA4C-5CD8-6BE2-E36F-B90FE52DFC17}"/>
                </a:ext>
              </a:extLst>
            </p:cNvPr>
            <p:cNvGrpSpPr/>
            <p:nvPr/>
          </p:nvGrpSpPr>
          <p:grpSpPr>
            <a:xfrm>
              <a:off x="3027405" y="840259"/>
              <a:ext cx="6764076" cy="5725122"/>
              <a:chOff x="2384853" y="448687"/>
              <a:chExt cx="7204801" cy="6272763"/>
            </a:xfrm>
          </p:grpSpPr>
          <p:pic>
            <p:nvPicPr>
              <p:cNvPr id="9" name="Bilde 8">
                <a:extLst>
                  <a:ext uri="{FF2B5EF4-FFF2-40B4-BE49-F238E27FC236}">
                    <a16:creationId xmlns:a16="http://schemas.microsoft.com/office/drawing/2014/main" id="{7760B4EB-B8C7-3399-1345-F7BF4324A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84853" y="448687"/>
                <a:ext cx="7204801" cy="6272763"/>
              </a:xfrm>
              <a:prstGeom prst="rect">
                <a:avLst/>
              </a:prstGeom>
            </p:spPr>
          </p:pic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7CFDB628-910C-44F5-8F5C-8139C36437F6}"/>
                  </a:ext>
                </a:extLst>
              </p:cNvPr>
              <p:cNvSpPr/>
              <p:nvPr/>
            </p:nvSpPr>
            <p:spPr>
              <a:xfrm>
                <a:off x="2879123" y="448687"/>
                <a:ext cx="1717591" cy="564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12" name="Rektangel: avrundede hjørner 11">
              <a:extLst>
                <a:ext uri="{FF2B5EF4-FFF2-40B4-BE49-F238E27FC236}">
                  <a16:creationId xmlns:a16="http://schemas.microsoft.com/office/drawing/2014/main" id="{9A826889-9D0F-EA10-5016-6CC51BFD868D}"/>
                </a:ext>
              </a:extLst>
            </p:cNvPr>
            <p:cNvSpPr/>
            <p:nvPr/>
          </p:nvSpPr>
          <p:spPr>
            <a:xfrm>
              <a:off x="2576383" y="136550"/>
              <a:ext cx="7405817" cy="6651879"/>
            </a:xfrm>
            <a:prstGeom prst="round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Rektangel 13">
            <a:extLst>
              <a:ext uri="{FF2B5EF4-FFF2-40B4-BE49-F238E27FC236}">
                <a16:creationId xmlns:a16="http://schemas.microsoft.com/office/drawing/2014/main" id="{D08DF59E-5AD7-CAE9-6393-8A3A18816606}"/>
              </a:ext>
            </a:extLst>
          </p:cNvPr>
          <p:cNvSpPr/>
          <p:nvPr/>
        </p:nvSpPr>
        <p:spPr>
          <a:xfrm>
            <a:off x="3894842" y="5632914"/>
            <a:ext cx="2854411" cy="905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903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009" y="-31660"/>
            <a:ext cx="4520534" cy="3196160"/>
          </a:xfrm>
          <a:prstGeom prst="rect">
            <a:avLst/>
          </a:prstGeom>
        </p:spPr>
      </p:pic>
      <p:sp>
        <p:nvSpPr>
          <p:cNvPr id="301" name="Google Shape;301;g167f13fa223_0_917"/>
          <p:cNvSpPr/>
          <p:nvPr/>
        </p:nvSpPr>
        <p:spPr>
          <a:xfrm>
            <a:off x="829165" y="892664"/>
            <a:ext cx="6363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8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Den akuttmedisinske </a:t>
            </a:r>
            <a:r>
              <a:rPr lang="nb-NO" sz="28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kjede</a:t>
            </a:r>
            <a:br>
              <a:rPr lang="nb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b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		</a:t>
            </a:r>
            <a:endParaRPr lang="nb-NO" sz="1800" dirty="0">
              <a:solidFill>
                <a:srgbClr val="2E75B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3" name="Google Shape;303;g167f13fa223_0_917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21</a:t>
            </a:fld>
            <a:endParaRPr lang="no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EA120C1C-D1A7-1456-3D02-3D702CE4F1FC}"/>
              </a:ext>
            </a:extLst>
          </p:cNvPr>
          <p:cNvSpPr txBox="1"/>
          <p:nvPr/>
        </p:nvSpPr>
        <p:spPr>
          <a:xfrm>
            <a:off x="829165" y="3164500"/>
            <a:ext cx="10244782" cy="3037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i="1" dirty="0">
                <a:latin typeface="Verdana" panose="020B0604030504040204" pitchFamily="34" charset="0"/>
                <a:ea typeface="Verdana" panose="020B0604030504040204" pitchFamily="34" charset="0"/>
              </a:rPr>
              <a:t>«Den akuttmedisinske kjeden består av fastlege, legevakt, kommunal legevaktsentral, akuttmedisinsk kommunikasjonssentral (AMK-sentral), bil-, båt- og luftambulanse, samt akuttmottak i sykehus.» </a:t>
            </a:r>
          </a:p>
          <a:p>
            <a:pPr algn="r">
              <a:lnSpc>
                <a:spcPct val="150000"/>
              </a:lnSpc>
            </a:pPr>
            <a:r>
              <a:rPr lang="nb-NO" dirty="0">
                <a:latin typeface="Verdana" panose="020B0604030504040204" pitchFamily="34" charset="0"/>
                <a:ea typeface="Verdana" panose="020B0604030504040204" pitchFamily="34" charset="0"/>
              </a:rPr>
              <a:t>Helse- og omsorgsdepartementet, 2011</a:t>
            </a:r>
          </a:p>
          <a:p>
            <a:pPr>
              <a:lnSpc>
                <a:spcPct val="150000"/>
              </a:lnSpc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</a:rPr>
              <a:t>Kjeden representerer en sammenhengende rekke av tiltak for å sikre akutt helsehjelp fra hendelsessted, inkludert publikums innsats, fram til definitiv behandling.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9E8A3121-D1F6-BD27-0324-26664F4DA13D}"/>
              </a:ext>
            </a:extLst>
          </p:cNvPr>
          <p:cNvSpPr txBox="1"/>
          <p:nvPr/>
        </p:nvSpPr>
        <p:spPr>
          <a:xfrm>
            <a:off x="0" y="6613728"/>
            <a:ext cx="16594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/>
              <a:t>Foto/ill: Trond Strand og KoKom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8B8187F-17A4-6E43-BB80-A8C22E54550B}"/>
              </a:ext>
            </a:extLst>
          </p:cNvPr>
          <p:cNvSpPr txBox="1"/>
          <p:nvPr/>
        </p:nvSpPr>
        <p:spPr>
          <a:xfrm>
            <a:off x="10574775" y="6616013"/>
            <a:ext cx="1119570" cy="1846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600" i="1" dirty="0"/>
              <a:t>Bilde: </a:t>
            </a:r>
            <a:r>
              <a:rPr lang="nb-NO" sz="600" i="1" dirty="0" err="1"/>
              <a:t>Colourbox</a:t>
            </a:r>
            <a:r>
              <a:rPr lang="nb-NO" sz="600" i="1" dirty="0"/>
              <a:t> &amp; </a:t>
            </a:r>
            <a:r>
              <a:rPr lang="nb-NO" sz="600" i="1" dirty="0" err="1"/>
              <a:t>KoKom</a:t>
            </a:r>
          </a:p>
        </p:txBody>
      </p:sp>
    </p:spTree>
    <p:extLst>
      <p:ext uri="{BB962C8B-B14F-4D97-AF65-F5344CB8AC3E}">
        <p14:creationId xmlns:p14="http://schemas.microsoft.com/office/powerpoint/2010/main" val="289907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67f13fa223_0_834"/>
          <p:cNvSpPr/>
          <p:nvPr/>
        </p:nvSpPr>
        <p:spPr>
          <a:xfrm>
            <a:off x="781218" y="539212"/>
            <a:ext cx="516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  <a:tabLst/>
              <a:defRPr/>
            </a:pPr>
            <a:r>
              <a:rPr kumimoji="0" lang="no-NO" sz="28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Aktører og ressurser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2" name="Google Shape;312;g167f13fa223_0_834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167f13fa223_0_834"/>
          <p:cNvSpPr/>
          <p:nvPr/>
        </p:nvSpPr>
        <p:spPr>
          <a:xfrm>
            <a:off x="2008184" y="5900489"/>
            <a:ext cx="48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no-NO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70BFF95-2C85-50C4-A5A0-6C1236872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183" y="1189008"/>
            <a:ext cx="7720231" cy="5456128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9E677F0-893F-624B-2368-3DBDC3FCC93D}"/>
              </a:ext>
            </a:extLst>
          </p:cNvPr>
          <p:cNvSpPr txBox="1"/>
          <p:nvPr/>
        </p:nvSpPr>
        <p:spPr>
          <a:xfrm>
            <a:off x="10707548" y="6610241"/>
            <a:ext cx="133316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600" i="1" dirty="0"/>
              <a:t>Illustrasjon: </a:t>
            </a:r>
            <a:r>
              <a:rPr lang="nb-NO" sz="600" i="1" dirty="0" err="1"/>
              <a:t>KoKom</a:t>
            </a:r>
          </a:p>
          <a:p>
            <a:r>
              <a:rPr lang="nb-NO" sz="600" i="1" dirty="0"/>
              <a:t>Bilder: Trond Strand og </a:t>
            </a:r>
            <a:r>
              <a:rPr lang="nb-NO" sz="600" i="1" dirty="0" err="1"/>
              <a:t>KoKom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67f13fa223_0_834"/>
          <p:cNvSpPr/>
          <p:nvPr/>
        </p:nvSpPr>
        <p:spPr>
          <a:xfrm>
            <a:off x="781218" y="539212"/>
            <a:ext cx="516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</a:pPr>
            <a:r>
              <a:rPr lang="no-NO" sz="2800" b="1" dirty="0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Aktører og ressurser </a:t>
            </a:r>
            <a:endParaRPr sz="2800" b="1" dirty="0">
              <a:solidFill>
                <a:schemeClr val="accent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3" name="Google Shape;313;g167f13fa223_0_834"/>
          <p:cNvSpPr/>
          <p:nvPr/>
        </p:nvSpPr>
        <p:spPr>
          <a:xfrm>
            <a:off x="2008184" y="5900489"/>
            <a:ext cx="48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23</a:t>
            </a:fld>
            <a:endParaRPr lang="no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E35181B-8459-AA47-A130-3BAFB0CA8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197" y="1456773"/>
            <a:ext cx="8272004" cy="4586457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E3B863A-F0C1-AC15-E6A7-1A1305223F7E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531257" y="6643405"/>
            <a:ext cx="1322540" cy="156333"/>
          </a:xfrm>
        </p:spPr>
        <p:txBody>
          <a:bodyPr/>
          <a:lstStyle/>
          <a:p>
            <a:r>
              <a:rPr lang="nb-NO" sz="600" dirty="0"/>
              <a:t>Illustrasjon: Helsedirektoratet, 2019</a:t>
            </a:r>
          </a:p>
        </p:txBody>
      </p:sp>
    </p:spTree>
    <p:extLst>
      <p:ext uri="{BB962C8B-B14F-4D97-AF65-F5344CB8AC3E}">
        <p14:creationId xmlns:p14="http://schemas.microsoft.com/office/powerpoint/2010/main" val="176911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00951" y="549615"/>
            <a:ext cx="9891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Akuttmedisinsk kjede i praksis - case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00951" y="1838948"/>
            <a:ext cx="11342706" cy="40318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Trine </a:t>
            </a: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er sykepleier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 hjemmetjenesten i distriktet.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Hun kommer frem til en </a:t>
            </a: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pasient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for å gi medisin. 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nb-NO" sz="1600" kern="1200" noProof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Pasienten ligger 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 sengen, noe som er unormalt da </a:t>
            </a: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pasienten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vanligvis steller seg selv på morgenen.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Trine ringer til LVS, som raskt </a:t>
            </a: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kartlegg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er at </a:t>
            </a: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pasienten 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har brystsmerter, og kobler inn AMK.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AMK overtar samtalen og får sendt ut ambulanse akutt </a:t>
            </a: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til stedet. 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Da ambulansen ankommer, oppdages det at </a:t>
            </a: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pasienten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har et STEMI (hjerteinfarkt).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Ambulansepersonellet starter behandling umiddelbart, og frakter pasienten til sykehuset.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Etter videre undersøkelser og prøvesvar kontakter vakthavende lege i akuttmottaket AMK,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or å rekvirere flytransport/helikopter.</a:t>
            </a:r>
            <a:r>
              <a:rPr kumimoji="0" lang="nb-NO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br>
              <a:rPr kumimoji="0" lang="nb-NO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nb-NO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asienten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transporteres raskest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mulig</a:t>
            </a:r>
            <a:r>
              <a:rPr kumimoji="0" lang="nb-NO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overføres til nærmeste sykehus som utfører PCI – behandling. 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62" y="1011280"/>
            <a:ext cx="1483135" cy="1472309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38" y="448508"/>
            <a:ext cx="1406524" cy="139044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1F29301-33AA-1684-6B71-37FB52C58DCF}"/>
              </a:ext>
            </a:extLst>
          </p:cNvPr>
          <p:cNvSpPr txBox="1"/>
          <p:nvPr/>
        </p:nvSpPr>
        <p:spPr>
          <a:xfrm>
            <a:off x="0" y="6613753"/>
            <a:ext cx="15632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/>
              <a:t>Foto: Trond Strand og KoKom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A114D34-5F47-A981-2B55-58EB3B1E117A}"/>
              </a:ext>
            </a:extLst>
          </p:cNvPr>
          <p:cNvSpPr txBox="1"/>
          <p:nvPr/>
        </p:nvSpPr>
        <p:spPr>
          <a:xfrm>
            <a:off x="10494432" y="6615460"/>
            <a:ext cx="1408364" cy="1846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600" i="1" dirty="0"/>
              <a:t>Bilde: Trond Strand &amp; </a:t>
            </a:r>
            <a:r>
              <a:rPr lang="nb-NO" sz="600" i="1" dirty="0" err="1"/>
              <a:t>KoKom</a:t>
            </a:r>
          </a:p>
        </p:txBody>
      </p:sp>
    </p:spTree>
    <p:extLst>
      <p:ext uri="{BB962C8B-B14F-4D97-AF65-F5344CB8AC3E}">
        <p14:creationId xmlns:p14="http://schemas.microsoft.com/office/powerpoint/2010/main" val="8545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47551" y="2081379"/>
            <a:ext cx="2064111" cy="225652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501" name="Google Shape;501;p5"/>
          <p:cNvSpPr/>
          <p:nvPr/>
        </p:nvSpPr>
        <p:spPr>
          <a:xfrm>
            <a:off x="5805055" y="318655"/>
            <a:ext cx="2936399" cy="1373376"/>
          </a:xfrm>
          <a:prstGeom prst="wedgeEllipseCallout">
            <a:avLst>
              <a:gd name="adj1" fmla="val 85326"/>
              <a:gd name="adj2" fmla="val 92522"/>
            </a:avLst>
          </a:prstGeom>
          <a:solidFill>
            <a:srgbClr val="DDEAF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o-NO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 har vi nådd målet med emnet?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25</a:t>
            </a:fld>
            <a:endParaRPr lang="no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A80C04A4-2290-263E-970B-29A1E2AA9054}"/>
              </a:ext>
            </a:extLst>
          </p:cNvPr>
          <p:cNvSpPr txBox="1"/>
          <p:nvPr/>
        </p:nvSpPr>
        <p:spPr>
          <a:xfrm>
            <a:off x="0" y="6538900"/>
            <a:ext cx="10727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/>
              <a:t>Illustrasjon: KoKom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DBFB2A7C-F661-35DD-F653-BE5B37A23CA0}"/>
              </a:ext>
            </a:extLst>
          </p:cNvPr>
          <p:cNvGrpSpPr/>
          <p:nvPr/>
        </p:nvGrpSpPr>
        <p:grpSpPr>
          <a:xfrm>
            <a:off x="582789" y="2273643"/>
            <a:ext cx="8170102" cy="2566685"/>
            <a:chOff x="582789" y="2273643"/>
            <a:chExt cx="8170102" cy="2566685"/>
          </a:xfrm>
        </p:grpSpPr>
        <p:sp>
          <p:nvSpPr>
            <p:cNvPr id="6" name="Rektangel: avrundede hjørner 5">
              <a:extLst>
                <a:ext uri="{FF2B5EF4-FFF2-40B4-BE49-F238E27FC236}">
                  <a16:creationId xmlns:a16="http://schemas.microsoft.com/office/drawing/2014/main" id="{10370910-9BB7-5DD9-7235-9B64ED72DC9F}"/>
                </a:ext>
              </a:extLst>
            </p:cNvPr>
            <p:cNvSpPr/>
            <p:nvPr/>
          </p:nvSpPr>
          <p:spPr>
            <a:xfrm>
              <a:off x="582790" y="2273643"/>
              <a:ext cx="8170101" cy="637479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Rektangel: avrundede hjørner 6">
              <a:extLst>
                <a:ext uri="{FF2B5EF4-FFF2-40B4-BE49-F238E27FC236}">
                  <a16:creationId xmlns:a16="http://schemas.microsoft.com/office/drawing/2014/main" id="{E9362FBE-F5A2-3C21-F95C-0B95B2CE1350}"/>
                </a:ext>
              </a:extLst>
            </p:cNvPr>
            <p:cNvSpPr/>
            <p:nvPr/>
          </p:nvSpPr>
          <p:spPr>
            <a:xfrm>
              <a:off x="582789" y="4202849"/>
              <a:ext cx="8170101" cy="637479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8" name="Rektangel 7">
            <a:extLst>
              <a:ext uri="{FF2B5EF4-FFF2-40B4-BE49-F238E27FC236}">
                <a16:creationId xmlns:a16="http://schemas.microsoft.com/office/drawing/2014/main" id="{E4D794B9-E017-0919-96AC-0F338CC434F3}"/>
              </a:ext>
            </a:extLst>
          </p:cNvPr>
          <p:cNvSpPr/>
          <p:nvPr/>
        </p:nvSpPr>
        <p:spPr>
          <a:xfrm>
            <a:off x="-174004" y="2172360"/>
            <a:ext cx="943654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6104C6D-7CA3-C0DB-5548-A82038C2025B}"/>
              </a:ext>
            </a:extLst>
          </p:cNvPr>
          <p:cNvSpPr txBox="1"/>
          <p:nvPr/>
        </p:nvSpPr>
        <p:spPr>
          <a:xfrm>
            <a:off x="582790" y="1770513"/>
            <a:ext cx="8170101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nb-NO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Kursdeltaker skal kunne:</a:t>
            </a:r>
          </a:p>
          <a:p>
            <a:pPr marL="457200" lvl="0" indent="-457200">
              <a:spcAft>
                <a:spcPts val="800"/>
              </a:spcAft>
              <a:buFont typeface="+mj-lt"/>
              <a:buAutoNum type="arabicPeriod"/>
            </a:pPr>
            <a:r>
              <a:rPr lang="nb-NO" sz="180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beskrive oppbygningen av, hensikten og målet med medisinsk nødmeldetjeneste</a:t>
            </a:r>
          </a:p>
          <a:p>
            <a:pPr marL="457200" lvl="0" indent="-457200">
              <a:spcAft>
                <a:spcPts val="800"/>
              </a:spcAft>
              <a:buFont typeface="+mj-lt"/>
              <a:buAutoNum type="arabicPeriod"/>
            </a:pPr>
            <a:endParaRPr lang="nb-NO" sz="1800" u="none" strike="noStrike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800"/>
              </a:spcAft>
              <a:buFont typeface="+mj-lt"/>
              <a:buAutoNum type="arabicPeriod"/>
            </a:pPr>
            <a:r>
              <a:rPr lang="nb-NO" sz="180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beskrive AMK og LVS sine roller med iverksetting av tiltak, veiledning, rådgivning og oppfølging av henvendelser </a:t>
            </a:r>
          </a:p>
          <a:p>
            <a:pPr marL="457200" lvl="0" indent="-457200">
              <a:spcAft>
                <a:spcPts val="800"/>
              </a:spcAft>
              <a:buFont typeface="+mj-lt"/>
              <a:buAutoNum type="arabicPeriod"/>
            </a:pPr>
            <a:endParaRPr lang="nb-NO" sz="1800" u="none" strike="noStrike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800"/>
              </a:spcAft>
              <a:buFont typeface="+mj-lt"/>
              <a:buAutoNum type="arabicPeriod"/>
            </a:pPr>
            <a:r>
              <a:rPr lang="nb-NO" sz="180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beskrive oppbygningen av og roller i den akuttmedisinske kjede</a:t>
            </a:r>
          </a:p>
          <a:p>
            <a:pPr marL="457200" lvl="0" indent="-457200">
              <a:spcAft>
                <a:spcPts val="800"/>
              </a:spcAft>
              <a:buFont typeface="+mj-lt"/>
              <a:buAutoNum type="arabicPeriod"/>
            </a:pPr>
            <a:endParaRPr lang="nb-NO" sz="1800" u="none" strike="noStrike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8476B87-D160-4EF9-52F3-518E66BD63FD}"/>
              </a:ext>
            </a:extLst>
          </p:cNvPr>
          <p:cNvSpPr txBox="1"/>
          <p:nvPr/>
        </p:nvSpPr>
        <p:spPr>
          <a:xfrm>
            <a:off x="10771048" y="6610241"/>
            <a:ext cx="865570" cy="1846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600" i="1" dirty="0"/>
              <a:t>Illustrasjon: </a:t>
            </a:r>
            <a:r>
              <a:rPr lang="nb-NO" sz="600" i="1" dirty="0" err="1"/>
              <a:t>KoKom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0;p2">
            <a:extLst>
              <a:ext uri="{FF2B5EF4-FFF2-40B4-BE49-F238E27FC236}">
                <a16:creationId xmlns:a16="http://schemas.microsoft.com/office/drawing/2014/main" id="{5519B8DE-CFDE-B0B9-C6D1-2973B1049DD5}"/>
              </a:ext>
            </a:extLst>
          </p:cNvPr>
          <p:cNvSpPr/>
          <p:nvPr/>
        </p:nvSpPr>
        <p:spPr>
          <a:xfrm>
            <a:off x="441439" y="3714984"/>
            <a:ext cx="7771500" cy="17388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889000" lvl="4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				</a:t>
            </a:r>
            <a:br>
              <a:rPr lang="no-NO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439" y="1345450"/>
            <a:ext cx="7771500" cy="44165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46200" lvl="6" indent="-457200">
              <a:lnSpc>
                <a:spcPct val="150000"/>
              </a:lnSpc>
              <a:buClr>
                <a:schemeClr val="dk1"/>
              </a:buClr>
              <a:buSzPts val="2400"/>
              <a:buAutoNum type="arabicPeriod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</a:t>
            </a: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edisinsk nødmeldetjeneste</a:t>
            </a:r>
            <a:b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- AMK </a:t>
            </a:r>
          </a:p>
          <a:p>
            <a:pPr marL="889000" lvl="8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	- </a:t>
            </a: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LVS</a:t>
            </a:r>
            <a:b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nb-NO"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889000" lvl="4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2. </a:t>
            </a: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Den akuttmedisinske kjede</a:t>
            </a:r>
            <a:b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nb-NO"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889000" lvl="4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3.  aktører og ressurser</a:t>
            </a:r>
            <a:b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1656450" y="628691"/>
            <a:ext cx="154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2400" b="1" i="0" u="none" strike="noStrike" cap="none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Innhold</a:t>
            </a:r>
            <a:endParaRPr sz="2000" b="0" i="0" u="none" strike="noStrike" cap="none" dirty="0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"/>
          <p:cNvSpPr txBox="1"/>
          <p:nvPr/>
        </p:nvSpPr>
        <p:spPr>
          <a:xfrm>
            <a:off x="8071350" y="3059725"/>
            <a:ext cx="416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3</a:t>
            </a:fld>
            <a:endParaRPr lang="no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A93A5AD-8D0C-A5D6-A9E7-C6B434D00D93}"/>
              </a:ext>
            </a:extLst>
          </p:cNvPr>
          <p:cNvSpPr txBox="1"/>
          <p:nvPr/>
        </p:nvSpPr>
        <p:spPr>
          <a:xfrm>
            <a:off x="10738086" y="6582975"/>
            <a:ext cx="123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i="1" dirty="0" err="1"/>
              <a:t>Illustrasjon:KoKom</a:t>
            </a:r>
            <a:endParaRPr lang="nb-NO" sz="600" i="1" dirty="0"/>
          </a:p>
          <a:p>
            <a:r>
              <a:rPr lang="nb-NO" sz="600" i="1" dirty="0"/>
              <a:t>Bilde: Trond Strand og KoKom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063AEDD-185B-C5F2-0593-DEAABF156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054" y="786810"/>
            <a:ext cx="6428869" cy="454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>
            <a:extLst>
              <a:ext uri="{FF2B5EF4-FFF2-40B4-BE49-F238E27FC236}">
                <a16:creationId xmlns:a16="http://schemas.microsoft.com/office/drawing/2014/main" id="{00BBC4C5-D300-27C9-910B-DF4F07F363FA}"/>
              </a:ext>
            </a:extLst>
          </p:cNvPr>
          <p:cNvGrpSpPr/>
          <p:nvPr/>
        </p:nvGrpSpPr>
        <p:grpSpPr>
          <a:xfrm>
            <a:off x="582789" y="2273643"/>
            <a:ext cx="8170102" cy="2566685"/>
            <a:chOff x="582789" y="2273643"/>
            <a:chExt cx="8170102" cy="2566685"/>
          </a:xfrm>
        </p:grpSpPr>
        <p:sp>
          <p:nvSpPr>
            <p:cNvPr id="4" name="Rektangel: avrundede hjørner 3">
              <a:extLst>
                <a:ext uri="{FF2B5EF4-FFF2-40B4-BE49-F238E27FC236}">
                  <a16:creationId xmlns:a16="http://schemas.microsoft.com/office/drawing/2014/main" id="{1A1E41F7-4E46-26A8-6F7E-8DEFE4810F93}"/>
                </a:ext>
              </a:extLst>
            </p:cNvPr>
            <p:cNvSpPr/>
            <p:nvPr/>
          </p:nvSpPr>
          <p:spPr>
            <a:xfrm>
              <a:off x="582790" y="2273643"/>
              <a:ext cx="8170101" cy="637479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Rektangel: avrundede hjørner 5">
              <a:extLst>
                <a:ext uri="{FF2B5EF4-FFF2-40B4-BE49-F238E27FC236}">
                  <a16:creationId xmlns:a16="http://schemas.microsoft.com/office/drawing/2014/main" id="{A71BC875-0EFE-3D10-5DA4-A069C56D67BC}"/>
                </a:ext>
              </a:extLst>
            </p:cNvPr>
            <p:cNvSpPr/>
            <p:nvPr/>
          </p:nvSpPr>
          <p:spPr>
            <a:xfrm>
              <a:off x="582789" y="4202849"/>
              <a:ext cx="8170101" cy="637479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Rektangel 1"/>
          <p:cNvSpPr/>
          <p:nvPr/>
        </p:nvSpPr>
        <p:spPr>
          <a:xfrm>
            <a:off x="-174004" y="2172360"/>
            <a:ext cx="943654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582790" y="880633"/>
            <a:ext cx="3294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Undervisningsmål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33075-FF55-ED3D-870F-ED077210C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8928"/>
          <a:stretch/>
        </p:blipFill>
        <p:spPr>
          <a:xfrm>
            <a:off x="9262537" y="2070474"/>
            <a:ext cx="2728284" cy="2717052"/>
          </a:xfrm>
          <a:custGeom>
            <a:avLst/>
            <a:gdLst/>
            <a:ahLst/>
            <a:cxnLst/>
            <a:rect l="l" t="t" r="r" b="b"/>
            <a:pathLst>
              <a:path w="2509736" h="2509736">
                <a:moveTo>
                  <a:pt x="1254868" y="0"/>
                </a:moveTo>
                <a:cubicBezTo>
                  <a:pt x="1947912" y="0"/>
                  <a:pt x="2509736" y="561824"/>
                  <a:pt x="2509736" y="1254868"/>
                </a:cubicBezTo>
                <a:cubicBezTo>
                  <a:pt x="2509736" y="1947912"/>
                  <a:pt x="1947912" y="2509736"/>
                  <a:pt x="1254868" y="2509736"/>
                </a:cubicBezTo>
                <a:cubicBezTo>
                  <a:pt x="561824" y="2509736"/>
                  <a:pt x="0" y="1947912"/>
                  <a:pt x="0" y="1254868"/>
                </a:cubicBezTo>
                <a:cubicBezTo>
                  <a:pt x="0" y="561824"/>
                  <a:pt x="561824" y="0"/>
                  <a:pt x="1254868" y="0"/>
                </a:cubicBezTo>
                <a:close/>
              </a:path>
            </a:pathLst>
          </a:cu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B8E1611A-76EA-5627-FD9E-903BF249C6A7}"/>
              </a:ext>
            </a:extLst>
          </p:cNvPr>
          <p:cNvSpPr txBox="1"/>
          <p:nvPr/>
        </p:nvSpPr>
        <p:spPr>
          <a:xfrm>
            <a:off x="582790" y="1770513"/>
            <a:ext cx="8170101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nb-NO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Kursdeltaker skal kunne:</a:t>
            </a:r>
          </a:p>
          <a:p>
            <a:pPr marL="457200" lvl="0" indent="-457200">
              <a:spcAft>
                <a:spcPts val="800"/>
              </a:spcAft>
              <a:buFont typeface="+mj-lt"/>
              <a:buAutoNum type="arabicPeriod"/>
            </a:pPr>
            <a:r>
              <a:rPr lang="nb-NO" sz="180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beskrive oppbygningen av, hensikten og målet med medisinsk nødmeldetjeneste</a:t>
            </a:r>
          </a:p>
          <a:p>
            <a:pPr marL="457200" lvl="0" indent="-457200">
              <a:spcAft>
                <a:spcPts val="800"/>
              </a:spcAft>
              <a:buFont typeface="+mj-lt"/>
              <a:buAutoNum type="arabicPeriod"/>
            </a:pPr>
            <a:endParaRPr lang="nb-NO" sz="1800" u="none" strike="noStrike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800"/>
              </a:spcAft>
              <a:buFont typeface="+mj-lt"/>
              <a:buAutoNum type="arabicPeriod"/>
            </a:pPr>
            <a:r>
              <a:rPr lang="nb-NO" sz="180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beskrive AMK og LVS sine roller med iverksetting av tiltak, veiledning, rådgivning og oppfølging av henvendelser </a:t>
            </a:r>
          </a:p>
          <a:p>
            <a:pPr marL="457200" lvl="0" indent="-457200">
              <a:spcAft>
                <a:spcPts val="800"/>
              </a:spcAft>
              <a:buFont typeface="+mj-lt"/>
              <a:buAutoNum type="arabicPeriod"/>
            </a:pPr>
            <a:endParaRPr lang="nb-NO" sz="1800" u="none" strike="noStrike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800"/>
              </a:spcAft>
              <a:buFont typeface="+mj-lt"/>
              <a:buAutoNum type="arabicPeriod"/>
            </a:pPr>
            <a:r>
              <a:rPr lang="nb-NO" sz="180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beskrive oppbygningen av og roller i den akuttmedisinske kjede</a:t>
            </a:r>
          </a:p>
          <a:p>
            <a:pPr marL="457200" lvl="0" indent="-457200">
              <a:spcAft>
                <a:spcPts val="800"/>
              </a:spcAft>
              <a:buFont typeface="+mj-lt"/>
              <a:buAutoNum type="arabicPeriod"/>
            </a:pPr>
            <a:endParaRPr lang="nb-NO" sz="1800" u="none" strike="noStrike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0582BC6-C2F5-38A4-FA11-CA2E9A0F8349}"/>
              </a:ext>
            </a:extLst>
          </p:cNvPr>
          <p:cNvSpPr txBox="1"/>
          <p:nvPr/>
        </p:nvSpPr>
        <p:spPr>
          <a:xfrm>
            <a:off x="10771048" y="6610241"/>
            <a:ext cx="865570" cy="1846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600" i="1" dirty="0"/>
              <a:t>Illustrasjon: </a:t>
            </a:r>
            <a:r>
              <a:rPr lang="nb-NO" sz="600" i="1" dirty="0" err="1"/>
              <a:t>KoKom</a:t>
            </a:r>
          </a:p>
        </p:txBody>
      </p:sp>
    </p:spTree>
    <p:extLst>
      <p:ext uri="{BB962C8B-B14F-4D97-AF65-F5344CB8AC3E}">
        <p14:creationId xmlns:p14="http://schemas.microsoft.com/office/powerpoint/2010/main" val="39702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Spørsmål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 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Rektangel 1"/>
          <p:cNvSpPr/>
          <p:nvPr/>
        </p:nvSpPr>
        <p:spPr>
          <a:xfrm>
            <a:off x="810865" y="3000051"/>
            <a:ext cx="7017113" cy="207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ansvar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for </a:t>
            </a:r>
          </a:p>
          <a:p>
            <a:pPr marR="0" lvl="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medisinsk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nødmeldetjeneste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Norge?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" name="Bilde 10">
            <a:extLst>
              <a:ext uri="{FF2B5EF4-FFF2-40B4-BE49-F238E27FC236}">
                <a16:creationId xmlns:a16="http://schemas.microsoft.com/office/drawing/2014/main" id="{11F3E8DD-61AF-4710-8515-95E769971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772" y="1631405"/>
            <a:ext cx="3239363" cy="3778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FD679A60-FD28-982E-59BA-C6601EF2F006}"/>
              </a:ext>
            </a:extLst>
          </p:cNvPr>
          <p:cNvSpPr txBox="1"/>
          <p:nvPr/>
        </p:nvSpPr>
        <p:spPr>
          <a:xfrm>
            <a:off x="10394333" y="6642556"/>
            <a:ext cx="13773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i="1" dirty="0">
                <a:solidFill>
                  <a:schemeClr val="tx1"/>
                </a:solidFill>
              </a:rPr>
              <a:t>Illustrasjon: Theo </a:t>
            </a:r>
            <a:r>
              <a:rPr lang="nb-NO" sz="600" i="1" dirty="0" err="1">
                <a:solidFill>
                  <a:schemeClr val="tx1"/>
                </a:solidFill>
              </a:rPr>
              <a:t>Bakkeby</a:t>
            </a:r>
            <a:r>
              <a:rPr lang="nb-NO" sz="600" i="1" dirty="0">
                <a:solidFill>
                  <a:schemeClr val="tx1"/>
                </a:solidFill>
              </a:rPr>
              <a:t> Høiseth</a:t>
            </a:r>
          </a:p>
        </p:txBody>
      </p:sp>
    </p:spTree>
    <p:extLst>
      <p:ext uri="{BB962C8B-B14F-4D97-AF65-F5344CB8AC3E}">
        <p14:creationId xmlns:p14="http://schemas.microsoft.com/office/powerpoint/2010/main" val="34904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e 13">
            <a:extLst>
              <a:ext uri="{FF2B5EF4-FFF2-40B4-BE49-F238E27FC236}">
                <a16:creationId xmlns:a16="http://schemas.microsoft.com/office/drawing/2014/main" id="{98F7793B-2032-2C06-761F-F56291A30795}"/>
              </a:ext>
            </a:extLst>
          </p:cNvPr>
          <p:cNvGrpSpPr/>
          <p:nvPr/>
        </p:nvGrpSpPr>
        <p:grpSpPr>
          <a:xfrm>
            <a:off x="1249093" y="4996251"/>
            <a:ext cx="8092618" cy="1470368"/>
            <a:chOff x="1162594" y="4872681"/>
            <a:chExt cx="8092618" cy="1470368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BA4D8264-FB46-4BA4-B594-A8EFD344E482}"/>
                </a:ext>
              </a:extLst>
            </p:cNvPr>
            <p:cNvSpPr/>
            <p:nvPr/>
          </p:nvSpPr>
          <p:spPr>
            <a:xfrm>
              <a:off x="1754659" y="4893276"/>
              <a:ext cx="3015049" cy="3459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3A767AEF-8A23-A714-6CC3-1B19D8D3C8FC}"/>
                </a:ext>
              </a:extLst>
            </p:cNvPr>
            <p:cNvSpPr/>
            <p:nvPr/>
          </p:nvSpPr>
          <p:spPr>
            <a:xfrm>
              <a:off x="7628238" y="4872681"/>
              <a:ext cx="1626974" cy="3459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9FD3CD92-BB52-1462-BC35-40545E53A7BD}"/>
                </a:ext>
              </a:extLst>
            </p:cNvPr>
            <p:cNvSpPr/>
            <p:nvPr/>
          </p:nvSpPr>
          <p:spPr>
            <a:xfrm>
              <a:off x="1162594" y="5181600"/>
              <a:ext cx="5094044" cy="3459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3149870B-FE34-06E3-96CD-88041D5051BC}"/>
                </a:ext>
              </a:extLst>
            </p:cNvPr>
            <p:cNvSpPr/>
            <p:nvPr/>
          </p:nvSpPr>
          <p:spPr>
            <a:xfrm>
              <a:off x="1162597" y="5963041"/>
              <a:ext cx="1133702" cy="3459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806DF451-B980-C643-50F2-65FB6B8FECD8}"/>
                </a:ext>
              </a:extLst>
            </p:cNvPr>
            <p:cNvSpPr/>
            <p:nvPr/>
          </p:nvSpPr>
          <p:spPr>
            <a:xfrm>
              <a:off x="4720281" y="5997060"/>
              <a:ext cx="679622" cy="3459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3" name="Rektangel 2"/>
          <p:cNvSpPr/>
          <p:nvPr/>
        </p:nvSpPr>
        <p:spPr>
          <a:xfrm>
            <a:off x="3702908" y="2112091"/>
            <a:ext cx="6096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regionale helseforetak (RHF – statlig)</a:t>
            </a: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kommunehelsetjenesten (kommunalt)</a:t>
            </a:r>
            <a:br>
              <a:rPr kumimoji="0" lang="nb-NO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5" y="3303913"/>
            <a:ext cx="1976020" cy="793344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idx="12"/>
          </p:nvPr>
        </p:nvSpPr>
        <p:spPr>
          <a:xfrm>
            <a:off x="8697099" y="647992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lang="no-NO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0FD387A-6146-7123-F792-15ED34E183A3}"/>
              </a:ext>
            </a:extLst>
          </p:cNvPr>
          <p:cNvSpPr/>
          <p:nvPr/>
        </p:nvSpPr>
        <p:spPr>
          <a:xfrm>
            <a:off x="1076098" y="796895"/>
            <a:ext cx="9127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Et felles ansvar organisert på to forvaltningsnivåer:</a:t>
            </a:r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BBAAA783-7FCD-CD40-9B8A-C510239E9C1E}"/>
              </a:ext>
            </a:extLst>
          </p:cNvPr>
          <p:cNvGrpSpPr/>
          <p:nvPr/>
        </p:nvGrpSpPr>
        <p:grpSpPr>
          <a:xfrm>
            <a:off x="924700" y="4328542"/>
            <a:ext cx="9220200" cy="2257612"/>
            <a:chOff x="838200" y="4204972"/>
            <a:chExt cx="9365717" cy="2257612"/>
          </a:xfrm>
        </p:grpSpPr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47DE8FD7-3D52-39BD-D154-337EF4CF7636}"/>
                </a:ext>
              </a:extLst>
            </p:cNvPr>
            <p:cNvSpPr txBox="1"/>
            <p:nvPr/>
          </p:nvSpPr>
          <p:spPr>
            <a:xfrm>
              <a:off x="1172894" y="4263469"/>
              <a:ext cx="8809306" cy="2092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2000" b="1" dirty="0"/>
                <a:t>Akuttmedisinforskriften, § 3d,  Definisjoner</a:t>
              </a:r>
              <a:br>
                <a:rPr lang="nb-NO" sz="2000" b="1" dirty="0"/>
              </a:br>
              <a:endParaRPr lang="nb-NO" sz="2000" b="1" dirty="0"/>
            </a:p>
            <a:p>
              <a:r>
                <a:rPr lang="nb-NO" sz="1800" dirty="0"/>
                <a:t>Med medisinsk nødmeldetjeneste menes i denne forskriften et landsdekkende, organisatorisk og kommunikasjonsteknisk system for varsling og håndtering av henvendelser ved behov for akuttmedisinsk hjelp og kommunikasjon innen helse- og omsorgstjenesten, der kommunenes legevaktnumre, nasjonalt legevaktnummer </a:t>
              </a:r>
              <a:br>
                <a:rPr lang="nb-NO" sz="1800" dirty="0"/>
              </a:br>
              <a:r>
                <a:rPr lang="nb-NO" sz="1800" dirty="0"/>
                <a:t>(116 117) og medisinsk nødtelefon (113) inngår.</a:t>
              </a:r>
            </a:p>
          </p:txBody>
        </p:sp>
        <p:sp>
          <p:nvSpPr>
            <p:cNvPr id="15" name="Rektangel: avrundede hjørner 14">
              <a:extLst>
                <a:ext uri="{FF2B5EF4-FFF2-40B4-BE49-F238E27FC236}">
                  <a16:creationId xmlns:a16="http://schemas.microsoft.com/office/drawing/2014/main" id="{22865B30-AD8A-A8C4-87A7-F33CA064356B}"/>
                </a:ext>
              </a:extLst>
            </p:cNvPr>
            <p:cNvSpPr/>
            <p:nvPr/>
          </p:nvSpPr>
          <p:spPr>
            <a:xfrm>
              <a:off x="838200" y="4204972"/>
              <a:ext cx="9365717" cy="2257612"/>
            </a:xfrm>
            <a:prstGeom prst="roundRect">
              <a:avLst/>
            </a:prstGeom>
            <a:noFill/>
            <a:scene3d>
              <a:camera prst="obliqueBottom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17" name="Bilde 16" descr="Et bilde som inneholder Font, Grafikk, logo, symbol">
            <a:extLst>
              <a:ext uri="{FF2B5EF4-FFF2-40B4-BE49-F238E27FC236}">
                <a16:creationId xmlns:a16="http://schemas.microsoft.com/office/drawing/2014/main" id="{177A455A-7992-9607-8653-3ABA46778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098" y="2062073"/>
            <a:ext cx="1849981" cy="61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8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67f13fa223_0_419"/>
          <p:cNvSpPr/>
          <p:nvPr/>
        </p:nvSpPr>
        <p:spPr>
          <a:xfrm>
            <a:off x="1134882" y="848647"/>
            <a:ext cx="7946488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 b="1" dirty="0">
                <a:solidFill>
                  <a:srgbClr val="2E75B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  <a:sym typeface="Tahoma"/>
              </a:rPr>
              <a:t>Hensikt</a:t>
            </a:r>
            <a:r>
              <a:rPr lang="nb-NO" sz="2400" b="1" dirty="0">
                <a:solidFill>
                  <a:srgbClr val="2E75B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  <a:sym typeface="Tahoma"/>
              </a:rPr>
              <a:t>en med medisin</a:t>
            </a:r>
            <a:r>
              <a:rPr lang="nb-NO" sz="24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  <a:sym typeface="Tahoma"/>
              </a:rPr>
              <a:t>sk</a:t>
            </a:r>
            <a:r>
              <a:rPr lang="nb-NO" sz="2400" b="1" dirty="0">
                <a:solidFill>
                  <a:srgbClr val="2E75B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  <a:sym typeface="Tahoma"/>
              </a:rPr>
              <a:t> nødmeldetjeneste:</a:t>
            </a:r>
            <a:endParaRPr sz="2400" b="1" dirty="0">
              <a:solidFill>
                <a:srgbClr val="2E75B5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20" name="Google Shape;220;g167f13fa223_0_419"/>
          <p:cNvSpPr/>
          <p:nvPr/>
        </p:nvSpPr>
        <p:spPr>
          <a:xfrm>
            <a:off x="1134882" y="4244600"/>
            <a:ext cx="9727082" cy="16466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318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oppfølging av </a:t>
            </a:r>
            <a: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henvendelsen</a:t>
            </a:r>
            <a:b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318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knytte aktører i helsetjenesten sammen</a:t>
            </a:r>
            <a:b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sp>
        <p:nvSpPr>
          <p:cNvPr id="221" name="Google Shape;221;g167f13fa223_0_419"/>
          <p:cNvSpPr txBox="1"/>
          <p:nvPr/>
        </p:nvSpPr>
        <p:spPr>
          <a:xfrm>
            <a:off x="1720151" y="2074775"/>
            <a:ext cx="97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134881" y="1900350"/>
            <a:ext cx="1031390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lvl="0" indent="-342900">
              <a:buSzPts val="2200"/>
              <a:buFont typeface="Arial" panose="020B0604020202020204" pitchFamily="34" charset="0"/>
              <a:buChar char="•"/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gi publikum enkel og umiddelbar tilgang til nødvendig helsehjelp </a:t>
            </a:r>
            <a:b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- håndtere meldinger via telefon</a:t>
            </a:r>
            <a:b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lang="nb-NO" sz="1800"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31800" lvl="0" indent="-342900">
              <a:lnSpc>
                <a:spcPct val="90000"/>
              </a:lnSpc>
              <a:buSzPts val="2200"/>
              <a:buFont typeface="Arial" panose="020B0604020202020204" pitchFamily="34" charset="0"/>
              <a:buChar char="•"/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varsling uten tap av tid</a:t>
            </a:r>
            <a:b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-  sikre optimal bruk av ressursene</a:t>
            </a:r>
            <a:b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lang="nb-NO" sz="1800"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31800" lvl="0" indent="-342900">
              <a:lnSpc>
                <a:spcPct val="90000"/>
              </a:lnSpc>
              <a:buSzPts val="2200"/>
              <a:buFont typeface="Arial" panose="020B0604020202020204" pitchFamily="34" charset="0"/>
              <a:buChar char="•"/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gjøre innringer til førstehjelper </a:t>
            </a:r>
            <a:b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- gi instruksjoner og råd</a:t>
            </a:r>
            <a:endParaRPr lang="nb-NO" sz="1800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7</a:t>
            </a:fld>
            <a:endParaRPr lang="no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163A0A8-59B6-D59B-3A9A-21281272A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382" y="2431792"/>
            <a:ext cx="2499635" cy="26953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BA1B8FD-D17C-6498-D230-FA00C40239AC}"/>
              </a:ext>
            </a:extLst>
          </p:cNvPr>
          <p:cNvSpPr txBox="1"/>
          <p:nvPr/>
        </p:nvSpPr>
        <p:spPr>
          <a:xfrm>
            <a:off x="0" y="6538900"/>
            <a:ext cx="1204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/>
              <a:t>Illustrasjon: </a:t>
            </a:r>
            <a:r>
              <a:rPr lang="nb-NO" sz="800" i="1" dirty="0" err="1"/>
              <a:t>Colourbox</a:t>
            </a:r>
            <a:endParaRPr lang="nb-NO" sz="800" i="1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410CE37-4192-AF6A-0304-F18A7425476A}"/>
              </a:ext>
            </a:extLst>
          </p:cNvPr>
          <p:cNvSpPr txBox="1"/>
          <p:nvPr/>
        </p:nvSpPr>
        <p:spPr>
          <a:xfrm>
            <a:off x="10675318" y="6625549"/>
            <a:ext cx="1039953" cy="1846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600" i="1" dirty="0" err="1"/>
              <a:t>Illustrasjon:Colourbox</a:t>
            </a:r>
            <a:endParaRPr lang="nb-NO" sz="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leke, hjul">
            <a:extLst>
              <a:ext uri="{FF2B5EF4-FFF2-40B4-BE49-F238E27FC236}">
                <a16:creationId xmlns:a16="http://schemas.microsoft.com/office/drawing/2014/main" id="{2507F24D-0F0B-AB72-EC4A-BFF9F9D72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62" y="3709368"/>
            <a:ext cx="3480067" cy="3148632"/>
          </a:xfrm>
          <a:prstGeom prst="rect">
            <a:avLst/>
          </a:prstGeom>
        </p:spPr>
      </p:pic>
      <p:sp>
        <p:nvSpPr>
          <p:cNvPr id="212" name="Google Shape;212;g16ce3c52a37_0_289"/>
          <p:cNvSpPr/>
          <p:nvPr/>
        </p:nvSpPr>
        <p:spPr>
          <a:xfrm>
            <a:off x="476729" y="2444082"/>
            <a:ext cx="9995119" cy="42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br>
              <a:rPr lang="no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r>
              <a:rPr lang="no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	</a:t>
            </a:r>
            <a:r>
              <a:rPr lang="nb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</a:t>
            </a:r>
            <a:r>
              <a:rPr lang="no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- kvalitetssikret informasjonsinnhenting</a:t>
            </a:r>
            <a:br>
              <a:rPr lang="no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r>
              <a:rPr lang="nb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</a:t>
            </a:r>
            <a:br>
              <a:rPr lang="no-NO" sz="2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r>
              <a:rPr lang="no-NO" sz="2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	</a:t>
            </a:r>
            <a:r>
              <a:rPr lang="nb-NO" sz="2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</a:t>
            </a:r>
            <a:r>
              <a:rPr lang="no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- god videreformidling ved varsling  </a:t>
            </a:r>
            <a:br>
              <a:rPr lang="no-NO" sz="2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br>
              <a:rPr lang="no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r>
              <a:rPr lang="no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	</a:t>
            </a:r>
            <a:r>
              <a:rPr lang="nb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</a:t>
            </a:r>
            <a:r>
              <a:rPr lang="no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- god veiledning av innringer</a:t>
            </a:r>
            <a:endParaRPr sz="2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sp>
        <p:nvSpPr>
          <p:cNvPr id="213" name="Google Shape;213;g16ce3c52a37_0_289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8</a:t>
            </a:fld>
            <a:endParaRPr lang="no-NO"/>
          </a:p>
        </p:txBody>
      </p:sp>
      <p:sp>
        <p:nvSpPr>
          <p:cNvPr id="4" name="Google Shape;204;g167f13fa223_0_1747">
            <a:extLst>
              <a:ext uri="{FF2B5EF4-FFF2-40B4-BE49-F238E27FC236}">
                <a16:creationId xmlns:a16="http://schemas.microsoft.com/office/drawing/2014/main" id="{A2D6FA16-EC61-5D55-F219-38DD0CF77D18}"/>
              </a:ext>
            </a:extLst>
          </p:cNvPr>
          <p:cNvSpPr/>
          <p:nvPr/>
        </p:nvSpPr>
        <p:spPr>
          <a:xfrm>
            <a:off x="751394" y="986757"/>
            <a:ext cx="10178716" cy="111120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N</a:t>
            </a:r>
            <a:r>
              <a:rPr lang="no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ødmeldetjenestens </a:t>
            </a:r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sin </a:t>
            </a:r>
            <a:r>
              <a:rPr lang="no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fremste oppgave</a:t>
            </a:r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 er:</a:t>
            </a:r>
            <a:r>
              <a:rPr lang="nb-NO" sz="2400" b="1" i="1" dirty="0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i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							</a:t>
            </a:r>
            <a:endParaRPr sz="20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423B278-5963-E4C1-9428-255A6B81DCA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nb-NO"/>
              <a:t>Ref. akuttmedisinforskriften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431C5DF-8B3B-748C-09A0-4A7DFB0BC015}"/>
              </a:ext>
            </a:extLst>
          </p:cNvPr>
          <p:cNvSpPr txBox="1"/>
          <p:nvPr/>
        </p:nvSpPr>
        <p:spPr>
          <a:xfrm>
            <a:off x="10675318" y="6625549"/>
            <a:ext cx="1039953" cy="1846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600" i="1" dirty="0" err="1"/>
              <a:t>Illustrasjon:Adobe</a:t>
            </a:r>
            <a:r>
              <a:rPr lang="nb-NO" sz="600" i="1" dirty="0"/>
              <a:t> </a:t>
            </a:r>
            <a:r>
              <a:rPr lang="nb-NO" sz="600" i="1" dirty="0" err="1"/>
              <a:t>stock</a:t>
            </a:r>
            <a:r>
              <a:rPr lang="nb-NO" sz="600" i="1" dirty="0"/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AA4BC17-9BCB-2CA3-88D4-BBE00D3AC831}"/>
              </a:ext>
            </a:extLst>
          </p:cNvPr>
          <p:cNvSpPr/>
          <p:nvPr/>
        </p:nvSpPr>
        <p:spPr>
          <a:xfrm>
            <a:off x="3400034" y="2551061"/>
            <a:ext cx="1703307" cy="5010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7" name="Google Shape;227;g167f13fa223_0_1664"/>
          <p:cNvSpPr/>
          <p:nvPr/>
        </p:nvSpPr>
        <p:spPr>
          <a:xfrm>
            <a:off x="813836" y="513713"/>
            <a:ext cx="6801618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2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Målet med tjenesten er</a:t>
            </a:r>
            <a:r>
              <a:rPr lang="nb-NO" sz="22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endParaRPr sz="2200" b="1" dirty="0">
              <a:solidFill>
                <a:srgbClr val="2E75B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9" name="Google Shape;229;g167f13fa223_0_1664"/>
          <p:cNvSpPr txBox="1"/>
          <p:nvPr/>
        </p:nvSpPr>
        <p:spPr>
          <a:xfrm>
            <a:off x="755384" y="1361544"/>
            <a:ext cx="69185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6200" lvl="0">
              <a:buClr>
                <a:schemeClr val="dk1"/>
              </a:buClr>
              <a:buSzPts val="2400"/>
            </a:pPr>
            <a:r>
              <a:rPr lang="nb-NO" sz="18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Helhetlig og likeverdig </a:t>
            </a:r>
            <a:r>
              <a:rPr lang="nb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behandling, med tilgang til tjenesten for alle som trenger helsehjelp</a:t>
            </a:r>
          </a:p>
        </p:txBody>
      </p:sp>
      <p:sp>
        <p:nvSpPr>
          <p:cNvPr id="230" name="Google Shape;230;g167f13fa223_0_1664"/>
          <p:cNvSpPr/>
          <p:nvPr/>
        </p:nvSpPr>
        <p:spPr>
          <a:xfrm>
            <a:off x="2008184" y="5900489"/>
            <a:ext cx="48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ktangel 1"/>
          <p:cNvSpPr/>
          <p:nvPr/>
        </p:nvSpPr>
        <p:spPr>
          <a:xfrm>
            <a:off x="813836" y="2551061"/>
            <a:ext cx="64888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u="sng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</a:t>
            </a:r>
            <a:r>
              <a:rPr lang="no-NO" sz="2000" u="sng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runnverdiene er</a:t>
            </a:r>
            <a:r>
              <a:rPr lang="nb-NO" sz="2000" u="sng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endParaRPr lang="nb-NO" sz="2000" u="sng" dirty="0"/>
          </a:p>
        </p:txBody>
      </p:sp>
      <p:sp>
        <p:nvSpPr>
          <p:cNvPr id="8" name="TekstSylinder 7"/>
          <p:cNvSpPr txBox="1"/>
          <p:nvPr/>
        </p:nvSpPr>
        <p:spPr>
          <a:xfrm>
            <a:off x="1666853" y="5328808"/>
            <a:ext cx="7225376" cy="95340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214313" indent="-21431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b-NO" sz="20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God kvalitet på tjenesten måles i om pasienten får</a:t>
            </a:r>
            <a:r>
              <a:rPr lang="nb-NO" sz="2000" kern="1200" dirty="0">
                <a:solidFill>
                  <a:srgbClr val="33996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</a:t>
            </a:r>
            <a:br>
              <a:rPr lang="nb-NO" sz="2000" kern="1200" dirty="0">
                <a:solidFill>
                  <a:srgbClr val="33996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nb-NO" sz="2000" b="1" i="1" kern="1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«riktig hjelp til rett tid, og på riktig nivå/sted»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9</a:t>
            </a:fld>
            <a:endParaRPr lang="no-NO"/>
          </a:p>
        </p:txBody>
      </p:sp>
      <p:pic>
        <p:nvPicPr>
          <p:cNvPr id="4" name="Google Shape;231;g167f13fa223_0_1664">
            <a:extLst>
              <a:ext uri="{FF2B5EF4-FFF2-40B4-BE49-F238E27FC236}">
                <a16:creationId xmlns:a16="http://schemas.microsoft.com/office/drawing/2014/main" id="{DE627BCC-F76F-0A94-33AE-172FC17A62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05558" y="2074782"/>
            <a:ext cx="3392602" cy="24002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7E81506-E72F-E651-8891-0867CFA6A6EC}"/>
              </a:ext>
            </a:extLst>
          </p:cNvPr>
          <p:cNvSpPr txBox="1"/>
          <p:nvPr/>
        </p:nvSpPr>
        <p:spPr>
          <a:xfrm>
            <a:off x="0" y="6538900"/>
            <a:ext cx="10727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/>
              <a:t>Illustrasjon: KoKom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70CCEB3-4056-7182-DBC0-94EE0D7E9745}"/>
              </a:ext>
            </a:extLst>
          </p:cNvPr>
          <p:cNvSpPr txBox="1"/>
          <p:nvPr/>
        </p:nvSpPr>
        <p:spPr>
          <a:xfrm>
            <a:off x="3472467" y="2491469"/>
            <a:ext cx="1965603" cy="1881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191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likhet</a:t>
            </a:r>
          </a:p>
          <a:p>
            <a:pPr marL="4191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nærhet</a:t>
            </a:r>
          </a:p>
          <a:p>
            <a:pPr marL="4191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fellesskap </a:t>
            </a:r>
          </a:p>
          <a:p>
            <a:pPr marL="4191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trygghet</a:t>
            </a:r>
            <a:endParaRPr lang="nb-NO" sz="2000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707BBD7-F74C-B7E8-A829-25E58DE573D3}"/>
              </a:ext>
            </a:extLst>
          </p:cNvPr>
          <p:cNvSpPr txBox="1"/>
          <p:nvPr/>
        </p:nvSpPr>
        <p:spPr>
          <a:xfrm>
            <a:off x="10771048" y="6610241"/>
            <a:ext cx="865570" cy="1846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600" i="1" dirty="0"/>
              <a:t>Illustrasjon: </a:t>
            </a:r>
            <a:r>
              <a:rPr lang="nb-NO" sz="600" i="1" dirty="0" err="1"/>
              <a:t>KoKom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0d7fd5-9309-423a-b0d3-bdc528a00c6f">
      <Terms xmlns="http://schemas.microsoft.com/office/infopath/2007/PartnerControls"/>
    </lcf76f155ced4ddcb4097134ff3c332f>
    <TaxCatchAll xmlns="70bd2ea5-bdb3-40dd-892e-653457c1e96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1F3C1C7FA91D4C90CC1DFEAB28AFC6" ma:contentTypeVersion="12" ma:contentTypeDescription="Opprett et nytt dokument." ma:contentTypeScope="" ma:versionID="98e337bf759f0050ddf6be74fbb39220">
  <xsd:schema xmlns:xsd="http://www.w3.org/2001/XMLSchema" xmlns:xs="http://www.w3.org/2001/XMLSchema" xmlns:p="http://schemas.microsoft.com/office/2006/metadata/properties" xmlns:ns2="820d7fd5-9309-423a-b0d3-bdc528a00c6f" xmlns:ns3="70bd2ea5-bdb3-40dd-892e-653457c1e963" targetNamespace="http://schemas.microsoft.com/office/2006/metadata/properties" ma:root="true" ma:fieldsID="a8281cb47b3bc76563f8a55c12516da8" ns2:_="" ns3:_="">
    <xsd:import namespace="820d7fd5-9309-423a-b0d3-bdc528a00c6f"/>
    <xsd:import namespace="70bd2ea5-bdb3-40dd-892e-653457c1e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d7fd5-9309-423a-b0d3-bdc528a00c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emerkelapper" ma:readOnly="false" ma:fieldId="{5cf76f15-5ced-4ddc-b409-7134ff3c332f}" ma:taxonomyMulti="true" ma:sspId="36a61b50-ac2f-48d5-8ac7-e75171fb65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d2ea5-bdb3-40dd-892e-653457c1e96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014a1ee-f697-4c59-b93a-b1bc24fc05b2}" ma:internalName="TaxCatchAll" ma:showField="CatchAllData" ma:web="70bd2ea5-bdb3-40dd-892e-653457c1e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1E2721-0331-4CFC-8523-E2EF5D73E3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681F66-D5AC-41D0-8B75-01F1D2643C0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0bd2ea5-bdb3-40dd-892e-653457c1e963"/>
    <ds:schemaRef ds:uri="820d7fd5-9309-423a-b0d3-bdc528a00c6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FCABD63-94CD-40B9-A420-5A057F0384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0d7fd5-9309-423a-b0d3-bdc528a00c6f"/>
    <ds:schemaRef ds:uri="70bd2ea5-bdb3-40dd-892e-653457c1e9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11553</TotalTime>
  <Words>2967</Words>
  <Application>Microsoft Office PowerPoint</Application>
  <PresentationFormat>Widescreen</PresentationFormat>
  <Paragraphs>372</Paragraphs>
  <Slides>25</Slides>
  <Notes>25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25</vt:i4>
      </vt:variant>
    </vt:vector>
  </HeadingPairs>
  <TitlesOfParts>
    <vt:vector size="37" baseType="lpstr">
      <vt:lpstr>Calibri</vt:lpstr>
      <vt:lpstr>Tahoma</vt:lpstr>
      <vt:lpstr>Calibri Light</vt:lpstr>
      <vt:lpstr>Times</vt:lpstr>
      <vt:lpstr>Times New Roman</vt:lpstr>
      <vt:lpstr>Verdana</vt:lpstr>
      <vt:lpstr>Arial</vt:lpstr>
      <vt:lpstr>Office-tema</vt:lpstr>
      <vt:lpstr>Office-tema</vt:lpstr>
      <vt:lpstr>1_Office-tema</vt:lpstr>
      <vt:lpstr>2_Office-tema</vt:lpstr>
      <vt:lpstr>3_Office-tema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Ellingsen, Thor Andre</dc:creator>
  <cp:lastModifiedBy>Ellingsen, Thor Andre</cp:lastModifiedBy>
  <cp:revision>246</cp:revision>
  <dcterms:created xsi:type="dcterms:W3CDTF">2022-09-14T08:42:47Z</dcterms:created>
  <dcterms:modified xsi:type="dcterms:W3CDTF">2023-12-01T07:42:58Z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291ddcc-9a90-46b7-a727-d19b3ec4b730_Enabled">
    <vt:lpwstr>true</vt:lpwstr>
  </property>
  <property fmtid="{D5CDD505-2E9C-101B-9397-08002B2CF9AE}" pid="3" name="MSIP_Label_d291ddcc-9a90-46b7-a727-d19b3ec4b730_SetDate">
    <vt:lpwstr>2023-05-30T10:02:01Z</vt:lpwstr>
  </property>
  <property fmtid="{D5CDD505-2E9C-101B-9397-08002B2CF9AE}" pid="4" name="MSIP_Label_d291ddcc-9a90-46b7-a727-d19b3ec4b730_Method">
    <vt:lpwstr>Privileged</vt:lpwstr>
  </property>
  <property fmtid="{D5CDD505-2E9C-101B-9397-08002B2CF9AE}" pid="5" name="MSIP_Label_d291ddcc-9a90-46b7-a727-d19b3ec4b730_Name">
    <vt:lpwstr>Åpen</vt:lpwstr>
  </property>
  <property fmtid="{D5CDD505-2E9C-101B-9397-08002B2CF9AE}" pid="6" name="MSIP_Label_d291ddcc-9a90-46b7-a727-d19b3ec4b730_SiteId">
    <vt:lpwstr>bdcbe535-f3cf-49f5-8a6a-fb6d98dc7837</vt:lpwstr>
  </property>
  <property fmtid="{D5CDD505-2E9C-101B-9397-08002B2CF9AE}" pid="7" name="MSIP_Label_d291ddcc-9a90-46b7-a727-d19b3ec4b730_ActionId">
    <vt:lpwstr>b7de9134-5d4a-429b-9c62-ec991af6377d</vt:lpwstr>
  </property>
  <property fmtid="{D5CDD505-2E9C-101B-9397-08002B2CF9AE}" pid="8" name="MSIP_Label_d291ddcc-9a90-46b7-a727-d19b3ec4b730_ContentBits">
    <vt:lpwstr>0</vt:lpwstr>
  </property>
  <property fmtid="{D5CDD505-2E9C-101B-9397-08002B2CF9AE}" pid="9" name="ContentTypeId">
    <vt:lpwstr>0x010100CD1F3C1C7FA91D4C90CC1DFEAB28AFC6</vt:lpwstr>
  </property>
  <property fmtid="{D5CDD505-2E9C-101B-9397-08002B2CF9AE}" pid="10" name="MediaServiceImageTags">
    <vt:lpwstr/>
  </property>
</Properties>
</file>