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35"/>
  </p:notesMasterIdLst>
  <p:sldIdLst>
    <p:sldId id="299" r:id="rId7"/>
    <p:sldId id="300" r:id="rId8"/>
    <p:sldId id="258" r:id="rId9"/>
    <p:sldId id="257" r:id="rId10"/>
    <p:sldId id="328" r:id="rId11"/>
    <p:sldId id="263" r:id="rId12"/>
    <p:sldId id="281" r:id="rId13"/>
    <p:sldId id="269" r:id="rId14"/>
    <p:sldId id="282" r:id="rId15"/>
    <p:sldId id="304" r:id="rId16"/>
    <p:sldId id="277" r:id="rId17"/>
    <p:sldId id="324" r:id="rId18"/>
    <p:sldId id="288" r:id="rId19"/>
    <p:sldId id="289" r:id="rId20"/>
    <p:sldId id="294" r:id="rId21"/>
    <p:sldId id="287" r:id="rId22"/>
    <p:sldId id="290" r:id="rId23"/>
    <p:sldId id="297" r:id="rId24"/>
    <p:sldId id="272" r:id="rId25"/>
    <p:sldId id="296" r:id="rId26"/>
    <p:sldId id="298" r:id="rId27"/>
    <p:sldId id="284" r:id="rId28"/>
    <p:sldId id="279" r:id="rId29"/>
    <p:sldId id="264" r:id="rId30"/>
    <p:sldId id="291" r:id="rId31"/>
    <p:sldId id="295" r:id="rId32"/>
    <p:sldId id="260" r:id="rId33"/>
    <p:sldId id="302" r:id="rId3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2D24F-23D7-4D67-A26E-31B08A487363}" v="36" dt="2023-11-28T15:18:10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592" autoAdjust="0"/>
  </p:normalViewPr>
  <p:slideViewPr>
    <p:cSldViewPr snapToGrid="0">
      <p:cViewPr varScale="1">
        <p:scale>
          <a:sx n="119" d="100"/>
          <a:sy n="119" d="100"/>
        </p:scale>
        <p:origin x="987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F5088-A6AD-4A72-847A-FA2F90039232}" type="datetimeFigureOut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E1266-551B-4037-B88A-999F584D41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699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webinar-om-handtering-av-selvmord-og-nodmeldetjeneste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transport-av-mennesker-i-akutt-psykisk-krise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mj.bmj.com/content/32/5/392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andringsfabrikken.no/article/magasin-psykiskhelseproffen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wp-content/uploads/2021/12/20211017-Kap-10-Kommunikasjon-med-mennesker-i-psykisk-krise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okom.no/webinar-om-handtering-av-selvmord-og-nodmeldetjeneste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Dette er ment kun til instruktør, som tips i forkant av undervisningen.</a:t>
            </a:r>
          </a:p>
          <a:p>
            <a:pPr>
              <a:defRPr/>
            </a:pPr>
            <a:r>
              <a:rPr lang="nb-NO" dirty="0"/>
              <a:t>Timen er lagt opp til 45 minutter.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Verbal </a:t>
            </a:r>
            <a:r>
              <a:rPr lang="nb-NO" dirty="0" err="1"/>
              <a:t>de-eskalering</a:t>
            </a:r>
            <a:r>
              <a:rPr lang="nb-NO" dirty="0"/>
              <a:t> er profesjonell kommunikasjon som bidrar til å fremme fredelige løsninger på ulike situasjoner.</a:t>
            </a:r>
            <a:endParaRPr lang="en-US" dirty="0"/>
          </a:p>
          <a:p>
            <a:endParaRPr lang="nb-NO" dirty="0"/>
          </a:p>
          <a:p>
            <a:r>
              <a:rPr lang="nb-NO" dirty="0"/>
              <a:t>For å møte innringerne der de er, må vi affekt-</a:t>
            </a:r>
            <a:r>
              <a:rPr lang="nb-NO" dirty="0" err="1"/>
              <a:t>inntone</a:t>
            </a:r>
            <a:r>
              <a:rPr lang="nb-NO" dirty="0"/>
              <a:t> oss. </a:t>
            </a:r>
            <a:endParaRPr lang="en-US" dirty="0"/>
          </a:p>
          <a:p>
            <a:r>
              <a:rPr lang="nb-NO" dirty="0"/>
              <a:t>Det vil si at vi må oppfatte pasientens følelsesmessige tilstand og tilpasse kommunikasjonen for å imøtekomme disse følelsene. </a:t>
            </a:r>
            <a:endParaRPr lang="en-US" dirty="0"/>
          </a:p>
          <a:p>
            <a:endParaRPr lang="nb-NO" i="1" dirty="0">
              <a:cs typeface="Calibri"/>
            </a:endParaRPr>
          </a:p>
          <a:p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Det er noe ulike tilnærminger og anbefalinger rundt </a:t>
            </a:r>
            <a:r>
              <a:rPr lang="nb-NO" dirty="0" err="1">
                <a:latin typeface="Calibri"/>
                <a:ea typeface="Calibri" panose="020F0502020204030204" pitchFamily="34" charset="0"/>
                <a:cs typeface="Calibri"/>
              </a:rPr>
              <a:t>de-eskalerende</a:t>
            </a:r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 kommunikasjon, for eksempel når det gjelder bruk av stemme.</a:t>
            </a:r>
            <a:endParaRPr lang="nb-NO" dirty="0">
              <a:cs typeface="Calibri"/>
            </a:endParaRPr>
          </a:p>
          <a:p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Det viktigste er at du har en plan / strategi, og raskt endrer / tilpasser dersom kommunikasjonen med innringer eskalerer.</a:t>
            </a:r>
          </a:p>
          <a:p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Her er det nyttig å ha mange ulike verktøy i </a:t>
            </a:r>
            <a:r>
              <a:rPr lang="nb-NO" i="1" dirty="0">
                <a:latin typeface="Calibri"/>
                <a:ea typeface="Calibri" panose="020F0502020204030204" pitchFamily="34" charset="0"/>
                <a:cs typeface="Calibri"/>
              </a:rPr>
              <a:t>kommunikasjons-verktøykassa</a:t>
            </a:r>
            <a:r>
              <a:rPr lang="nb-NO" dirty="0">
                <a:latin typeface="Calibri"/>
                <a:ea typeface="Calibri" panose="020F0502020204030204" pitchFamily="34" charset="0"/>
                <a:cs typeface="Calibri"/>
              </a:rPr>
              <a:t>.</a:t>
            </a:r>
          </a:p>
          <a:p>
            <a:endParaRPr lang="nb-NO" dirty="0"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r>
              <a:rPr lang="nb-NO" dirty="0"/>
              <a:t>Vårt viktigste verktøy i møtet med innringerne som sliter psykisk er i følge Ewa Næss, leder av psykiatrilegevakten i Oslo, bruk av empati (sitatet på lysbildet). I praksis kan dette gjøres ved at operatøren fletter inn empatiske responser der det er naturlig i samtalen, for eksempel ved å si </a:t>
            </a:r>
            <a:r>
              <a:rPr lang="nb-NO" i="1" dirty="0"/>
              <a:t>«Oi, det høres ikke greit ut å ….. »</a:t>
            </a:r>
            <a:r>
              <a:rPr lang="nb-NO" dirty="0"/>
              <a:t> eller </a:t>
            </a:r>
            <a:r>
              <a:rPr lang="nb-NO" i="1" dirty="0"/>
              <a:t>«Uff, da er det godt at du ber om hjelp». </a:t>
            </a:r>
            <a:r>
              <a:rPr lang="nb-NO" i="0" dirty="0"/>
              <a:t>Empati må formidles med ekte innlevelse</a:t>
            </a:r>
            <a:r>
              <a:rPr lang="nb-NO" i="1" dirty="0"/>
              <a:t>.</a:t>
            </a:r>
            <a:endParaRPr lang="nb-NO" dirty="0"/>
          </a:p>
          <a:p>
            <a:pPr>
              <a:defRPr/>
            </a:pP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176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indent="0">
              <a:buFontTx/>
              <a:buNone/>
            </a:pPr>
            <a:r>
              <a:rPr lang="nb-NO" dirty="0"/>
              <a:t>Be kursdeltakerne lese lysbildet selv.</a:t>
            </a:r>
          </a:p>
          <a:p>
            <a:pPr marL="171450" indent="-171450">
              <a:buFontTx/>
              <a:buChar char="-"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Forslag: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innringer begynner å nøle med hvorfor hen tok kontakt med: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LV, si: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"Jeg syns du skal komme til legevakten, du skal ikke sitte alene med disse tankene"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AMK, si: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«Så bra at du ringer når du</a:t>
            </a:r>
            <a:r>
              <a:rPr lang="nb-NO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det så vanskelig»</a:t>
            </a:r>
            <a:endParaRPr lang="nb-NO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2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 kursdeltakerne reflektere sammen 2 og 2 i et par minutter.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 om innspill i plenum, vær obs på tidsbruk.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(Se neste lysbilde for svar)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149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indent="0">
              <a:buFontTx/>
              <a:buNone/>
            </a:pPr>
            <a:r>
              <a:rPr lang="nb-NO" dirty="0"/>
              <a:t>Les opp fra lysbildet – kom noe av dette frem i refleksjonen? (forrige lysbildet)</a:t>
            </a:r>
            <a:br>
              <a:rPr lang="nb-NO" sz="1200" kern="1200" dirty="0">
                <a:effectLst/>
                <a:cs typeface="+mn-lt"/>
              </a:rPr>
            </a:b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i="1" dirty="0"/>
              <a:t>Spør kursdeltakerne:-</a:t>
            </a:r>
            <a:r>
              <a:rPr lang="nb-NO" sz="1200" b="1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</a:t>
            </a:r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år tenker dere vi som operatører kan gå i forsvar?</a:t>
            </a:r>
            <a:endParaRPr lang="nb-NO" sz="1200" b="1" i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indent="0">
              <a:buFontTx/>
              <a:buNone/>
            </a:pPr>
            <a:r>
              <a:rPr lang="nb-NO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(forslag svar: når de ønsker hjelp</a:t>
            </a:r>
            <a:r>
              <a:rPr lang="nb-NO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 ikke kan gi, eller vi føler oss utilstrekkelige)</a:t>
            </a:r>
            <a:endParaRPr lang="nb-NO" sz="120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0" indent="0">
              <a:buFontTx/>
              <a:buNone/>
            </a:pP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22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 må avklare om pasienten har kun tanker om eller konkrete planer om selvmord.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Selvskading kan ses på som et forsøk på å mestre og overleve, mens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suicidalitet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handler om å dø.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r>
              <a:rPr lang="nb-NO" dirty="0"/>
              <a:t>Ved</a:t>
            </a:r>
            <a:r>
              <a:rPr lang="nb-NO" baseline="0" dirty="0"/>
              <a:t> selvskading </a:t>
            </a:r>
            <a:r>
              <a:rPr lang="nb-NO" dirty="0"/>
              <a:t>forsøker pasienten å regulere det vonde, uhåndterbare og de ustabile følelsene som hen ikke klarer å sette ord på. </a:t>
            </a:r>
          </a:p>
          <a:p>
            <a:r>
              <a:rPr lang="nb-NO" dirty="0"/>
              <a:t>Når ordene mangler, blir den konkrete skaden og smerten lettere å forholde seg til. 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Pasienter som har utfordringer med selvskading har ofte utfordringer knyttet til relasjoner og tillit. </a:t>
            </a:r>
            <a:endParaRPr lang="nb-NO" dirty="0">
              <a:cs typeface="Calibri"/>
            </a:endParaRPr>
          </a:p>
          <a:p>
            <a:r>
              <a:rPr lang="nb-NO" dirty="0"/>
              <a:t>Denne sårbarheten/utryggheten, manglende emosjonelt vokabular og dels manglede evne til å regulere egne følelser kan påvirke kommunikasjonen med oss som operatører.</a:t>
            </a:r>
            <a:endParaRPr lang="nb-NO" dirty="0">
              <a:cs typeface="Calibri"/>
            </a:endParaRPr>
          </a:p>
          <a:p>
            <a:endParaRPr lang="nb-NO" dirty="0"/>
          </a:p>
          <a:p>
            <a:pPr>
              <a:defRPr/>
            </a:pPr>
            <a:r>
              <a:rPr lang="nb-NO" dirty="0">
                <a:solidFill>
                  <a:srgbClr val="C00000"/>
                </a:solidFill>
              </a:rPr>
              <a:t>NB: De </a:t>
            </a:r>
            <a:r>
              <a:rPr lang="nb-NO" b="1" dirty="0">
                <a:solidFill>
                  <a:srgbClr val="C00000"/>
                </a:solidFill>
              </a:rPr>
              <a:t>unge mener vi i helsevesenet har for stort fokus på selve skadingen og ikke</a:t>
            </a:r>
            <a:r>
              <a:rPr lang="nb-NO" b="1" baseline="0" dirty="0">
                <a:solidFill>
                  <a:srgbClr val="C00000"/>
                </a:solidFill>
              </a:rPr>
              <a:t> på hva som ligger bak</a:t>
            </a:r>
            <a:r>
              <a:rPr lang="nb-NO" baseline="0" dirty="0">
                <a:solidFill>
                  <a:srgbClr val="C00000"/>
                </a:solidFill>
              </a:rPr>
              <a:t>.</a:t>
            </a:r>
            <a:r>
              <a:rPr lang="nb-NO" dirty="0">
                <a:solidFill>
                  <a:srgbClr val="C00000"/>
                </a:solidFill>
              </a:rPr>
              <a:t> </a:t>
            </a:r>
            <a:endParaRPr lang="nb-NO" baseline="0" dirty="0">
              <a:solidFill>
                <a:srgbClr val="C00000"/>
              </a:solidFill>
              <a:cs typeface="Calibri"/>
            </a:endParaRPr>
          </a:p>
          <a:p>
            <a:pPr>
              <a:defRPr/>
            </a:pPr>
            <a:r>
              <a:rPr lang="nb-NO" baseline="0" dirty="0">
                <a:solidFill>
                  <a:srgbClr val="C00000"/>
                </a:solidFill>
              </a:rPr>
              <a:t>Det gjør det vanskelig for dem å fortelle hva det vonde eller strevsomme handler om.</a:t>
            </a:r>
            <a:r>
              <a:rPr lang="nb-NO" dirty="0">
                <a:solidFill>
                  <a:srgbClr val="C00000"/>
                </a:solidFill>
              </a:rPr>
              <a:t> </a:t>
            </a:r>
            <a:endParaRPr lang="nb-NO" dirty="0">
              <a:solidFill>
                <a:srgbClr val="C00000"/>
              </a:solidFill>
              <a:cs typeface="Calibri"/>
            </a:endParaRPr>
          </a:p>
          <a:p>
            <a:endParaRPr lang="nb-NO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r>
              <a:rPr lang="nb-NO" dirty="0">
                <a:solidFill>
                  <a:srgbClr val="C00000"/>
                </a:solidFill>
              </a:rPr>
              <a:t>Sitater og bilde hentet fra: Vi_vil_dere_skal_forstaa_1530.pdf (forandringsfabrikken.no), s.45, 17.04.21</a:t>
            </a:r>
            <a:endParaRPr lang="nb-NO" dirty="0">
              <a:solidFill>
                <a:srgbClr val="C00000"/>
              </a:solidFill>
              <a:cs typeface="Calibri" panose="020F0502020204030204"/>
            </a:endParaRPr>
          </a:p>
          <a:p>
            <a:endParaRPr lang="nb-NO" dirty="0">
              <a:solidFill>
                <a:srgbClr val="C00000"/>
              </a:solidFill>
              <a:cs typeface="Calibri" panose="020F0502020204030204"/>
            </a:endParaRPr>
          </a:p>
          <a:p>
            <a:endParaRPr lang="nb-NO" dirty="0">
              <a:solidFill>
                <a:srgbClr val="C00000"/>
              </a:solidFill>
              <a:cs typeface="Calibri" panose="020F0502020204030204"/>
            </a:endParaRPr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971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lvl="0"/>
            <a:r>
              <a:rPr lang="nb-NO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(Til</a:t>
            </a:r>
            <a:r>
              <a:rPr lang="nb-NO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figuren og til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undring med kursdeltagere: )</a:t>
            </a:r>
            <a:br>
              <a:rPr lang="nb-NO" sz="1200" b="1" kern="1200" dirty="0">
                <a:effectLst/>
                <a:cs typeface="+mn-lt"/>
              </a:rPr>
            </a:br>
            <a:br>
              <a:rPr lang="nb-NO" sz="1200" b="1" kern="1200" dirty="0">
                <a:effectLst/>
                <a:cs typeface="+mn-lt"/>
              </a:rPr>
            </a:b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på alderen, flest menn tar livet sitt.. 50-59 år!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nb-NO" sz="1200" b="1" kern="1200" dirty="0">
                <a:effectLst/>
                <a:cs typeface="+mn-lt"/>
              </a:rPr>
            </a:br>
            <a:br>
              <a:rPr lang="nb-NO" sz="1200" b="1" kern="1200" dirty="0">
                <a:effectLst/>
                <a:cs typeface="+mn-lt"/>
              </a:rPr>
            </a:br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Ringer de og søker hjelp, snakker vi med disse? Eller bare gjennomfører de?</a:t>
            </a:r>
            <a:br>
              <a:rPr lang="nb-NO" sz="1200" kern="1200" dirty="0">
                <a:effectLst/>
                <a:cs typeface="+mn-lt"/>
              </a:rPr>
            </a:b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overkant av 600 personer begår selvmord hvert år i Norge.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av tre er menn.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dirty="0"/>
              <a:t>Ca.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ganger flere gjør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suicidalitetsforsøk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(tall fra J. Hagen)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 alder for selvmord er 47 år.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dirty="0"/>
              <a:t>Det er en stor utfordring at det er umulig å forutsi hvem som tar livet sitt, selv om vi vet noe om ulike risikofaktorer (kommer</a:t>
            </a:r>
            <a:r>
              <a:rPr lang="nb-NO" baseline="0" dirty="0"/>
              <a:t> på </a:t>
            </a:r>
            <a:r>
              <a:rPr lang="nb-NO" dirty="0"/>
              <a:t>neste lysbilde).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Mange av de som tar livet sitt har ikke vært i kontakt med helsevesenet i forkant. 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i="0" dirty="0"/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(Figur: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Antall selvmord per 100 000 innbyggere for menn og kvinner i ulike aldersgrupper, basert på tall for 2014-2018. Datakilde: Dødsårsaksregisteret. Tabell: Norgeshelsa statistikkbank, Folkehelseinstituttet.)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193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Be kursdeltakerne lese igjennom risikomomentene selv – gi dem et minutt til dette (= aktivisering). </a:t>
            </a:r>
            <a:endParaRPr lang="en-US" dirty="0"/>
          </a:p>
          <a:p>
            <a:r>
              <a:rPr lang="nb-NO" dirty="0"/>
              <a:t>Når man i samtale med en innringer identifiserer selvmordstanker og/eller planer, er det viktig å forsøke å innhente opplysninger om eventuelle risikofaktorer.</a:t>
            </a:r>
            <a:endParaRPr lang="en-US" dirty="0">
              <a:cs typeface="Calibri"/>
            </a:endParaRPr>
          </a:p>
          <a:p>
            <a:r>
              <a:rPr lang="nb-NO" dirty="0"/>
              <a:t>Operatørene bør kjenne til disse og ta de med i totalvurderingen av situasjonen.</a:t>
            </a:r>
            <a:endParaRPr lang="en-US" dirty="0"/>
          </a:p>
          <a:p>
            <a:endParaRPr lang="nb-NO" dirty="0"/>
          </a:p>
          <a:p>
            <a:r>
              <a:rPr lang="nb-NO" dirty="0"/>
              <a:t>Viktig å få frem om de har planlagt noe helt konkret, ev. hvordan de har tenkt å gjennomføre det, når, avskjedsbrev skrevet etc. </a:t>
            </a:r>
            <a:endParaRPr lang="en-US" dirty="0"/>
          </a:p>
          <a:p>
            <a:r>
              <a:rPr lang="nb-NO" dirty="0"/>
              <a:t>Svarer de at de ikke har planlagt så konkret er det trolig ikke like stor fare som hvis de forteller om dag, tid, sted og plan.. </a:t>
            </a:r>
            <a:endParaRPr lang="en-US" dirty="0"/>
          </a:p>
          <a:p>
            <a:r>
              <a:rPr lang="nb-NO" dirty="0"/>
              <a:t>Her bør operatøren være særlig oppmerksom på hvordan hen ordlegger seg.</a:t>
            </a:r>
            <a:endParaRPr lang="en-US" dirty="0"/>
          </a:p>
          <a:p>
            <a:endParaRPr lang="nb-NO" dirty="0"/>
          </a:p>
          <a:p>
            <a:r>
              <a:rPr lang="nb-NO" dirty="0"/>
              <a:t>Hvis selvmordstanker (ikke konkrete) - </a:t>
            </a:r>
            <a:r>
              <a:rPr lang="nb-NO" u="sng" dirty="0"/>
              <a:t>gjør avtale med pasienten</a:t>
            </a:r>
            <a:r>
              <a:rPr lang="nb-NO" dirty="0"/>
              <a:t>. </a:t>
            </a:r>
            <a:endParaRPr lang="en-US" dirty="0"/>
          </a:p>
          <a:p>
            <a:r>
              <a:rPr lang="nb-NO" dirty="0"/>
              <a:t>Gjør avtale om å komme til legevakten nå, eller ringe tilbake hvis det skulle bli verre. </a:t>
            </a:r>
            <a:endParaRPr lang="en-US" dirty="0"/>
          </a:p>
          <a:p>
            <a:r>
              <a:rPr lang="nb-NO" dirty="0"/>
              <a:t>Når de får en håndfast avtale, blir det oftest godt tatt i mot, som en viktig oppgave de har fått. </a:t>
            </a:r>
            <a:endParaRPr lang="en-US" dirty="0"/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r>
              <a:rPr lang="nb-NO" dirty="0"/>
              <a:t>Hentet fra: Fra Nasjonale retningslinjer for forebygging av selvmord i psykisk helsevern IS 1511, 2008, s.39 og </a:t>
            </a:r>
            <a:endParaRPr lang="en-US" dirty="0"/>
          </a:p>
          <a:p>
            <a:r>
              <a:rPr lang="nb-NO" dirty="0"/>
              <a:t>Næss, Ewa, </a:t>
            </a:r>
            <a:r>
              <a:rPr lang="nb-NO" dirty="0">
                <a:hlinkClick r:id="rId3"/>
              </a:rPr>
              <a:t>Webinar om håndtering av selvmord i nødmeldetjenesten</a:t>
            </a:r>
            <a:r>
              <a:rPr lang="nb-NO" dirty="0"/>
              <a:t>, KoKom, 27.05.21</a:t>
            </a:r>
            <a:endParaRPr lang="en-US" dirty="0"/>
          </a:p>
          <a:p>
            <a:endParaRPr lang="nb-NO" dirty="0"/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796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Innringere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sliter psykisk opplever o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mosjonell distanse fra de nærmeste,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dette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gjør at vår tilnærming kan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bli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ekstra viktig.</a:t>
            </a:r>
            <a:r>
              <a:rPr lang="nb-NO" dirty="0"/>
              <a:t> 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nb-NO" dirty="0"/>
              <a:t>itatet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hentet fra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presentasjon av Julia Hagen, </a:t>
            </a:r>
            <a:r>
              <a:rPr lang="nb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postdoc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ved NTNU og Nasjonalt støttesenter for selvmordsforebygging, 2020.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867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Frivillighet skal alltid forsøkes før tvang. </a:t>
            </a:r>
          </a:p>
          <a:p>
            <a:endParaRPr lang="nb-NO" dirty="0"/>
          </a:p>
          <a:p>
            <a:endParaRPr lang="nb-NO" dirty="0">
              <a:cs typeface="Calibri"/>
            </a:endParaRPr>
          </a:p>
          <a:p>
            <a:pPr marL="0" indent="0">
              <a:buNone/>
            </a:pP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666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å sikre en mest mulig objektiv kartlegging av voldsrisiko benyttes ofte </a:t>
            </a:r>
            <a:r>
              <a:rPr lang="nb-NO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Brøset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Violence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Checklist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BVC</a:t>
            </a:r>
            <a:r>
              <a:rPr lang="nb-NO" i="1" dirty="0"/>
              <a:t> </a:t>
            </a:r>
            <a:r>
              <a:rPr lang="nb-NO" dirty="0"/>
              <a:t>flere steder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også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prehospitalt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/>
              <a:t>Sjekklisten er utviklet med tanke på at voldelige hendelser sjelden skjer uten forutgående varsels- eller faresignaler. </a:t>
            </a:r>
            <a:endParaRPr lang="nb-NO" dirty="0">
              <a:cs typeface="Calibri"/>
            </a:endParaRPr>
          </a:p>
          <a:p>
            <a:r>
              <a:rPr lang="nb-NO" dirty="0"/>
              <a:t>Den er et av få validerte verktøy i sitt slag tilpasset her-og-nå-situasjoner.</a:t>
            </a:r>
            <a:endParaRPr lang="nb-NO" dirty="0"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Sjekklisten består av seks spørsmål som stilles til noen i pasientens nærhet.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Svarene gir score på 1 eller 0, og ved score mellom 3 og 6 anses voldsrisikoen for å være høy.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Kartlagt BVC-score dokumenteres og formidles til de involverte, for eksempel ambulansepersonell og lege.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b="1" i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Vær oppmerksom på at BVC-score kun gir et øyeblikksbilde og at situasjoner raskt kan endre seg.</a:t>
            </a:r>
            <a:endParaRPr lang="nb-NO" sz="1200" b="1" i="1" u="none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Dersom det sendes ut ambulanse og/eller lege til en pasient med forhøyet voldsrisiko bør operatøren vurdere å spørre om pasienten eller eventuelt pårørende/andre kan gå ut og møte de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kommer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utsiden av adressen.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må også gjøres en avveiing av hva som er viktigst for den enkelte innringer i de ulike situasjoner; trekke seg unna situasjonen eller ha tilsyn med pasienten.</a:t>
            </a:r>
            <a:r>
              <a:rPr lang="nb-NO" dirty="0"/>
              <a:t> 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/>
              <a:t>De seks BVC-leddene: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(Mer) forvirret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(Mer) irritabel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(Mer) brautende atferd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(Oftere) fysiske trusler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(Oftere) verbale trusler</a:t>
            </a:r>
            <a:endParaRPr lang="nb-NO" dirty="0">
              <a:cs typeface="Calibri"/>
            </a:endParaRPr>
          </a:p>
          <a:p>
            <a:pPr lvl="1"/>
            <a:r>
              <a:rPr lang="nb-NO" dirty="0"/>
              <a:t>(Oftere) slag, spark etc. mot inventar</a:t>
            </a:r>
            <a:endParaRPr lang="nb-NO" dirty="0">
              <a:cs typeface="Calibri"/>
            </a:endParaRPr>
          </a:p>
          <a:p>
            <a:r>
              <a:rPr lang="nb-NO" dirty="0"/>
              <a:t>Hvert område vurderes enten til 0 (atferden er ikke til stede) eller 1 (atferden er til stede), slik at den samlede vurderingen er minimum 0 og maksimalt 6.</a:t>
            </a:r>
            <a:endParaRPr lang="nb-NO" dirty="0">
              <a:cs typeface="Calibri"/>
            </a:endParaRP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628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Forelesningen starter her. </a:t>
            </a:r>
          </a:p>
          <a:p>
            <a:r>
              <a:rPr lang="nb-NO" dirty="0"/>
              <a:t>Fyll inn dato. </a:t>
            </a:r>
            <a:endParaRPr lang="nb-NO" altLang="nb-NO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i="0" dirty="0"/>
              <a:t>Denne</a:t>
            </a:r>
            <a:r>
              <a:rPr lang="nb-NO" altLang="nb-NO" i="0" baseline="0" dirty="0"/>
              <a:t> timen handler om vårt møte via telefon med mennesker som har ulike psykiske utfordringer – både akutte og kroniske.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i="0" baseline="0" dirty="0"/>
              <a:t>Denne pasientgruppen utgjør en stor del av henvendelsene til medisinsk nødmeldetjeneste.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i="0" baseline="0" dirty="0"/>
              <a:t>Antallet henvendelser har økt mye de senere år. </a:t>
            </a:r>
            <a:endParaRPr lang="nb-NO" altLang="nb-NO" i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455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Det er </a:t>
            </a:r>
            <a:r>
              <a:rPr lang="nb-NO" b="1" dirty="0"/>
              <a:t>mye</a:t>
            </a:r>
            <a:r>
              <a:rPr lang="nb-NO" dirty="0"/>
              <a:t> som bør avklares av operatørene i forkant av bestilling av ambulanse og/eller behov for bistand av politi.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Dette påvirker kommunikasjonen vår. Noen kan bli irritert når vi stiller så mange spørsmål.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 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Poenget her er at: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u="sng" dirty="0"/>
              <a:t>Dersom man ikke har foretatt en grundig kartlegging fra start, vil det ofte dukke opp spørsmål senere som må avklares og dermed gir merarbeid</a:t>
            </a:r>
            <a:r>
              <a:rPr lang="nb-NO" dirty="0"/>
              <a:t>, for eksempel at man må ringe tilbake til innringer/bestiller. </a:t>
            </a:r>
            <a:endParaRPr lang="en-US" dirty="0"/>
          </a:p>
          <a:p>
            <a:pPr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/>
              <a:t>Derfor er det lurt å prioritere å bruke tid på grundig kartlegging fra starten (gjelder alle henvendelser generelt, men særlig relatert til psykiatri).</a:t>
            </a:r>
            <a:endParaRPr lang="en-US" dirty="0"/>
          </a:p>
          <a:p>
            <a:pPr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pPr>
              <a:defRPr/>
            </a:pPr>
            <a:r>
              <a:rPr lang="nb-NO" dirty="0"/>
              <a:t>Tabellen er hentet fra: </a:t>
            </a:r>
            <a:r>
              <a:rPr lang="nb-NO" dirty="0">
                <a:hlinkClick r:id="rId3"/>
              </a:rPr>
              <a:t>Transport av mennesker i akutt psykisk krise – KoKom</a:t>
            </a:r>
            <a:endParaRPr lang="en-US" dirty="0"/>
          </a:p>
          <a:p>
            <a:pPr marL="0" marR="0" lvl="0" indent="0" algn="l" defTabSz="91440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latin typeface="Times"/>
              <a:cs typeface="Time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24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70aa64bb17_0_24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defRPr/>
            </a:pPr>
            <a:r>
              <a:rPr lang="nb-NO" dirty="0"/>
              <a:t>Fra artikkel </a:t>
            </a:r>
            <a:r>
              <a:rPr lang="nb-NO" baseline="0" dirty="0"/>
              <a:t>utgitt i Sykepleien i nov.22.</a:t>
            </a:r>
            <a:r>
              <a:rPr lang="nb-NO" dirty="0"/>
              <a:t> </a:t>
            </a: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Overlegen henviser til at de har over 100 multibrukere bare i Oslo – dette er en kjent utfordring i både legevaktsentraler og AMK.</a:t>
            </a:r>
            <a:endParaRPr lang="nb-NO" baseline="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Fra: https://sykepleien.no/2022/11/ringte-113-mer-enn-3000-ganger-multibrukere-kan-sette-andres-liv-og-helse-i-fare?fbclid=IwAR3mM3nidRwC6j2cuq6YuywrLkHdt86FB7N-IVYbZ0Qp4YAG1Jq-aifYXso </a:t>
            </a:r>
            <a:endParaRPr lang="nb-NO" dirty="0"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2" name="Google Shape;382;g170aa64bb17_0_2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9424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En hyppig innringer er en person som ringer oftere enn det som anses som normalt. </a:t>
            </a:r>
          </a:p>
          <a:p>
            <a:r>
              <a:rPr lang="nb-NO" dirty="0"/>
              <a:t>Årsakene kan ligge i ulike udekte behov som ensomhet, fortvilelse eller manglende hjelpetiltak rundt den enkelte.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Det er naturlig å bli både irritert og frustrert når man opplever henvendelsene som misbruk av nødmeldetjenesten, eller føler seg ute av stand til å hjelpe pasienten. </a:t>
            </a:r>
            <a:r>
              <a:rPr lang="nb-NO" dirty="0">
                <a:latin typeface="Calibri"/>
                <a:ea typeface="Times New Roman" panose="02020603050405020304" pitchFamily="18" charset="0"/>
                <a:cs typeface="Calibri"/>
              </a:rPr>
              <a:t>Vi vil tidvis få utfordret oss selv og egen impulskontroll. </a:t>
            </a:r>
            <a:endParaRPr lang="nb-NO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nb-NO" dirty="0"/>
          </a:p>
          <a:p>
            <a:r>
              <a:rPr lang="nb-NO" dirty="0"/>
              <a:t>Å bytte operatør hvis mulig når samme person ringer mange ganger kan bidra til å lette belastningen. </a:t>
            </a:r>
            <a:endParaRPr lang="nb-NO" dirty="0">
              <a:cs typeface="Calibri" panose="020F0502020204030204"/>
            </a:endParaRPr>
          </a:p>
          <a:p>
            <a:r>
              <a:rPr lang="nb-NO" dirty="0"/>
              <a:t>Sørg for at ledelse er kjent med problemstillingen.</a:t>
            </a:r>
            <a:endParaRPr lang="nb-NO" dirty="0">
              <a:cs typeface="Calibri" panose="020F0502020204030204"/>
            </a:endParaRPr>
          </a:p>
          <a:p>
            <a:r>
              <a:rPr lang="nb-NO" dirty="0"/>
              <a:t>For operatørene kan det å fokusere på profesjonalitet og å ikke bruke unødvendig energi på disse henvendelsene også hjelpe.</a:t>
            </a:r>
            <a:endParaRPr lang="nb-NO" dirty="0">
              <a:cs typeface="Calibri" panose="020F0502020204030204"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Forskning: Flertallet av hyppige innringere (86 %) hadde flere og komplekse årsaker til å ringe, inkludert hyppige medisinske behov, akutt eller kronisk psykisk helsetilstand, høyere alder og udekkede personlige eller sosiale omsorgsbehov. I de fleste tilfellene (82 %) var det nødvendig med flere intervensjonsstrategier. En signifikant reduksjon i median samtalevolum ble observert fra </a:t>
            </a:r>
            <a:r>
              <a:rPr lang="nb-NO" dirty="0" err="1"/>
              <a:t>preintervention</a:t>
            </a:r>
            <a:r>
              <a:rPr lang="nb-NO" dirty="0"/>
              <a:t> til </a:t>
            </a:r>
            <a:r>
              <a:rPr lang="nb-NO" dirty="0" err="1"/>
              <a:t>postintervention</a:t>
            </a:r>
            <a:r>
              <a:rPr lang="nb-NO" dirty="0"/>
              <a:t> (fra fem samtaler/måned til null samtaler/måned). </a:t>
            </a:r>
            <a:r>
              <a:rPr lang="nb-NO" b="1" dirty="0"/>
              <a:t>Konklusjon: </a:t>
            </a:r>
            <a:r>
              <a:rPr lang="nb-NO" b="1" u="sng" dirty="0"/>
              <a:t>Effektiv håndtering av denne komplekse pasientgruppen krever en individualisert saksbehandlingstilnærming for å identifisere og takle de underliggende årsakene til atferd</a:t>
            </a:r>
            <a:r>
              <a:rPr lang="nb-NO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(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Frequent callers to the ambulance service: patient profiling and impact of case management on patient 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utilisation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of the ambulance service | Emergency Medicine Journal (bmj.com)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(Illustrasjonen skal</a:t>
            </a:r>
            <a:r>
              <a:rPr lang="nb-NO" baseline="0" dirty="0"/>
              <a:t> vise at det trolig foreligger et kaos og sammensatte årsaker bak hyppige innringere til medisinsk nødmeldetjeneste.)</a:t>
            </a:r>
            <a:endParaRPr lang="nb-NO" baseline="0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3463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Har</a:t>
            </a:r>
            <a:r>
              <a:rPr lang="nb-NO" baseline="0" dirty="0"/>
              <a:t> pasienten noen å prate med?</a:t>
            </a:r>
          </a:p>
          <a:p>
            <a:r>
              <a:rPr lang="nb-NO" baseline="0" dirty="0"/>
              <a:t>LVS kan henvise til ulike hjelpetelefoner eller lokale tilbud hvis aktuelt.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Bruk av kriseplaner praktiseres ulikt. Noen pasienter har egen kriseplan tilgjengelig.</a:t>
            </a:r>
            <a:r>
              <a:rPr lang="nb-NO" dirty="0"/>
              <a:t> </a:t>
            </a:r>
          </a:p>
          <a:p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 noen AMK/LVS kommer det opp varsel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journalsystemet,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dersom det er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avtaler i kriseplan som skal følges </a:t>
            </a:r>
            <a:br>
              <a:rPr lang="nb-NO" sz="1200" kern="1200" dirty="0">
                <a:effectLst/>
                <a:cs typeface="+mn-lt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kursdeltagere må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sjekke hvordan dette fungerer lokalt.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Spør pasienten om de har en kriseplan. Følg lokale rutiner.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(Til spørsmålet: Har dere andre handlingsalternativer?: )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- Gjøre en avtale – be de ringe tilbake hvis det blir verre / de føler behov for å komme til </a:t>
            </a:r>
            <a:r>
              <a:rPr lang="nb-NO" dirty="0"/>
              <a:t>legevakt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33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Hva tenker du som operatør?</a:t>
            </a:r>
          </a:p>
          <a:p>
            <a:r>
              <a:rPr lang="nb-NO" dirty="0"/>
              <a:t>Trykk frem</a:t>
            </a:r>
            <a:r>
              <a:rPr lang="nb-NO" baseline="0" dirty="0"/>
              <a:t> oppgaven (animasjon)</a:t>
            </a:r>
            <a:endParaRPr lang="nb-NO" baseline="0" dirty="0">
              <a:cs typeface="Calibri"/>
            </a:endParaRPr>
          </a:p>
          <a:p>
            <a:r>
              <a:rPr lang="nb-NO" baseline="0" dirty="0"/>
              <a:t>Be deltakerne sette seg sammen 2 og 2 og finne forslag til svar.</a:t>
            </a:r>
            <a:r>
              <a:rPr lang="nb-NO" dirty="0"/>
              <a:t> </a:t>
            </a:r>
          </a:p>
          <a:p>
            <a:r>
              <a:rPr lang="nb-NO" baseline="0" dirty="0"/>
              <a:t>Gi dem 3 minutter.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baseline="0" dirty="0"/>
          </a:p>
          <a:p>
            <a:r>
              <a:rPr lang="nb-NO" baseline="0" dirty="0"/>
              <a:t>Kort gjennomgang av innspill i plenum.</a:t>
            </a:r>
            <a:r>
              <a:rPr lang="nb-NO" dirty="0"/>
              <a:t> </a:t>
            </a:r>
            <a:endParaRPr lang="nb-NO" baseline="0" dirty="0">
              <a:cs typeface="Calibri"/>
            </a:endParaRPr>
          </a:p>
          <a:p>
            <a:endParaRPr lang="nb-NO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 det ha noe å si om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er en hyppig og kjent innringer</a:t>
            </a:r>
            <a:r>
              <a:rPr lang="nb-NO" dirty="0"/>
              <a:t>,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eller en uten kontakt fra før inn til medisinsk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nødmeldetjeneste?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nb-NO" sz="1200" b="0" kern="1200" dirty="0">
                <a:effectLst/>
                <a:cs typeface="+mn-lt"/>
              </a:rPr>
            </a:b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 det utgjøre en forskjell for hvordan man følger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opp hendelsen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br>
              <a:rPr lang="nb-NO" sz="1200" b="0" kern="1200" dirty="0">
                <a:effectLst/>
                <a:cs typeface="+mn-lt"/>
              </a:rPr>
            </a:b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835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om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casen fortsetter på denne måten – endrer det på noe?</a:t>
            </a:r>
            <a:r>
              <a:rPr lang="nb-NO" dirty="0"/>
              <a:t> </a:t>
            </a:r>
            <a:endParaRPr lang="nb-NO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deltakerne fortsette å diskutere – gi dem kun et minutt.</a:t>
            </a:r>
            <a:r>
              <a:rPr lang="nb-NO" dirty="0"/>
              <a:t> </a:t>
            </a:r>
            <a:endParaRPr lang="nb-NO" sz="1200" b="0" kern="1200" baseline="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>
                <a:cs typeface="Calibri"/>
              </a:rPr>
              <a:t>Få innspill fra kursdeltakerne. </a:t>
            </a:r>
            <a:endParaRPr lang="nb-NO" sz="1200" b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nb-NO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dirty="0"/>
              <a:t>Operatøren bør forsøke å ringe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tilbake, </a:t>
            </a:r>
            <a:r>
              <a:rPr lang="nb-NO" dirty="0"/>
              <a:t>og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stille noen</a:t>
            </a:r>
            <a:r>
              <a:rPr lang="nb-NO" dirty="0"/>
              <a:t> 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spørsmål for å få nødvendige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avklaringer.</a:t>
            </a:r>
            <a:endParaRPr lang="nb-NO" sz="1200" b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Bruk av ulike samtaleteknikker kan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være nyttige hjelpemidler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b-NO" dirty="0"/>
              <a:t> Dokumentasjon er viktig.</a:t>
            </a:r>
            <a:endParaRPr lang="nb-NO" sz="1200" b="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Dersom det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fortsatt er usikkerhet rundt hva man skal gjøre, bør man konferere med kollegaer og/eller løfte problemstillingen til vakthavende lege.</a:t>
            </a:r>
          </a:p>
          <a:p>
            <a:r>
              <a:rPr lang="nb-NO" sz="14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 lytte </a:t>
            </a:r>
            <a:r>
              <a:rPr lang="nb-NO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gjennom lydloggen kan også være til god hjelp.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519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Å</a:t>
            </a:r>
            <a:r>
              <a:rPr lang="nb-NO" baseline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</a:t>
            </a:r>
            <a:r>
              <a:rPr lang="nb-NO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eflektere over egen kommunikasjon i</a:t>
            </a:r>
            <a:r>
              <a:rPr lang="nb-NO" baseline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etterkant av samtalene, kan gjøre at man korrigerer seg selv og tar i bruk andre strategier og samtaleteknikker neste gang man er i lignende situasjon.</a:t>
            </a:r>
            <a:r>
              <a:rPr lang="nb-NO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60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Oppsummering</a:t>
            </a:r>
            <a:r>
              <a:rPr lang="nb-NO" baseline="0" dirty="0"/>
              <a:t> i gruppen</a:t>
            </a:r>
            <a:r>
              <a:rPr lang="nb-NO" dirty="0"/>
              <a:t> – be om innspill.</a:t>
            </a:r>
          </a:p>
          <a:p>
            <a:endParaRPr lang="nb-NO"/>
          </a:p>
          <a:p>
            <a:r>
              <a:rPr lang="nb-NO" dirty="0"/>
              <a:t>Noen</a:t>
            </a:r>
            <a:r>
              <a:rPr lang="nb-NO" baseline="0" dirty="0"/>
              <a:t> som har spørsmål til slutt?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43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-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302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Vi skal innom flere temaer – (les</a:t>
            </a:r>
            <a:r>
              <a:rPr lang="nb-NO" baseline="0" dirty="0"/>
              <a:t> fra lysbildet).</a:t>
            </a:r>
            <a:r>
              <a:rPr lang="nb-NO" dirty="0"/>
              <a:t> </a:t>
            </a:r>
            <a:endParaRPr lang="nb-NO" baseline="0" dirty="0"/>
          </a:p>
          <a:p>
            <a:endParaRPr lang="nb-NO" baseline="0" dirty="0"/>
          </a:p>
          <a:p>
            <a:r>
              <a:rPr lang="nb-NO" baseline="0" dirty="0"/>
              <a:t>Lover og retningslinjer rundt ivaretakelse av mennesker i psykisk krise</a:t>
            </a:r>
            <a:r>
              <a:rPr lang="nb-NO" dirty="0"/>
              <a:t> omtales</a:t>
            </a:r>
            <a:r>
              <a:rPr lang="nb-NO" baseline="0" dirty="0"/>
              <a:t> i timene om myndighetskrav og samhandling.</a:t>
            </a:r>
            <a:r>
              <a:rPr lang="nb-NO" dirty="0"/>
              <a:t> </a:t>
            </a:r>
            <a:endParaRPr lang="nb-NO" dirty="0">
              <a:cs typeface="Calibri" panose="020F0502020204030204"/>
            </a:endParaRPr>
          </a:p>
          <a:p>
            <a:r>
              <a:rPr lang="nb-NO" baseline="0" dirty="0"/>
              <a:t>Vi skal i denne timen fokusere mest på </a:t>
            </a:r>
            <a:r>
              <a:rPr lang="nb-NO" u="sng" baseline="0" dirty="0"/>
              <a:t>kommunikasjonen.</a:t>
            </a:r>
            <a:endParaRPr lang="nb-NO" u="sng" baseline="0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411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Denne timen skal gi innsikt og et godt utgangspunkt for å møte mennesker som sliter med ulike psykiske problemer via telefon.</a:t>
            </a: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Å bli trygg i denne rollen og formidle omsorg til alle, krever at dere bevisst jobber med dette i sentralene.</a:t>
            </a:r>
            <a:r>
              <a:rPr lang="nb-NO" dirty="0"/>
              <a:t> </a:t>
            </a:r>
            <a:endParaRPr lang="en-US" dirty="0"/>
          </a:p>
          <a:p>
            <a:endParaRPr lang="nb-NO" baseline="0" dirty="0"/>
          </a:p>
          <a:p>
            <a:r>
              <a:rPr lang="nb-NO" dirty="0"/>
              <a:t>Vi skal oppsummere på slutten av timen.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95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>
                <a:cs typeface="Calibri"/>
              </a:rPr>
              <a:t>Be kursdeltakerne reflektere sammen 2 og 2 i et par minutter. </a:t>
            </a:r>
          </a:p>
          <a:p>
            <a:r>
              <a:rPr lang="nb-NO" dirty="0">
                <a:cs typeface="Calibri"/>
              </a:rPr>
              <a:t>Be om innspill i plenum fra </a:t>
            </a:r>
            <a:r>
              <a:rPr lang="nb-NO" u="sng" dirty="0">
                <a:cs typeface="Calibri"/>
              </a:rPr>
              <a:t>alle</a:t>
            </a:r>
            <a:r>
              <a:rPr lang="nb-NO" dirty="0">
                <a:cs typeface="Calibri"/>
              </a:rPr>
              <a:t> deltakerne (hvis mulig) - dette er for å få i gang alle med kommunikasjon fra start. 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Noen vil trolig foreslå ulike empatiske responser som </a:t>
            </a:r>
            <a:r>
              <a:rPr lang="nb-NO" i="1" dirty="0">
                <a:cs typeface="Calibri" panose="020F0502020204030204"/>
              </a:rPr>
              <a:t>Uff, det var leit å høre.</a:t>
            </a:r>
          </a:p>
          <a:p>
            <a:r>
              <a:rPr lang="nb-NO" dirty="0">
                <a:cs typeface="Calibri"/>
              </a:rPr>
              <a:t>Som kursholder bør du identifisere empatiske responser fra kursdeltakerne og presisere at det er en god tilnærming.</a:t>
            </a:r>
            <a:r>
              <a:rPr lang="nb-NO" i="1" dirty="0">
                <a:cs typeface="Calibri" panose="020F0502020204030204"/>
              </a:rPr>
              <a:t> 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63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defRPr/>
            </a:pPr>
            <a:r>
              <a:rPr lang="nb-NO" dirty="0"/>
              <a:t>Psykiatri spenner over mange ulike tilstander og situasjoner. </a:t>
            </a:r>
          </a:p>
          <a:p>
            <a:pPr>
              <a:defRPr/>
            </a:pPr>
            <a:r>
              <a:rPr lang="nb-NO" dirty="0"/>
              <a:t>Noen pasienter er i akutte kriser, mens andre er i mer kroniske forløp. </a:t>
            </a:r>
            <a:endParaRPr lang="nb-NO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Pasienter med psykiske lidelser kan ha en virkelighetsforståelse og sårbarhet i forhold til kommunikasjon som i vekslende grad kan påvirke hvordan vi som hjelpere blir oppfattet og forstått.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En psykisk krise oppstår når en hendelse, opplevelse, belastning eller påkjenning har oversteget et individs totale mestringsevne. </a:t>
            </a:r>
            <a:endParaRPr lang="nb-NO" dirty="0">
              <a:cs typeface="Calibri"/>
            </a:endParaRPr>
          </a:p>
          <a:p>
            <a:r>
              <a:rPr lang="nb-NO" dirty="0"/>
              <a:t>De fleste mennesker tåler påkjenninger godt, men det er stor individuell variasjon.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Felles for alle som ber om, eller trenger, hjelp, er sårbarhet. Denne sårbarheten kan allerede ha oppstått i barndom/oppvekst. </a:t>
            </a:r>
            <a:endParaRPr lang="nb-NO" dirty="0">
              <a:cs typeface="Calibri"/>
            </a:endParaRPr>
          </a:p>
          <a:p>
            <a:r>
              <a:rPr lang="nb-NO" dirty="0"/>
              <a:t>Utfordringer med relasjoner er felles for mange og </a:t>
            </a:r>
            <a:r>
              <a:rPr lang="nb-NO" u="sng" dirty="0"/>
              <a:t>de kan være ekstra sensitive for signaler som språk, tonefall og det å oppleve avvisning</a:t>
            </a:r>
            <a:r>
              <a:rPr lang="nb-NO" dirty="0"/>
              <a:t>. </a:t>
            </a:r>
            <a:endParaRPr lang="nb-NO" dirty="0">
              <a:cs typeface="Calibri"/>
            </a:endParaRPr>
          </a:p>
          <a:p>
            <a:r>
              <a:rPr lang="nb-NO" dirty="0"/>
              <a:t>Kombinasjonen av økt sårbarhet og relasjonsutfordringer kan gjøre det ekstra krevende å hjelpe disse innringerne på en optimal måte via telefon. </a:t>
            </a:r>
            <a:endParaRPr lang="nb-NO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I telefonmøtet med mennesker som sliter psykisk er det ekstra viktig å være bevisst egen kommunikasjon. </a:t>
            </a:r>
            <a:endParaRPr lang="nb-NO" dirty="0">
              <a:cs typeface="Calibri"/>
            </a:endParaRPr>
          </a:p>
          <a:p>
            <a:r>
              <a:rPr lang="nb-NO" dirty="0"/>
              <a:t>Det er avgjørende at operatøren benytter en empatisk tilnærming for å</a:t>
            </a:r>
            <a:r>
              <a:rPr lang="nb-NO" baseline="0" dirty="0"/>
              <a:t> oppnå en god relasjon med innringer.</a:t>
            </a:r>
            <a:endParaRPr lang="nb-NO" baseline="0" dirty="0">
              <a:cs typeface="Calibri"/>
            </a:endParaRPr>
          </a:p>
          <a:p>
            <a:endParaRPr lang="nb-NO" dirty="0"/>
          </a:p>
          <a:p>
            <a:r>
              <a:rPr lang="nb-NO" dirty="0"/>
              <a:t>Det finnes ingen enkel</a:t>
            </a:r>
            <a:r>
              <a:rPr lang="nb-NO" baseline="0" dirty="0"/>
              <a:t> felles</a:t>
            </a:r>
            <a:r>
              <a:rPr lang="nb-NO" dirty="0"/>
              <a:t> fasit på hvordan man best kan møte innringer/pasient, og det er derfor viktig at den enkelte operatør har kunnskap om hvordan kommunikasjon kan og bør brukes aktivt og tilpasses underveis</a:t>
            </a:r>
            <a:r>
              <a:rPr lang="nb-NO" baseline="0" dirty="0"/>
              <a:t> i samtalen, </a:t>
            </a:r>
            <a:r>
              <a:rPr lang="nb-NO" dirty="0"/>
              <a:t>for å møte ulike behov på en god måte.</a:t>
            </a:r>
            <a:endParaRPr lang="nb-NO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60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pPr>
              <a:defRPr/>
            </a:pPr>
            <a:r>
              <a:rPr lang="nb-NO" dirty="0"/>
              <a:t>Barn og unge som har erfaringer med psykisk sykdom ønsker at følgende verdier ligger til grunn for hjelpen som ytes av helsepersonell: (les opp fra lysbildet) </a:t>
            </a:r>
            <a:endParaRPr lang="en-US" dirty="0"/>
          </a:p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Vi må være oppmerksomme på at våre holdninger og verdier gjenspeiles i kommunikasjonen, også via telefon.</a:t>
            </a:r>
            <a:endParaRPr lang="en-US" dirty="0"/>
          </a:p>
          <a:p>
            <a:pPr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pPr>
              <a:defRPr/>
            </a:pPr>
            <a:r>
              <a:rPr lang="nb-NO" dirty="0"/>
              <a:t>Teksten er hentet fra: </a:t>
            </a:r>
            <a:r>
              <a:rPr lang="nb-NO" dirty="0">
                <a:hlinkClick r:id="rId3"/>
              </a:rPr>
              <a:t>https://www.forandringsfabrikken.no/article/magasin-psykiskhelseproffene</a:t>
            </a:r>
            <a:r>
              <a:rPr lang="nb-NO" dirty="0"/>
              <a:t>, 06.08.21</a:t>
            </a:r>
            <a:endParaRPr lang="en-US" dirty="0"/>
          </a:p>
          <a:p>
            <a:pPr>
              <a:defRPr/>
            </a:pPr>
            <a:endParaRPr lang="nb-NO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latin typeface="Verdana"/>
              <a:ea typeface="Verdana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298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Gjennom initial kartlegging ved hjelp av et </a:t>
            </a:r>
            <a:r>
              <a:rPr lang="nb-NO" dirty="0" err="1"/>
              <a:t>startkort</a:t>
            </a:r>
            <a:r>
              <a:rPr lang="nb-NO" dirty="0"/>
              <a:t> eller tilsvarende, søker operatøren å avklare hvor akutt situasjonen er. </a:t>
            </a:r>
          </a:p>
          <a:p>
            <a:r>
              <a:rPr lang="nb-NO" dirty="0"/>
              <a:t>I en del situasjoner kan denne avklaringen være utfordrende på grunn av manglende/usikre opplysninger eller uklare svar. </a:t>
            </a:r>
          </a:p>
          <a:p>
            <a:endParaRPr lang="nb-NO" dirty="0"/>
          </a:p>
          <a:p>
            <a:r>
              <a:rPr lang="nb-NO" dirty="0"/>
              <a:t>Noen ganger ringer pårørende eller bekjente med en bekymring, basert på informasjon fra ulike kilder som for eksempel SMS eller sosiale medier. </a:t>
            </a:r>
          </a:p>
          <a:p>
            <a:r>
              <a:rPr lang="nb-NO" dirty="0"/>
              <a:t>Det er da viktig å samle mest mulig informasjon fra innringer, og deretter prøve å </a:t>
            </a:r>
            <a:r>
              <a:rPr lang="nb-NO" u="sng" dirty="0"/>
              <a:t>få direkte kontakt med pasienten</a:t>
            </a:r>
            <a:r>
              <a:rPr lang="nb-NO" dirty="0"/>
              <a:t>.</a:t>
            </a:r>
          </a:p>
          <a:p>
            <a:r>
              <a:rPr lang="nb-NO" dirty="0"/>
              <a:t>Det er også </a:t>
            </a:r>
            <a:r>
              <a:rPr lang="nb-NO" u="sng" dirty="0"/>
              <a:t>lurt å spørre den</a:t>
            </a:r>
            <a:r>
              <a:rPr lang="nb-NO" u="sng" baseline="0" dirty="0"/>
              <a:t> som har meldt bekymringen, om det er greit å informere pasienten hvem som har meldt bekymring til helsevesenet.</a:t>
            </a:r>
            <a:endParaRPr lang="nb-NO" u="sng" dirty="0"/>
          </a:p>
          <a:p>
            <a:endParaRPr lang="nb-NO" u="sng" dirty="0"/>
          </a:p>
          <a:p>
            <a:r>
              <a:rPr lang="nb-NO" dirty="0"/>
              <a:t>Ulike psykiske problemstillinger krever ulik kartlegging. </a:t>
            </a:r>
          </a:p>
          <a:p>
            <a:r>
              <a:rPr lang="nb-NO" dirty="0"/>
              <a:t>Avhengig av den aktuelle situasjonen og hvilke opplysninger som gis umiddelbart, må aktuelle spørsmål flettes</a:t>
            </a:r>
            <a:r>
              <a:rPr lang="nb-NO" baseline="0" dirty="0"/>
              <a:t> </a:t>
            </a:r>
            <a:r>
              <a:rPr lang="nb-NO" dirty="0"/>
              <a:t>inn i samtalen. </a:t>
            </a:r>
          </a:p>
          <a:p>
            <a:r>
              <a:rPr lang="nb-NO" dirty="0"/>
              <a:t>Beslutningsstøtteverktøyet hjelper med de viktigste avklaringene, men det er viktig at operatøren samler</a:t>
            </a:r>
            <a:r>
              <a:rPr lang="nb-NO" baseline="0" dirty="0"/>
              <a:t> all relevant informasjon. </a:t>
            </a:r>
          </a:p>
          <a:p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I tilfeller der det fremkommer en reell bekymring og operatøren ikke klarer å opprette kontakt med pasienten, bør legevaktlege/fastlege involveres for en vurdering av risiko.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r>
              <a:rPr lang="nb-NO" dirty="0"/>
              <a:t>Tips til foreleser: Les om spørsmål som kan/bør stilles i </a:t>
            </a:r>
            <a:r>
              <a:rPr lang="nb-NO" dirty="0">
                <a:hlinkClick r:id="rId3"/>
              </a:rPr>
              <a:t>20211017-Kap-10-Kommunikasjon-med-mennesker-i-psykisk-krise.pdf (kokom.no)</a:t>
            </a:r>
            <a:r>
              <a:rPr lang="nb-NO" dirty="0"/>
              <a:t> s.159-162., se også neste lysbilde.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094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Stikkord til undervisningen:</a:t>
            </a:r>
          </a:p>
          <a:p>
            <a:r>
              <a:rPr lang="nb-NO" dirty="0"/>
              <a:t>Det er viktig å huske at de fleste personer som sliter psykisk ønsker åpenhet og å snakke om det som er vanskelig. </a:t>
            </a:r>
            <a:endParaRPr lang="en-US" dirty="0"/>
          </a:p>
          <a:p>
            <a:r>
              <a:rPr lang="nb-NO" dirty="0"/>
              <a:t>Spør gjerne pasienten </a:t>
            </a:r>
            <a:r>
              <a:rPr lang="nb-NO" i="1" dirty="0"/>
              <a:t>«Hva pleier du å gjøre?» </a:t>
            </a:r>
            <a:r>
              <a:rPr lang="nb-NO" dirty="0"/>
              <a:t>hvis problemet er gjentagende.</a:t>
            </a:r>
            <a:endParaRPr lang="en-US" dirty="0"/>
          </a:p>
          <a:p>
            <a:endParaRPr lang="nb-NO" dirty="0"/>
          </a:p>
          <a:p>
            <a:r>
              <a:rPr lang="nb-NO" dirty="0"/>
              <a:t>Om avgrensning: </a:t>
            </a:r>
            <a:endParaRPr lang="en-US" dirty="0"/>
          </a:p>
          <a:p>
            <a:r>
              <a:rPr lang="nb-NO" dirty="0"/>
              <a:t>I utgangspunktet bør henvendelser til AMK begrenses til korte samtaler, og til legevaktsentral maks 10 minutter ifølge Ewa Næss, psykiater ved OUS, leder for Oslo psykiatriske legevakt. </a:t>
            </a:r>
            <a:endParaRPr lang="en-US" dirty="0"/>
          </a:p>
          <a:p>
            <a:r>
              <a:rPr lang="nb-NO" dirty="0"/>
              <a:t>Å begrense tidsbruk uten å virke kort og avvisende er en kunst. </a:t>
            </a:r>
            <a:endParaRPr lang="en-US" dirty="0"/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Nyttig bakgrunnsstoff:</a:t>
            </a:r>
          </a:p>
          <a:p>
            <a:r>
              <a:rPr lang="nb-NO" dirty="0"/>
              <a:t>Tekst hentet fra: Næss, Ewa, </a:t>
            </a:r>
            <a:r>
              <a:rPr lang="nb-NO" dirty="0" err="1">
                <a:hlinkClick r:id="rId3"/>
              </a:rPr>
              <a:t>Webinar</a:t>
            </a:r>
            <a:r>
              <a:rPr lang="nb-NO" dirty="0">
                <a:hlinkClick r:id="rId3"/>
              </a:rPr>
              <a:t> om håndtering av selvmord i nødmeldetjenesten</a:t>
            </a:r>
            <a:r>
              <a:rPr lang="nb-NO" dirty="0"/>
              <a:t>, KoKom, 27.05.21</a:t>
            </a:r>
            <a:endParaRPr lang="en-US" dirty="0"/>
          </a:p>
          <a:p>
            <a:endParaRPr lang="nb-NO" dirty="0"/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97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420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935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8148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0568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0166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1097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3053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28.11.2023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2460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9121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28.11.2023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469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515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1408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072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557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823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70aa64bb17_0_218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70aa64bb17_0_218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170aa64bb17_0_21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70aa64bb17_0_21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70aa64bb17_0_21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683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70aa64bb17_0_2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170aa64bb17_0_2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70aa64bb17_0_2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442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70aa64bb17_0_2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70aa64bb17_0_21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70aa64bb17_0_2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170aa64bb17_0_2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70aa64bb17_0_2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913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Deloverskrif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70aa64bb17_0_219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70aa64bb17_0_219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70aa64bb17_0_21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70aa64bb17_0_21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70aa64bb17_0_21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6313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70aa64bb17_0_22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70aa64bb17_0_220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70aa64bb17_0_220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70aa64bb17_0_22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70aa64bb17_0_22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70aa64bb17_0_22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628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0aa64bb17_0_220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70aa64bb17_0_220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70aa64bb17_0_220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70aa64bb17_0_220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70aa64bb17_0_220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70aa64bb17_0_22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70aa64bb17_0_22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70aa64bb17_0_22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989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70aa64bb17_0_22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70aa64bb17_0_22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70aa64bb17_0_22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70aa64bb17_0_22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41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7209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Innhold med teks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70aa64bb17_0_22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70aa64bb17_0_22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70aa64bb17_0_22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70aa64bb17_0_22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70aa64bb17_0_22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70aa64bb17_0_22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217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Bilde med teks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70aa64bb17_0_22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70aa64bb17_0_22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70aa64bb17_0_22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70aa64bb17_0_22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70aa64bb17_0_22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70aa64bb17_0_22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697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Loddrett teks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70aa64bb17_0_22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70aa64bb17_0_2237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70aa64bb17_0_22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70aa64bb17_0_22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70aa64bb17_0_22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947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Loddrett tittel og teks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70aa64bb17_0_2243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70aa64bb17_0_2243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70aa64bb17_0_22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170aa64bb17_0_22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70aa64bb17_0_22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46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95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28.11.2023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510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28.11.2023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136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28.11.2023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0718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049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28.11.2023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631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898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28.11.2023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040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70aa64bb17_0_21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70aa64bb17_0_21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70aa64bb17_0_2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g170aa64bb17_0_2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70aa64bb17_0_2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553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hyperlink" Target="mailto:post@kokom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620489" y="1472484"/>
            <a:ext cx="8568385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Tidsdisponering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Introduksjon (innhold og mål, ev. kursholder)   3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Refleksjonsspørsmål (lysbilde 5 og 12)             2 x 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Fagstoff                                                         17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Case (lysbilde 24 og 25)                                 10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Oppsummering                                               5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Undertittel 2">
            <a:extLst>
              <a:ext uri="{FF2B5EF4-FFF2-40B4-BE49-F238E27FC236}">
                <a16:creationId xmlns:a16="http://schemas.microsoft.com/office/drawing/2014/main" id="{544CC60A-284A-78E3-9666-FEDF93378BED}"/>
              </a:ext>
            </a:extLst>
          </p:cNvPr>
          <p:cNvSpPr txBox="1">
            <a:spLocks/>
          </p:cNvSpPr>
          <p:nvPr/>
        </p:nvSpPr>
        <p:spPr>
          <a:xfrm>
            <a:off x="2366508" y="4944083"/>
            <a:ext cx="7473360" cy="1683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Kommunikasjon – time 5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Mennesker i psykisk krise </a:t>
            </a:r>
          </a:p>
        </p:txBody>
      </p:sp>
    </p:spTree>
    <p:extLst>
      <p:ext uri="{BB962C8B-B14F-4D97-AF65-F5344CB8AC3E}">
        <p14:creationId xmlns:p14="http://schemas.microsoft.com/office/powerpoint/2010/main" val="3824224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952230" y="661659"/>
            <a:ext cx="10069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De-eskalerende kommunikasjon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1217318" y="1579119"/>
            <a:ext cx="8956828" cy="46008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IDFont+F3"/>
              </a:rPr>
              <a:t>Språk: 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IDFont+F3"/>
              </a:rPr>
              <a:t>Snakke konkret 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IDFont+F3"/>
              </a:rPr>
              <a:t>Fokusere på nåtid og fremtid 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IDFont+F3"/>
              </a:rPr>
              <a:t>Gå på sak, ikke person</a:t>
            </a:r>
          </a:p>
          <a:p>
            <a:pPr marL="2286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IDFont+F3"/>
              </a:rPr>
              <a:t>Stemmebruk: 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IDFont+F3"/>
              </a:rPr>
              <a:t>Ha rolig stemmeføring 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IDFont+F3"/>
              </a:rPr>
              <a:t>Lav stemme-styrke 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IDFont+F3"/>
              </a:rPr>
              <a:t>Empatisk tilnærming: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IDFont+F3"/>
              </a:rPr>
              <a:t>Aktiv lytting 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Calibri" panose="020F0502020204030204" pitchFamily="34" charset="0"/>
                <a:cs typeface="CIDFont+F3"/>
              </a:rPr>
              <a:t>Gi uttrykk for forståelse 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A9E6EA1-ED4E-476D-905D-6DD15A0DD8CB}"/>
              </a:ext>
            </a:extLst>
          </p:cNvPr>
          <p:cNvSpPr txBox="1"/>
          <p:nvPr/>
        </p:nvSpPr>
        <p:spPr>
          <a:xfrm>
            <a:off x="5823054" y="4491977"/>
            <a:ext cx="6094070" cy="1282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IDFont+F3"/>
              </a:rPr>
              <a:t>«Vårt viktigste verktøy i møtet med innringerne som sliter psykisk er bruk av empati, da dette kan bidra til demping av psykisk smerte.»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IDFont+F3"/>
              </a:rPr>
              <a:t>Ewa Næss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1F44A84-06BE-4B14-B375-0022CD9CF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366" y="422674"/>
            <a:ext cx="2902099" cy="366413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49BB26D-4463-DED8-FD3B-AD5F76750CD7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Adobe </a:t>
            </a:r>
            <a:r>
              <a:rPr lang="nb-NO" sz="600" dirty="0" err="1">
                <a:cs typeface="Calibri"/>
              </a:rPr>
              <a:t>stock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9820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68763" y="1104194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Noen tips</a:t>
            </a:r>
          </a:p>
        </p:txBody>
      </p:sp>
      <p:sp>
        <p:nvSpPr>
          <p:cNvPr id="5" name="Rektangel 4"/>
          <p:cNvSpPr/>
          <p:nvPr/>
        </p:nvSpPr>
        <p:spPr>
          <a:xfrm>
            <a:off x="1068763" y="2046734"/>
            <a:ext cx="10518282" cy="336707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Gi/si gjerne: 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positiv respons på at pasienten ber om hjelp; 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«så bra du søker hjelp»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bruk pasientens navn 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gi positive tilbakemeldinger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bruk ordet sammen; 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«jeg er i telefonen sammen med deg»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5706" y="0"/>
            <a:ext cx="2727158" cy="272715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C6A8D11-F3F2-37AF-9216-6EBEB894A920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</a:t>
            </a:r>
            <a:r>
              <a:rPr lang="nb-NO" sz="600" dirty="0" err="1">
                <a:cs typeface="Calibri"/>
              </a:rPr>
              <a:t>Colourbox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3271488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084208" y="3131354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Er det noe vi bør unngå å si til innringere som sliter psykisk?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E9863C4-4B9B-C042-7902-D6357F2B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9" y="1669208"/>
            <a:ext cx="3434396" cy="3410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18BC5CC-E435-3F20-2385-AAD4E8CE0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978" y="1565857"/>
            <a:ext cx="3705924" cy="3726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669CE37-8F65-3009-695E-5D82844FBBFA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152271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Unngå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92F2BE8-85E3-0FD7-9FD3-D322E2E86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14" r="-2" b="1023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Rektangel 3"/>
          <p:cNvSpPr/>
          <p:nvPr/>
        </p:nvSpPr>
        <p:spPr>
          <a:xfrm>
            <a:off x="6269373" y="2376429"/>
            <a:ext cx="5918312" cy="38436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å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korrigere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: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11430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   «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ro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deg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ned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», «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ikke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tenk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sånn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»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å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gå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forsvar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å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anklage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«men,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hvorfor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...»</a:t>
            </a:r>
          </a:p>
          <a:p>
            <a:pPr marL="3429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overfladiske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råd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«du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har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mye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å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leve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for» 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5A5F015-E04C-94D8-1BD9-F627C957290D}"/>
              </a:ext>
            </a:extLst>
          </p:cNvPr>
          <p:cNvSpPr txBox="1"/>
          <p:nvPr/>
        </p:nvSpPr>
        <p:spPr>
          <a:xfrm>
            <a:off x="10789683" y="6629142"/>
            <a:ext cx="128475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Eskil Johannes </a:t>
            </a:r>
            <a:r>
              <a:rPr lang="nb-NO" sz="600" dirty="0" err="1">
                <a:cs typeface="Calibri"/>
              </a:rPr>
              <a:t>Ørum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12014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46164" y="962220"/>
            <a:ext cx="4918334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Suicidalitet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og selvskading </a:t>
            </a:r>
          </a:p>
        </p:txBody>
      </p:sp>
      <p:sp>
        <p:nvSpPr>
          <p:cNvPr id="4" name="Rektangel 3"/>
          <p:cNvSpPr/>
          <p:nvPr/>
        </p:nvSpPr>
        <p:spPr>
          <a:xfrm>
            <a:off x="1051820" y="4891609"/>
            <a:ext cx="9446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«Selvskading handler om vonde følelser som må ut»</a:t>
            </a:r>
          </a:p>
        </p:txBody>
      </p:sp>
      <p:sp>
        <p:nvSpPr>
          <p:cNvPr id="3" name="Rektangel 2"/>
          <p:cNvSpPr/>
          <p:nvPr/>
        </p:nvSpPr>
        <p:spPr>
          <a:xfrm>
            <a:off x="1046164" y="2338353"/>
            <a:ext cx="787676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Suicidalitet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omfatter selvmordstanker, </a:t>
            </a:r>
            <a:r>
              <a:rPr kumimoji="0" lang="nb-NO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selvmordshandlinger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/-forsøk og selvmord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Selvmordstanker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er vanlig – mye sjeldnere er </a:t>
            </a:r>
            <a:r>
              <a:rPr kumimoji="0" lang="nb-NO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selvmordsplaner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045044" y="5490152"/>
            <a:ext cx="950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«Fokus på handling hindrer oss i å fortelle om det vonde»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51B1B5B-E5C8-E1E0-9301-7E121E0BD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721" y="3464"/>
            <a:ext cx="3232030" cy="4450054"/>
          </a:xfrm>
          <a:prstGeom prst="rect">
            <a:avLst/>
          </a:prstGeom>
        </p:spPr>
      </p:pic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F677447-C078-00BA-8D41-4F7CE0637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forandringsfabrikken.no</a:t>
            </a:r>
          </a:p>
        </p:txBody>
      </p:sp>
    </p:spTree>
    <p:extLst>
      <p:ext uri="{BB962C8B-B14F-4D97-AF65-F5344CB8AC3E}">
        <p14:creationId xmlns:p14="http://schemas.microsoft.com/office/powerpoint/2010/main" val="37344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03960" y="976564"/>
            <a:ext cx="2590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Litt s</a:t>
            </a:r>
            <a:r>
              <a:rPr kumimoji="0" lang="nb-NO" sz="2400" b="1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tatistikk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Bilde 1" descr="https://www.fhi.no/contentassets/e16e00e356d149748cf92fb7bf3c543b/selvmord-aldersgrupper_publ-20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" y="1790656"/>
            <a:ext cx="7574280" cy="457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E975F57-3A88-0F88-96E5-6ECF046F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FHI, tall for 2014-2018</a:t>
            </a:r>
          </a:p>
        </p:txBody>
      </p:sp>
    </p:spTree>
    <p:extLst>
      <p:ext uri="{BB962C8B-B14F-4D97-AF65-F5344CB8AC3E}">
        <p14:creationId xmlns:p14="http://schemas.microsoft.com/office/powerpoint/2010/main" val="3966808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75272" y="861627"/>
            <a:ext cx="5325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Risikomomenter for selvmord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848299" y="1750742"/>
            <a:ext cx="10179585" cy="491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6" name="Rektangel 5"/>
          <p:cNvSpPr/>
          <p:nvPr/>
        </p:nvSpPr>
        <p:spPr>
          <a:xfrm>
            <a:off x="1495175" y="1840964"/>
            <a:ext cx="91456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Psykisk lidelse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Rusmiddelavhengighet/rusmiddelbruk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Tidligere selvmordsforsøk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Brudd i relasjon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Selvmord i familien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Tap av selvaktelse/æreskrenkelse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Manglende nettverk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Alvorlig somatisk sykdom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365" y="1188343"/>
            <a:ext cx="3450635" cy="4438273"/>
          </a:xfrm>
          <a:prstGeom prst="rect">
            <a:avLst/>
          </a:prstGeom>
        </p:spPr>
      </p:pic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14A7A-CB82-AD26-4B36-8A9D424E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2906" y="6227198"/>
            <a:ext cx="6052087" cy="63634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Nasjonale retningslinjer for forebygging av selvmord i psykisk helsevern IS 1511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945338A-10B6-267B-7B14-34AD8B0AB038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</a:t>
            </a:r>
            <a:r>
              <a:rPr lang="nb-NO" sz="600">
                <a:cs typeface="Calibri"/>
              </a:rPr>
              <a:t>: 1KoKom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3329912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07707" y="1409549"/>
            <a:ext cx="4934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Du kan utgjøre en forskjell 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107707" y="2378707"/>
            <a:ext cx="9079030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«Opplevelser av </a:t>
            </a:r>
            <a:r>
              <a:rPr kumimoji="0" lang="nb-NO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suicidalitet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er individuelle og unike.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Samtidig er </a:t>
            </a:r>
            <a:r>
              <a:rPr kumimoji="0" lang="nb-NO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suicidalitet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 relasjonell, og utvikles og påvirkes i samspill med andre, inklusive fagfolk de møter.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Dermed har det stor betydning hvordan de blir møtt»</a:t>
            </a:r>
            <a:endParaRPr kumimoji="0" lang="nb-NO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Hagen et al,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10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46884" y="1048200"/>
            <a:ext cx="4459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Samarbeid og frivillighet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482" y="3547285"/>
            <a:ext cx="7781386" cy="99510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027" y="-13686"/>
            <a:ext cx="4576974" cy="2745456"/>
          </a:xfrm>
          <a:prstGeom prst="rect">
            <a:avLst/>
          </a:prstGeom>
        </p:spPr>
      </p:pic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981D8D4-D756-2E18-0CC0-C7CC22CE3645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Kjersti Engedal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12796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720152" y="726678"/>
            <a:ext cx="4402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Vurdering av voldsrisiko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060" y="924660"/>
            <a:ext cx="4853940" cy="5918538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22296" y="4197828"/>
            <a:ext cx="63263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BVC er en 6-punkts sjekkliste som bidrar til at helsepersonell lettere kan forutsi voldelig atferd i et kortsiktig perspektiv</a:t>
            </a: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63932" y="2404591"/>
            <a:ext cx="6643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Hvis pasienten ikke ønsker å ta imot hjelp, bør det utføres en vurdering av pasientens risiko for vold/utagering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6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3458945" y="4667007"/>
            <a:ext cx="6510077" cy="93610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ctr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/>
                <a:ea typeface="Verdana"/>
              </a:rPr>
              <a:t>Grunnkurs for operatører i </a:t>
            </a:r>
            <a:endParaRPr lang="nb-NO" altLang="nb-NO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 eaLnBrk="1" hangingPunct="1">
              <a:buNone/>
            </a:pPr>
            <a:r>
              <a:rPr lang="nb-NO" altLang="nb-NO" sz="2400" dirty="0">
                <a:solidFill>
                  <a:srgbClr val="0070C0"/>
                </a:solidFill>
                <a:latin typeface="Verdana"/>
                <a:ea typeface="Verdana"/>
              </a:rPr>
              <a:t>medisinsk nødmeldetjeneste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/>
                <a:ea typeface="Verdana"/>
                <a:cs typeface="Tahoma"/>
              </a:rPr>
              <a:t>Dato: </a:t>
            </a: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2523994" y="2958276"/>
            <a:ext cx="8379977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Kommunikasjon med og ivaretakelse av mennesker i psykisk krise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051" y="556116"/>
            <a:ext cx="4814852" cy="156271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F787E51-48E2-BCB9-7C0A-599F95A2F1C6}"/>
              </a:ext>
            </a:extLst>
          </p:cNvPr>
          <p:cNvSpPr txBox="1"/>
          <p:nvPr/>
        </p:nvSpPr>
        <p:spPr>
          <a:xfrm>
            <a:off x="10688594" y="6472881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</a:t>
            </a:r>
            <a:r>
              <a:rPr lang="nb-NO" sz="600" dirty="0" err="1">
                <a:cs typeface="Calibri"/>
              </a:rPr>
              <a:t>Colourbox</a:t>
            </a:r>
            <a:endParaRPr lang="nb-NO" sz="600" dirty="0" err="1"/>
          </a:p>
        </p:txBody>
      </p:sp>
    </p:spTree>
    <p:extLst>
      <p:ext uri="{BB962C8B-B14F-4D97-AF65-F5344CB8AC3E}">
        <p14:creationId xmlns:p14="http://schemas.microsoft.com/office/powerpoint/2010/main" val="1780784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48552" y="514028"/>
            <a:ext cx="43773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Kartlegging i forkant av: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ambulansebestilling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bistand fra politi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011" y="237068"/>
            <a:ext cx="4535817" cy="6498899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05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459" y="617728"/>
            <a:ext cx="6822972" cy="6231299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590293" y="617728"/>
            <a:ext cx="2480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En utfordring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C2766C8-4C88-22FF-7B0C-5B6291325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1" y="84092"/>
            <a:ext cx="1858056" cy="47792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69177CE-02FF-316B-758E-FDDB433EDA13}"/>
              </a:ext>
            </a:extLst>
          </p:cNvPr>
          <p:cNvSpPr txBox="1"/>
          <p:nvPr/>
        </p:nvSpPr>
        <p:spPr>
          <a:xfrm>
            <a:off x="1293166" y="399958"/>
            <a:ext cx="10054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/>
              <a:t>November 2022</a:t>
            </a:r>
          </a:p>
        </p:txBody>
      </p:sp>
    </p:spTree>
    <p:extLst>
      <p:ext uri="{BB962C8B-B14F-4D97-AF65-F5344CB8AC3E}">
        <p14:creationId xmlns:p14="http://schemas.microsoft.com/office/powerpoint/2010/main" val="1795670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11155" y="1177293"/>
            <a:ext cx="3504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Hyppige innringere</a:t>
            </a:r>
          </a:p>
        </p:txBody>
      </p:sp>
      <p:sp>
        <p:nvSpPr>
          <p:cNvPr id="4" name="Rektangel 3"/>
          <p:cNvSpPr/>
          <p:nvPr/>
        </p:nvSpPr>
        <p:spPr>
          <a:xfrm>
            <a:off x="1011155" y="2338058"/>
            <a:ext cx="759944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Begreper som «gjengangere», «</a:t>
            </a:r>
            <a:r>
              <a:rPr kumimoji="0" lang="nb-NO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multibrukere</a:t>
            </a: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 og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</a:t>
            </a:r>
            <a:r>
              <a:rPr kumimoji="0" lang="nb-NO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frequent</a:t>
            </a: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nb-NO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callers</a:t>
            </a: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 benyttes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Alle skal møtes med profesjonell kommunikasjon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24167" y="1587099"/>
            <a:ext cx="3977638" cy="3158027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81AC3DC-3014-8A67-B161-496F26084C6A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418027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13422" y="896575"/>
            <a:ext cx="71240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Aktuelle tiltak når det ikke er behov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ambulanse eller legetime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213422" y="2179885"/>
            <a:ext cx="9469818" cy="31393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Demping av psykisk smerte gjennom en samtale 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Mobilisering av nettverket: - 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Hvem kan du være hos nå?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Ansvarliggjøring: - 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Hva pleier du å gjøre når du har det sånn?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Eventuelt bruk av kriseplan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Har dere andre handlingsalternativer lokalt?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3774399"/>
            <a:ext cx="3505200" cy="3089613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6B3DC39-A4FA-C29C-71F8-553E41A0F897}"/>
              </a:ext>
            </a:extLst>
          </p:cNvPr>
          <p:cNvSpPr txBox="1"/>
          <p:nvPr/>
        </p:nvSpPr>
        <p:spPr>
          <a:xfrm>
            <a:off x="10184438" y="6577525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solidFill>
                  <a:schemeClr val="bg1"/>
                </a:solidFill>
                <a:cs typeface="Calibri"/>
              </a:rPr>
              <a:t>Illustrasjon: KoKom</a:t>
            </a:r>
            <a:endParaRPr lang="nb-NO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8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40744" y="1023170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Case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148652" y="2339905"/>
            <a:ext cx="101899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Innringer snakker raskt, uforståelig og usammenhengende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Eneste som oppfattes er snakk om Cuba, den russiske hær, at han vet hvordan en kan få til mer effektivitet i samfunnet. At ingen skjønner noen ting…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Innringer legger på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88" y="0"/>
            <a:ext cx="3034312" cy="2046340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153838" y="5414516"/>
            <a:ext cx="8661852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Oppgave: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Hva gjør du?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C6A9BB2-A7F5-04CF-48FC-8DA6D0CF18F2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101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40744" y="1023170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Case – fortsettelse 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77090" y="2378686"/>
            <a:ext cx="10189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Innringer ringer opp igjen og sier at sykehusdirektøren ligger tynt an.. Han må bare passe seg.. Hans siste dag er kommet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Innringer legger på uten at du rekker å si noe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688" y="0"/>
            <a:ext cx="3034312" cy="2046340"/>
          </a:xfrm>
          <a:prstGeom prst="rect">
            <a:avLst/>
          </a:prstGeom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077091" y="4779182"/>
            <a:ext cx="8692552" cy="1138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Oppgave: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Hva gjør du nå?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A0C4910-2D4E-9281-6872-E673363CB446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48447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40744" y="1023170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Til slutt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340744" y="2252938"/>
            <a:ext cx="1018990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Det er helt naturlig å føle på engstelse, frykt, hjelpeløshet og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frustrasjon… Er jeg kompetent nok?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Det er ingen fasit, det å gjøre sitt beste ut ifra egne forutsetninger og de vilkår man jobber under er godt nok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Refleksjon og veiledning er viktig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764" y="0"/>
            <a:ext cx="2868236" cy="225293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9C4A833-FE42-CFB1-B2C1-3176FB6DC0BE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86805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239" y="473392"/>
            <a:ext cx="2615650" cy="2859481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3554095" y="142096"/>
            <a:ext cx="4490765" cy="1339692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 har vi nådd målet med emnet?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370668" y="2732391"/>
            <a:ext cx="10000296" cy="20551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Kursdeltakerne skal:</a:t>
            </a:r>
          </a:p>
          <a:p>
            <a:pPr marL="137160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kunne forklare hva det innebærer å møte </a:t>
            </a:r>
          </a:p>
          <a:p>
            <a:pPr marL="137160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mennesker i psykisk krise på en trygg og omsorgsfull måte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4AA6F0C-C818-C9D8-3137-35D9FAC08BD4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06208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2950007" y="1494927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968" y="2988440"/>
            <a:ext cx="3941503" cy="2015953"/>
          </a:xfrm>
          <a:prstGeom prst="rect">
            <a:avLst/>
          </a:prstGeom>
        </p:spPr>
      </p:pic>
      <p:sp>
        <p:nvSpPr>
          <p:cNvPr id="3" name="Undertittel 2">
            <a:extLst>
              <a:ext uri="{FF2B5EF4-FFF2-40B4-BE49-F238E27FC236}">
                <a16:creationId xmlns:a16="http://schemas.microsoft.com/office/drawing/2014/main" id="{E287CE17-E72C-31E8-EAB2-E739EE64D7F1}"/>
              </a:ext>
            </a:extLst>
          </p:cNvPr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Referanser og aktuell litteratur: Se emnebeskrivelser for grunnkurset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Illustrasjoner: KoKom,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Colourbox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og Adobe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stock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556B5E0-D66C-DF69-9669-803D3898D6B5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76506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1887" y="2187653"/>
            <a:ext cx="8091377" cy="49237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Kommunikasjon med mennesker i psykisk krise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Kort om 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kartlegging ved ulike problemstillinger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de-eskalerende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kommunikasjon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risikomomenter for selvmord</a:t>
            </a: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vurdering av voldsrisiko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828800" marR="0" lvl="3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hyppige innringere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137160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38202" y="1010476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251" y="1595490"/>
            <a:ext cx="3727916" cy="3824032"/>
          </a:xfrm>
          <a:prstGeom prst="rect">
            <a:avLst/>
          </a:prstGeo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7B1A50D-E523-4C43-1D32-1FD3D4CDA7A0}"/>
              </a:ext>
            </a:extLst>
          </p:cNvPr>
          <p:cNvSpPr txBox="1"/>
          <p:nvPr/>
        </p:nvSpPr>
        <p:spPr>
          <a:xfrm>
            <a:off x="1077130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Julie Alma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41788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899" y="2051336"/>
            <a:ext cx="10509408" cy="32778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Kursdeltakerne skal: </a:t>
            </a: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Tahoma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kunne forklare hva det innebærer å møte mennesker 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Verdana"/>
              <a:cs typeface="Calibri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 psykisk krise på en trygg og omsorgsfull måte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44419" y="785586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372" y="1012031"/>
            <a:ext cx="2888055" cy="31606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555E434-CFB8-F05D-F636-65C1E4206D57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08580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83698" y="2891460"/>
            <a:ext cx="7239654" cy="3565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Innringer: «Jeg vil ta livet av meg nå, jeg orker ikke mer»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Hva sier du som operatør?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11F3E8DD-61AF-4710-8515-95E76997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72" y="1631405"/>
            <a:ext cx="3239363" cy="377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99E64410-181D-BC60-A6C8-545CA079347C}"/>
              </a:ext>
            </a:extLst>
          </p:cNvPr>
          <p:cNvSpPr txBox="1"/>
          <p:nvPr/>
        </p:nvSpPr>
        <p:spPr>
          <a:xfrm>
            <a:off x="10789683" y="6642927"/>
            <a:ext cx="1292099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Theo </a:t>
            </a:r>
            <a:r>
              <a:rPr lang="nb-NO" sz="600" dirty="0" err="1">
                <a:cs typeface="Calibri"/>
              </a:rPr>
              <a:t>Bakkeby</a:t>
            </a:r>
            <a:r>
              <a:rPr lang="nb-NO" sz="600" dirty="0">
                <a:cs typeface="Calibri"/>
              </a:rPr>
              <a:t> Høiseth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72365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95120" y="1013757"/>
            <a:ext cx="10634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Generelt om kommunikasjon med mennesker i psykisk krise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962876" y="2444308"/>
            <a:ext cx="7414505" cy="49244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Vær bevisst egen kommunikasjon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Det er avgjørende å få en god start </a:t>
            </a: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Bruk empatisk tilnærming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Spør innringer hva de selv ønsker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Forklar alternativer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Det finnes ingen fasit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4858" y="1620565"/>
            <a:ext cx="3123332" cy="4455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AFA4FA9-7B56-45C2-5E3E-C7F10491E2C5}"/>
              </a:ext>
            </a:extLst>
          </p:cNvPr>
          <p:cNvSpPr txBox="1"/>
          <p:nvPr/>
        </p:nvSpPr>
        <p:spPr>
          <a:xfrm>
            <a:off x="10534338" y="6629142"/>
            <a:ext cx="1412734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Randi Helena </a:t>
            </a:r>
            <a:r>
              <a:rPr lang="nb-NO" sz="600" dirty="0" err="1">
                <a:cs typeface="Calibri"/>
              </a:rPr>
              <a:t>Andersdotter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47510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419082" y="1004276"/>
            <a:ext cx="6724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Hvordan møte pasienten/pårørende?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3156464" y="1881965"/>
            <a:ext cx="62602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Åpenhet og ærlighet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Varme og medmenneskelighet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Normalitet og likeverd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Tro på og ta på alvor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167" y="4606313"/>
            <a:ext cx="7096359" cy="1932599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6F054E4-C337-65CE-AE76-DFC0FD54FDC3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Bilde: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95062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390369" y="927080"/>
            <a:ext cx="5852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Kartlegging av ulike situasjoner</a:t>
            </a: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777767" y="2762273"/>
            <a:ext cx="68328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Ofte manglende / usikre opplysninger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Kartlegg så nøye som mulig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 kontakt med pasient hvis mulig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1772505" y="4608749"/>
            <a:ext cx="95812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Ulike problemstillinger krever ulik kartlegging,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eksempel </a:t>
            </a:r>
            <a:r>
              <a:rPr kumimoji="0" lang="nb-NO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suicidalitet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psykose eller angst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61B44E4-BE46-0C9E-4151-A571A6A9824C}"/>
              </a:ext>
            </a:extLst>
          </p:cNvPr>
          <p:cNvSpPr txBox="1"/>
          <p:nvPr/>
        </p:nvSpPr>
        <p:spPr>
          <a:xfrm>
            <a:off x="10566526" y="6629142"/>
            <a:ext cx="1304346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Eskil Johannes </a:t>
            </a:r>
            <a:r>
              <a:rPr lang="nb-NO" sz="600" dirty="0" err="1">
                <a:cs typeface="Calibri"/>
              </a:rPr>
              <a:t>Ørum</a:t>
            </a:r>
            <a:endParaRPr lang="nb-NO" sz="600" dirty="0"/>
          </a:p>
        </p:txBody>
      </p:sp>
      <p:pic>
        <p:nvPicPr>
          <p:cNvPr id="9" name="Bilde 8" descr="Et bilde som inneholder tegning, sketch, strektegning, clip art&#10;&#10;Automatisk generert beskrivelse">
            <a:extLst>
              <a:ext uri="{FF2B5EF4-FFF2-40B4-BE49-F238E27FC236}">
                <a16:creationId xmlns:a16="http://schemas.microsoft.com/office/drawing/2014/main" id="{99FA6BEF-10C0-FA74-FCFA-19F511124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10264" r="9230" b="22905"/>
          <a:stretch/>
        </p:blipFill>
        <p:spPr>
          <a:xfrm>
            <a:off x="7777843" y="-1"/>
            <a:ext cx="4376058" cy="2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1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03303" y="839909"/>
            <a:ext cx="3005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Fokus i dialogen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003303" y="2005386"/>
            <a:ext cx="108566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Fokus bør være på følgende hovedpunkter: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Hva har skjedd i dag?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Hva kan jeg hjelpe deg med? 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Går du i behandling? Når var du der sist?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Eventuelt - har du hatt selvmordstanker før? 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Hva skjedde da? / Hva gjorde du med det?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Avgrense - ikke snakke om historikk/barndom og begrens tidsbruk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129" y="-72717"/>
            <a:ext cx="3311565" cy="3384884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49B6999-ED62-5270-2AC9-1203CE4D4FE0}"/>
              </a:ext>
            </a:extLst>
          </p:cNvPr>
          <p:cNvSpPr txBox="1"/>
          <p:nvPr/>
        </p:nvSpPr>
        <p:spPr>
          <a:xfrm>
            <a:off x="10789683" y="6629142"/>
            <a:ext cx="9020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600" dirty="0">
                <a:cs typeface="Calibri"/>
              </a:rPr>
              <a:t>Illustrasjon: KoKom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1219278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d7fd5-9309-423a-b0d3-bdc528a00c6f">
      <Terms xmlns="http://schemas.microsoft.com/office/infopath/2007/PartnerControls"/>
    </lcf76f155ced4ddcb4097134ff3c332f>
    <TaxCatchAll xmlns="70bd2ea5-bdb3-40dd-892e-653457c1e96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1F3C1C7FA91D4C90CC1DFEAB28AFC6" ma:contentTypeVersion="12" ma:contentTypeDescription="Opprett et nytt dokument." ma:contentTypeScope="" ma:versionID="98e337bf759f0050ddf6be74fbb39220">
  <xsd:schema xmlns:xsd="http://www.w3.org/2001/XMLSchema" xmlns:xs="http://www.w3.org/2001/XMLSchema" xmlns:p="http://schemas.microsoft.com/office/2006/metadata/properties" xmlns:ns2="820d7fd5-9309-423a-b0d3-bdc528a00c6f" xmlns:ns3="70bd2ea5-bdb3-40dd-892e-653457c1e963" targetNamespace="http://schemas.microsoft.com/office/2006/metadata/properties" ma:root="true" ma:fieldsID="a8281cb47b3bc76563f8a55c12516da8" ns2:_="" ns3:_="">
    <xsd:import namespace="820d7fd5-9309-423a-b0d3-bdc528a00c6f"/>
    <xsd:import namespace="70bd2ea5-bdb3-40dd-892e-653457c1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7fd5-9309-423a-b0d3-bdc528a00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d2ea5-bdb3-40dd-892e-653457c1e9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014a1ee-f697-4c59-b93a-b1bc24fc05b2}" ma:internalName="TaxCatchAll" ma:showField="CatchAllData" ma:web="70bd2ea5-bdb3-40dd-892e-653457c1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59BC25-8758-4C8E-87C7-511DFC2942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D31DD9-2BE9-4653-A644-7BACB4CEBD22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ec921d6-e839-4c63-bb44-e2b479f83181"/>
    <ds:schemaRef ds:uri="87603b3f-8198-4445-954d-721bf3de7ea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3322DDA-05E9-4698-86ED-ECC342DFC77A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4015</Words>
  <Application>Microsoft Office PowerPoint</Application>
  <PresentationFormat>Widescreen</PresentationFormat>
  <Paragraphs>482</Paragraphs>
  <Slides>28</Slides>
  <Notes>28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Times</vt:lpstr>
      <vt:lpstr>Verdana</vt:lpstr>
      <vt:lpstr>1_Office-tema</vt:lpstr>
      <vt:lpstr>2_Office-tema</vt:lpstr>
      <vt:lpstr>3_Office-tema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Realfsen, Vibeke Kristensen</dc:creator>
  <cp:lastModifiedBy>Thor Andre</cp:lastModifiedBy>
  <cp:revision>16</cp:revision>
  <dcterms:created xsi:type="dcterms:W3CDTF">2023-10-31T08:28:45Z</dcterms:created>
  <dcterms:modified xsi:type="dcterms:W3CDTF">2023-11-28T15:46:58Z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1_Office-tema:8\2_Office-tema:8\3_Office-tema:3</vt:lpwstr>
  </property>
  <property fmtid="{D5CDD505-2E9C-101B-9397-08002B2CF9AE}" pid="3" name="ClassificationContentMarkingFooterText">
    <vt:lpwstr>Følsomhet Intern (gul)</vt:lpwstr>
  </property>
  <property fmtid="{D5CDD505-2E9C-101B-9397-08002B2CF9AE}" pid="4" name="MSIP_Label_d291ddcc-9a90-46b7-a727-d19b3ec4b730_Enabled">
    <vt:lpwstr>true</vt:lpwstr>
  </property>
  <property fmtid="{D5CDD505-2E9C-101B-9397-08002B2CF9AE}" pid="5" name="MSIP_Label_d291ddcc-9a90-46b7-a727-d19b3ec4b730_SetDate">
    <vt:lpwstr>2023-10-31T09:08:08Z</vt:lpwstr>
  </property>
  <property fmtid="{D5CDD505-2E9C-101B-9397-08002B2CF9AE}" pid="6" name="MSIP_Label_d291ddcc-9a90-46b7-a727-d19b3ec4b730_Method">
    <vt:lpwstr>Privileged</vt:lpwstr>
  </property>
  <property fmtid="{D5CDD505-2E9C-101B-9397-08002B2CF9AE}" pid="7" name="MSIP_Label_d291ddcc-9a90-46b7-a727-d19b3ec4b730_Name">
    <vt:lpwstr>Åpen</vt:lpwstr>
  </property>
  <property fmtid="{D5CDD505-2E9C-101B-9397-08002B2CF9AE}" pid="8" name="MSIP_Label_d291ddcc-9a90-46b7-a727-d19b3ec4b730_SiteId">
    <vt:lpwstr>bdcbe535-f3cf-49f5-8a6a-fb6d98dc7837</vt:lpwstr>
  </property>
  <property fmtid="{D5CDD505-2E9C-101B-9397-08002B2CF9AE}" pid="9" name="MSIP_Label_d291ddcc-9a90-46b7-a727-d19b3ec4b730_ActionId">
    <vt:lpwstr>d5f84ffb-5a2b-46a9-a3ec-49a40ecb4875</vt:lpwstr>
  </property>
  <property fmtid="{D5CDD505-2E9C-101B-9397-08002B2CF9AE}" pid="10" name="MSIP_Label_d291ddcc-9a90-46b7-a727-d19b3ec4b730_ContentBits">
    <vt:lpwstr>0</vt:lpwstr>
  </property>
  <property fmtid="{D5CDD505-2E9C-101B-9397-08002B2CF9AE}" pid="11" name="ContentTypeId">
    <vt:lpwstr>0x010100CD1F3C1C7FA91D4C90CC1DFEAB28AFC6</vt:lpwstr>
  </property>
  <property fmtid="{D5CDD505-2E9C-101B-9397-08002B2CF9AE}" pid="12" name="MediaServiceImageTags">
    <vt:lpwstr/>
  </property>
</Properties>
</file>