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notesMasterIdLst>
    <p:notesMasterId r:id="rId37"/>
  </p:notesMasterIdLst>
  <p:sldIdLst>
    <p:sldId id="315" r:id="rId6"/>
    <p:sldId id="258" r:id="rId7"/>
    <p:sldId id="259" r:id="rId8"/>
    <p:sldId id="260" r:id="rId9"/>
    <p:sldId id="265" r:id="rId10"/>
    <p:sldId id="323" r:id="rId11"/>
    <p:sldId id="305" r:id="rId12"/>
    <p:sldId id="267" r:id="rId13"/>
    <p:sldId id="309" r:id="rId14"/>
    <p:sldId id="292" r:id="rId15"/>
    <p:sldId id="314" r:id="rId16"/>
    <p:sldId id="286" r:id="rId17"/>
    <p:sldId id="290" r:id="rId18"/>
    <p:sldId id="331" r:id="rId19"/>
    <p:sldId id="294" r:id="rId20"/>
    <p:sldId id="295" r:id="rId21"/>
    <p:sldId id="307" r:id="rId22"/>
    <p:sldId id="297" r:id="rId23"/>
    <p:sldId id="289" r:id="rId24"/>
    <p:sldId id="322" r:id="rId25"/>
    <p:sldId id="287" r:id="rId26"/>
    <p:sldId id="304" r:id="rId27"/>
    <p:sldId id="312" r:id="rId28"/>
    <p:sldId id="301" r:id="rId29"/>
    <p:sldId id="299" r:id="rId30"/>
    <p:sldId id="308" r:id="rId31"/>
    <p:sldId id="269" r:id="rId32"/>
    <p:sldId id="327" r:id="rId33"/>
    <p:sldId id="306" r:id="rId34"/>
    <p:sldId id="284" r:id="rId35"/>
    <p:sldId id="285" r:id="rId3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E1CBCC-A5E8-48A4-B855-85BC6CDE8E88}" v="19" dt="2023-11-28T14:51:37.565"/>
    <p1510:client id="{D331E2D8-FE47-4EFE-81B8-BBD2CB68AAE0}" v="111" dt="2023-11-28T13:50:44.1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142" autoAdjust="0"/>
  </p:normalViewPr>
  <p:slideViewPr>
    <p:cSldViewPr snapToGrid="0">
      <p:cViewPr>
        <p:scale>
          <a:sx n="120" d="100"/>
          <a:sy n="120" d="100"/>
        </p:scale>
        <p:origin x="943" y="141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13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ingsen, Thor Andre" userId="63925441-3473-4800-afc1-e5743549fef7" providerId="ADAL" clId="{16E1CBCC-A5E8-48A4-B855-85BC6CDE8E88}"/>
    <pc:docChg chg="custSel modSld">
      <pc:chgData name="Ellingsen, Thor Andre" userId="63925441-3473-4800-afc1-e5743549fef7" providerId="ADAL" clId="{16E1CBCC-A5E8-48A4-B855-85BC6CDE8E88}" dt="2023-11-28T14:56:12.928" v="191" actId="20577"/>
      <pc:docMkLst>
        <pc:docMk/>
      </pc:docMkLst>
      <pc:sldChg chg="addSp modSp mod">
        <pc:chgData name="Ellingsen, Thor Andre" userId="63925441-3473-4800-afc1-e5743549fef7" providerId="ADAL" clId="{16E1CBCC-A5E8-48A4-B855-85BC6CDE8E88}" dt="2023-11-28T13:56:40.036" v="25" actId="20577"/>
        <pc:sldMkLst>
          <pc:docMk/>
          <pc:sldMk cId="2206500406" sldId="260"/>
        </pc:sldMkLst>
        <pc:spChg chg="add mod">
          <ac:chgData name="Ellingsen, Thor Andre" userId="63925441-3473-4800-afc1-e5743549fef7" providerId="ADAL" clId="{16E1CBCC-A5E8-48A4-B855-85BC6CDE8E88}" dt="2023-11-28T13:56:40.036" v="25" actId="20577"/>
          <ac:spMkLst>
            <pc:docMk/>
            <pc:sldMk cId="2206500406" sldId="260"/>
            <ac:spMk id="6" creationId="{08BECDCA-EC56-8D44-B158-505B5E540B0E}"/>
          </ac:spMkLst>
        </pc:spChg>
      </pc:sldChg>
      <pc:sldChg chg="addSp modSp mod">
        <pc:chgData name="Ellingsen, Thor Andre" userId="63925441-3473-4800-afc1-e5743549fef7" providerId="ADAL" clId="{16E1CBCC-A5E8-48A4-B855-85BC6CDE8E88}" dt="2023-11-28T13:57:07.323" v="27" actId="1076"/>
        <pc:sldMkLst>
          <pc:docMk/>
          <pc:sldMk cId="3592763733" sldId="265"/>
        </pc:sldMkLst>
        <pc:spChg chg="add mod">
          <ac:chgData name="Ellingsen, Thor Andre" userId="63925441-3473-4800-afc1-e5743549fef7" providerId="ADAL" clId="{16E1CBCC-A5E8-48A4-B855-85BC6CDE8E88}" dt="2023-11-28T13:57:07.323" v="27" actId="1076"/>
          <ac:spMkLst>
            <pc:docMk/>
            <pc:sldMk cId="3592763733" sldId="265"/>
            <ac:spMk id="5" creationId="{3B52E243-FAD4-C439-6369-D7716720D8AA}"/>
          </ac:spMkLst>
        </pc:spChg>
      </pc:sldChg>
      <pc:sldChg chg="addSp modSp">
        <pc:chgData name="Ellingsen, Thor Andre" userId="63925441-3473-4800-afc1-e5743549fef7" providerId="ADAL" clId="{16E1CBCC-A5E8-48A4-B855-85BC6CDE8E88}" dt="2023-11-28T14:41:19.004" v="161"/>
        <pc:sldMkLst>
          <pc:docMk/>
          <pc:sldMk cId="4378774" sldId="269"/>
        </pc:sldMkLst>
        <pc:spChg chg="add mod">
          <ac:chgData name="Ellingsen, Thor Andre" userId="63925441-3473-4800-afc1-e5743549fef7" providerId="ADAL" clId="{16E1CBCC-A5E8-48A4-B855-85BC6CDE8E88}" dt="2023-11-28T14:41:19.004" v="161"/>
          <ac:spMkLst>
            <pc:docMk/>
            <pc:sldMk cId="4378774" sldId="269"/>
            <ac:spMk id="6" creationId="{A74643D2-2949-9A61-ABBD-375C10291C38}"/>
          </ac:spMkLst>
        </pc:spChg>
      </pc:sldChg>
      <pc:sldChg chg="addSp modSp mod">
        <pc:chgData name="Ellingsen, Thor Andre" userId="63925441-3473-4800-afc1-e5743549fef7" providerId="ADAL" clId="{16E1CBCC-A5E8-48A4-B855-85BC6CDE8E88}" dt="2023-11-28T14:41:47.533" v="169" actId="20577"/>
        <pc:sldMkLst>
          <pc:docMk/>
          <pc:sldMk cId="1282649208" sldId="284"/>
        </pc:sldMkLst>
        <pc:spChg chg="add mod">
          <ac:chgData name="Ellingsen, Thor Andre" userId="63925441-3473-4800-afc1-e5743549fef7" providerId="ADAL" clId="{16E1CBCC-A5E8-48A4-B855-85BC6CDE8E88}" dt="2023-11-28T14:41:47.533" v="169" actId="20577"/>
          <ac:spMkLst>
            <pc:docMk/>
            <pc:sldMk cId="1282649208" sldId="284"/>
            <ac:spMk id="7" creationId="{758C45CF-5D06-81E5-C09C-B980F47881EB}"/>
          </ac:spMkLst>
        </pc:spChg>
      </pc:sldChg>
      <pc:sldChg chg="addSp modSp">
        <pc:chgData name="Ellingsen, Thor Andre" userId="63925441-3473-4800-afc1-e5743549fef7" providerId="ADAL" clId="{16E1CBCC-A5E8-48A4-B855-85BC6CDE8E88}" dt="2023-11-28T14:41:58.753" v="170"/>
        <pc:sldMkLst>
          <pc:docMk/>
          <pc:sldMk cId="4097134094" sldId="285"/>
        </pc:sldMkLst>
        <pc:spChg chg="add mod">
          <ac:chgData name="Ellingsen, Thor Andre" userId="63925441-3473-4800-afc1-e5743549fef7" providerId="ADAL" clId="{16E1CBCC-A5E8-48A4-B855-85BC6CDE8E88}" dt="2023-11-28T14:41:58.753" v="170"/>
          <ac:spMkLst>
            <pc:docMk/>
            <pc:sldMk cId="4097134094" sldId="285"/>
            <ac:spMk id="4" creationId="{A9201974-06BC-E9D5-464F-13E0EEC977B5}"/>
          </ac:spMkLst>
        </pc:spChg>
      </pc:sldChg>
      <pc:sldChg chg="addSp modSp mod">
        <pc:chgData name="Ellingsen, Thor Andre" userId="63925441-3473-4800-afc1-e5743549fef7" providerId="ADAL" clId="{16E1CBCC-A5E8-48A4-B855-85BC6CDE8E88}" dt="2023-11-28T14:36:45.680" v="138" actId="1076"/>
        <pc:sldMkLst>
          <pc:docMk/>
          <pc:sldMk cId="14963714" sldId="287"/>
        </pc:sldMkLst>
        <pc:spChg chg="add mod">
          <ac:chgData name="Ellingsen, Thor Andre" userId="63925441-3473-4800-afc1-e5743549fef7" providerId="ADAL" clId="{16E1CBCC-A5E8-48A4-B855-85BC6CDE8E88}" dt="2023-11-28T14:36:45.680" v="138" actId="1076"/>
          <ac:spMkLst>
            <pc:docMk/>
            <pc:sldMk cId="14963714" sldId="287"/>
            <ac:spMk id="6" creationId="{8CBBABF5-9B4E-7A50-7C35-D4E8FE94C589}"/>
          </ac:spMkLst>
        </pc:spChg>
      </pc:sldChg>
      <pc:sldChg chg="addSp modSp mod">
        <pc:chgData name="Ellingsen, Thor Andre" userId="63925441-3473-4800-afc1-e5743549fef7" providerId="ADAL" clId="{16E1CBCC-A5E8-48A4-B855-85BC6CDE8E88}" dt="2023-11-28T14:51:49.628" v="177" actId="1035"/>
        <pc:sldMkLst>
          <pc:docMk/>
          <pc:sldMk cId="4280714468" sldId="289"/>
        </pc:sldMkLst>
        <pc:spChg chg="add mod">
          <ac:chgData name="Ellingsen, Thor Andre" userId="63925441-3473-4800-afc1-e5743549fef7" providerId="ADAL" clId="{16E1CBCC-A5E8-48A4-B855-85BC6CDE8E88}" dt="2023-11-28T14:51:49.628" v="177" actId="1035"/>
          <ac:spMkLst>
            <pc:docMk/>
            <pc:sldMk cId="4280714468" sldId="289"/>
            <ac:spMk id="6" creationId="{0FB82D95-70C7-002B-B3FA-F5D291113B17}"/>
          </ac:spMkLst>
        </pc:spChg>
      </pc:sldChg>
      <pc:sldChg chg="addSp delSp modSp mod">
        <pc:chgData name="Ellingsen, Thor Andre" userId="63925441-3473-4800-afc1-e5743549fef7" providerId="ADAL" clId="{16E1CBCC-A5E8-48A4-B855-85BC6CDE8E88}" dt="2023-11-28T14:51:29.545" v="173"/>
        <pc:sldMkLst>
          <pc:docMk/>
          <pc:sldMk cId="2623540754" sldId="290"/>
        </pc:sldMkLst>
        <pc:spChg chg="add mod">
          <ac:chgData name="Ellingsen, Thor Andre" userId="63925441-3473-4800-afc1-e5743549fef7" providerId="ADAL" clId="{16E1CBCC-A5E8-48A4-B855-85BC6CDE8E88}" dt="2023-11-28T14:14:53.405" v="74" actId="20577"/>
          <ac:spMkLst>
            <pc:docMk/>
            <pc:sldMk cId="2623540754" sldId="290"/>
            <ac:spMk id="7" creationId="{9EDC725C-4406-FFC4-3387-DA6F24D17EED}"/>
          </ac:spMkLst>
        </pc:spChg>
        <pc:spChg chg="add del mod">
          <ac:chgData name="Ellingsen, Thor Andre" userId="63925441-3473-4800-afc1-e5743549fef7" providerId="ADAL" clId="{16E1CBCC-A5E8-48A4-B855-85BC6CDE8E88}" dt="2023-11-28T14:51:29.545" v="173"/>
          <ac:spMkLst>
            <pc:docMk/>
            <pc:sldMk cId="2623540754" sldId="290"/>
            <ac:spMk id="8" creationId="{076E4577-7845-5AA6-4048-64BD678D642C}"/>
          </ac:spMkLst>
        </pc:spChg>
      </pc:sldChg>
      <pc:sldChg chg="addSp modSp mod">
        <pc:chgData name="Ellingsen, Thor Andre" userId="63925441-3473-4800-afc1-e5743549fef7" providerId="ADAL" clId="{16E1CBCC-A5E8-48A4-B855-85BC6CDE8E88}" dt="2023-11-28T13:57:41.607" v="42" actId="14100"/>
        <pc:sldMkLst>
          <pc:docMk/>
          <pc:sldMk cId="3843922962" sldId="292"/>
        </pc:sldMkLst>
        <pc:spChg chg="add mod">
          <ac:chgData name="Ellingsen, Thor Andre" userId="63925441-3473-4800-afc1-e5743549fef7" providerId="ADAL" clId="{16E1CBCC-A5E8-48A4-B855-85BC6CDE8E88}" dt="2023-11-28T13:57:41.607" v="42" actId="14100"/>
          <ac:spMkLst>
            <pc:docMk/>
            <pc:sldMk cId="3843922962" sldId="292"/>
            <ac:spMk id="6" creationId="{4FCC782F-F0A4-908C-FC47-1AEBBA142B23}"/>
          </ac:spMkLst>
        </pc:spChg>
      </pc:sldChg>
      <pc:sldChg chg="addSp modSp mod">
        <pc:chgData name="Ellingsen, Thor Andre" userId="63925441-3473-4800-afc1-e5743549fef7" providerId="ADAL" clId="{16E1CBCC-A5E8-48A4-B855-85BC6CDE8E88}" dt="2023-11-28T14:21:25.584" v="98" actId="1076"/>
        <pc:sldMkLst>
          <pc:docMk/>
          <pc:sldMk cId="4208266256" sldId="294"/>
        </pc:sldMkLst>
        <pc:spChg chg="add mod">
          <ac:chgData name="Ellingsen, Thor Andre" userId="63925441-3473-4800-afc1-e5743549fef7" providerId="ADAL" clId="{16E1CBCC-A5E8-48A4-B855-85BC6CDE8E88}" dt="2023-11-28T14:21:25.584" v="98" actId="1076"/>
          <ac:spMkLst>
            <pc:docMk/>
            <pc:sldMk cId="4208266256" sldId="294"/>
            <ac:spMk id="5" creationId="{4C621C8C-4577-4FCA-3AA0-7BFCC2332F2E}"/>
          </ac:spMkLst>
        </pc:spChg>
      </pc:sldChg>
      <pc:sldChg chg="addSp modSp">
        <pc:chgData name="Ellingsen, Thor Andre" userId="63925441-3473-4800-afc1-e5743549fef7" providerId="ADAL" clId="{16E1CBCC-A5E8-48A4-B855-85BC6CDE8E88}" dt="2023-11-28T14:21:53.397" v="99"/>
        <pc:sldMkLst>
          <pc:docMk/>
          <pc:sldMk cId="1183193474" sldId="295"/>
        </pc:sldMkLst>
        <pc:spChg chg="add mod">
          <ac:chgData name="Ellingsen, Thor Andre" userId="63925441-3473-4800-afc1-e5743549fef7" providerId="ADAL" clId="{16E1CBCC-A5E8-48A4-B855-85BC6CDE8E88}" dt="2023-11-28T14:21:53.397" v="99"/>
          <ac:spMkLst>
            <pc:docMk/>
            <pc:sldMk cId="1183193474" sldId="295"/>
            <ac:spMk id="5" creationId="{F674030D-1A74-68E8-91BD-B10820A0DB0B}"/>
          </ac:spMkLst>
        </pc:spChg>
      </pc:sldChg>
      <pc:sldChg chg="addSp modSp mod">
        <pc:chgData name="Ellingsen, Thor Andre" userId="63925441-3473-4800-afc1-e5743549fef7" providerId="ADAL" clId="{16E1CBCC-A5E8-48A4-B855-85BC6CDE8E88}" dt="2023-11-28T14:22:17.252" v="110" actId="20577"/>
        <pc:sldMkLst>
          <pc:docMk/>
          <pc:sldMk cId="412727143" sldId="297"/>
        </pc:sldMkLst>
        <pc:spChg chg="add mod">
          <ac:chgData name="Ellingsen, Thor Andre" userId="63925441-3473-4800-afc1-e5743549fef7" providerId="ADAL" clId="{16E1CBCC-A5E8-48A4-B855-85BC6CDE8E88}" dt="2023-11-28T14:22:17.252" v="110" actId="20577"/>
          <ac:spMkLst>
            <pc:docMk/>
            <pc:sldMk cId="412727143" sldId="297"/>
            <ac:spMk id="6" creationId="{E78C6720-CFFD-8FEF-D7EB-8EBE6D160A33}"/>
          </ac:spMkLst>
        </pc:spChg>
      </pc:sldChg>
      <pc:sldChg chg="addSp modSp mod">
        <pc:chgData name="Ellingsen, Thor Andre" userId="63925441-3473-4800-afc1-e5743549fef7" providerId="ADAL" clId="{16E1CBCC-A5E8-48A4-B855-85BC6CDE8E88}" dt="2023-11-28T14:40:39.598" v="160" actId="1076"/>
        <pc:sldMkLst>
          <pc:docMk/>
          <pc:sldMk cId="1717023363" sldId="301"/>
        </pc:sldMkLst>
        <pc:spChg chg="add mod">
          <ac:chgData name="Ellingsen, Thor Andre" userId="63925441-3473-4800-afc1-e5743549fef7" providerId="ADAL" clId="{16E1CBCC-A5E8-48A4-B855-85BC6CDE8E88}" dt="2023-11-28T14:40:39.598" v="160" actId="1076"/>
          <ac:spMkLst>
            <pc:docMk/>
            <pc:sldMk cId="1717023363" sldId="301"/>
            <ac:spMk id="6" creationId="{C0A7724E-31CD-0ED6-95F5-397EFE3BAFFC}"/>
          </ac:spMkLst>
        </pc:spChg>
      </pc:sldChg>
      <pc:sldChg chg="addSp modSp mod">
        <pc:chgData name="Ellingsen, Thor Andre" userId="63925441-3473-4800-afc1-e5743549fef7" providerId="ADAL" clId="{16E1CBCC-A5E8-48A4-B855-85BC6CDE8E88}" dt="2023-11-28T14:39:03.890" v="155" actId="1035"/>
        <pc:sldMkLst>
          <pc:docMk/>
          <pc:sldMk cId="1181289127" sldId="304"/>
        </pc:sldMkLst>
        <pc:spChg chg="mod">
          <ac:chgData name="Ellingsen, Thor Andre" userId="63925441-3473-4800-afc1-e5743549fef7" providerId="ADAL" clId="{16E1CBCC-A5E8-48A4-B855-85BC6CDE8E88}" dt="2023-11-28T14:37:34.579" v="142" actId="1076"/>
          <ac:spMkLst>
            <pc:docMk/>
            <pc:sldMk cId="1181289127" sldId="304"/>
            <ac:spMk id="2" creationId="{00000000-0000-0000-0000-000000000000}"/>
          </ac:spMkLst>
        </pc:spChg>
        <pc:spChg chg="mod">
          <ac:chgData name="Ellingsen, Thor Andre" userId="63925441-3473-4800-afc1-e5743549fef7" providerId="ADAL" clId="{16E1CBCC-A5E8-48A4-B855-85BC6CDE8E88}" dt="2023-11-28T14:38:57.632" v="148" actId="14100"/>
          <ac:spMkLst>
            <pc:docMk/>
            <pc:sldMk cId="1181289127" sldId="304"/>
            <ac:spMk id="4" creationId="{D9D4FCC8-3D63-6ACC-2EB4-2B8A7F02EF74}"/>
          </ac:spMkLst>
        </pc:spChg>
        <pc:picChg chg="add mod">
          <ac:chgData name="Ellingsen, Thor Andre" userId="63925441-3473-4800-afc1-e5743549fef7" providerId="ADAL" clId="{16E1CBCC-A5E8-48A4-B855-85BC6CDE8E88}" dt="2023-11-28T14:37:36.933" v="143" actId="1076"/>
          <ac:picMkLst>
            <pc:docMk/>
            <pc:sldMk cId="1181289127" sldId="304"/>
            <ac:picMk id="7" creationId="{7398A269-918A-4B96-4798-804A5D91A6F2}"/>
          </ac:picMkLst>
        </pc:picChg>
        <pc:picChg chg="mod">
          <ac:chgData name="Ellingsen, Thor Andre" userId="63925441-3473-4800-afc1-e5743549fef7" providerId="ADAL" clId="{16E1CBCC-A5E8-48A4-B855-85BC6CDE8E88}" dt="2023-11-28T14:39:03.890" v="155" actId="1035"/>
          <ac:picMkLst>
            <pc:docMk/>
            <pc:sldMk cId="1181289127" sldId="304"/>
            <ac:picMk id="8" creationId="{00000000-0000-0000-0000-000000000000}"/>
          </ac:picMkLst>
        </pc:picChg>
      </pc:sldChg>
      <pc:sldChg chg="modSp mod">
        <pc:chgData name="Ellingsen, Thor Andre" userId="63925441-3473-4800-afc1-e5743549fef7" providerId="ADAL" clId="{16E1CBCC-A5E8-48A4-B855-85BC6CDE8E88}" dt="2023-11-28T13:56:09.551" v="9" actId="1076"/>
        <pc:sldMkLst>
          <pc:docMk/>
          <pc:sldMk cId="1743124771" sldId="305"/>
        </pc:sldMkLst>
        <pc:spChg chg="mod">
          <ac:chgData name="Ellingsen, Thor Andre" userId="63925441-3473-4800-afc1-e5743549fef7" providerId="ADAL" clId="{16E1CBCC-A5E8-48A4-B855-85BC6CDE8E88}" dt="2023-11-28T13:56:09.551" v="9" actId="1076"/>
          <ac:spMkLst>
            <pc:docMk/>
            <pc:sldMk cId="1743124771" sldId="305"/>
            <ac:spMk id="4" creationId="{53B25EE7-599E-6E16-393C-208B003C325C}"/>
          </ac:spMkLst>
        </pc:spChg>
      </pc:sldChg>
      <pc:sldChg chg="addSp modSp mod">
        <pc:chgData name="Ellingsen, Thor Andre" userId="63925441-3473-4800-afc1-e5743549fef7" providerId="ADAL" clId="{16E1CBCC-A5E8-48A4-B855-85BC6CDE8E88}" dt="2023-11-28T14:56:12.928" v="191" actId="20577"/>
        <pc:sldMkLst>
          <pc:docMk/>
          <pc:sldMk cId="745668545" sldId="306"/>
        </pc:sldMkLst>
        <pc:spChg chg="add mod">
          <ac:chgData name="Ellingsen, Thor Andre" userId="63925441-3473-4800-afc1-e5743549fef7" providerId="ADAL" clId="{16E1CBCC-A5E8-48A4-B855-85BC6CDE8E88}" dt="2023-11-28T14:56:12.928" v="191" actId="20577"/>
          <ac:spMkLst>
            <pc:docMk/>
            <pc:sldMk cId="745668545" sldId="306"/>
            <ac:spMk id="3" creationId="{C5D9A10C-8BA2-9C4F-5748-F15B623BE7D4}"/>
          </ac:spMkLst>
        </pc:spChg>
      </pc:sldChg>
      <pc:sldChg chg="addSp modSp">
        <pc:chgData name="Ellingsen, Thor Andre" userId="63925441-3473-4800-afc1-e5743549fef7" providerId="ADAL" clId="{16E1CBCC-A5E8-48A4-B855-85BC6CDE8E88}" dt="2023-11-28T14:21:56.851" v="100"/>
        <pc:sldMkLst>
          <pc:docMk/>
          <pc:sldMk cId="4291653350" sldId="307"/>
        </pc:sldMkLst>
        <pc:spChg chg="add mod">
          <ac:chgData name="Ellingsen, Thor Andre" userId="63925441-3473-4800-afc1-e5743549fef7" providerId="ADAL" clId="{16E1CBCC-A5E8-48A4-B855-85BC6CDE8E88}" dt="2023-11-28T14:21:56.851" v="100"/>
          <ac:spMkLst>
            <pc:docMk/>
            <pc:sldMk cId="4291653350" sldId="307"/>
            <ac:spMk id="6" creationId="{AF61EC7D-6A29-4BBF-C636-40441C31F8B0}"/>
          </ac:spMkLst>
        </pc:spChg>
      </pc:sldChg>
      <pc:sldChg chg="addSp delSp modSp mod">
        <pc:chgData name="Ellingsen, Thor Andre" userId="63925441-3473-4800-afc1-e5743549fef7" providerId="ADAL" clId="{16E1CBCC-A5E8-48A4-B855-85BC6CDE8E88}" dt="2023-11-28T13:55:31.968" v="6" actId="1076"/>
        <pc:sldMkLst>
          <pc:docMk/>
          <pc:sldMk cId="4068472706" sldId="309"/>
        </pc:sldMkLst>
        <pc:picChg chg="add del mod">
          <ac:chgData name="Ellingsen, Thor Andre" userId="63925441-3473-4800-afc1-e5743549fef7" providerId="ADAL" clId="{16E1CBCC-A5E8-48A4-B855-85BC6CDE8E88}" dt="2023-11-28T13:54:34.621" v="3" actId="478"/>
          <ac:picMkLst>
            <pc:docMk/>
            <pc:sldMk cId="4068472706" sldId="309"/>
            <ac:picMk id="6" creationId="{264938EC-BBAB-0AF6-EF31-EDF20ECA8197}"/>
          </ac:picMkLst>
        </pc:picChg>
        <pc:picChg chg="add mod">
          <ac:chgData name="Ellingsen, Thor Andre" userId="63925441-3473-4800-afc1-e5743549fef7" providerId="ADAL" clId="{16E1CBCC-A5E8-48A4-B855-85BC6CDE8E88}" dt="2023-11-28T13:55:31.968" v="6" actId="1076"/>
          <ac:picMkLst>
            <pc:docMk/>
            <pc:sldMk cId="4068472706" sldId="309"/>
            <ac:picMk id="9" creationId="{E4246709-E895-8260-EF45-24A8BCE83B79}"/>
          </ac:picMkLst>
        </pc:picChg>
      </pc:sldChg>
      <pc:sldChg chg="addSp delSp modSp mod">
        <pc:chgData name="Ellingsen, Thor Andre" userId="63925441-3473-4800-afc1-e5743549fef7" providerId="ADAL" clId="{16E1CBCC-A5E8-48A4-B855-85BC6CDE8E88}" dt="2023-11-28T14:09:41.458" v="54" actId="1076"/>
        <pc:sldMkLst>
          <pc:docMk/>
          <pc:sldMk cId="3014781764" sldId="314"/>
        </pc:sldMkLst>
        <pc:spChg chg="add mod">
          <ac:chgData name="Ellingsen, Thor Andre" userId="63925441-3473-4800-afc1-e5743549fef7" providerId="ADAL" clId="{16E1CBCC-A5E8-48A4-B855-85BC6CDE8E88}" dt="2023-11-28T14:09:41.458" v="54" actId="1076"/>
          <ac:spMkLst>
            <pc:docMk/>
            <pc:sldMk cId="3014781764" sldId="314"/>
            <ac:spMk id="11" creationId="{E8FC419C-DA4E-9252-FA26-B4F57E00C099}"/>
          </ac:spMkLst>
        </pc:spChg>
        <pc:picChg chg="del">
          <ac:chgData name="Ellingsen, Thor Andre" userId="63925441-3473-4800-afc1-e5743549fef7" providerId="ADAL" clId="{16E1CBCC-A5E8-48A4-B855-85BC6CDE8E88}" dt="2023-11-28T14:07:38.215" v="47" actId="478"/>
          <ac:picMkLst>
            <pc:docMk/>
            <pc:sldMk cId="3014781764" sldId="314"/>
            <ac:picMk id="2" creationId="{00000000-0000-0000-0000-000000000000}"/>
          </ac:picMkLst>
        </pc:picChg>
        <pc:picChg chg="add mod ord modCrop">
          <ac:chgData name="Ellingsen, Thor Andre" userId="63925441-3473-4800-afc1-e5743549fef7" providerId="ADAL" clId="{16E1CBCC-A5E8-48A4-B855-85BC6CDE8E88}" dt="2023-11-28T14:09:15.676" v="52" actId="732"/>
          <ac:picMkLst>
            <pc:docMk/>
            <pc:sldMk cId="3014781764" sldId="314"/>
            <ac:picMk id="10" creationId="{ED7BEDA7-D415-DA2F-D3D7-F7A19AE8D2B0}"/>
          </ac:picMkLst>
        </pc:picChg>
      </pc:sldChg>
      <pc:sldChg chg="modSp mod">
        <pc:chgData name="Ellingsen, Thor Andre" userId="63925441-3473-4800-afc1-e5743549fef7" providerId="ADAL" clId="{16E1CBCC-A5E8-48A4-B855-85BC6CDE8E88}" dt="2023-11-28T14:24:51.093" v="114" actId="255"/>
        <pc:sldMkLst>
          <pc:docMk/>
          <pc:sldMk cId="2534228187" sldId="322"/>
        </pc:sldMkLst>
        <pc:spChg chg="mod">
          <ac:chgData name="Ellingsen, Thor Andre" userId="63925441-3473-4800-afc1-e5743549fef7" providerId="ADAL" clId="{16E1CBCC-A5E8-48A4-B855-85BC6CDE8E88}" dt="2023-11-28T14:24:51.093" v="114" actId="255"/>
          <ac:spMkLst>
            <pc:docMk/>
            <pc:sldMk cId="2534228187" sldId="322"/>
            <ac:spMk id="3" creationId="{00000000-0000-0000-0000-000000000000}"/>
          </ac:spMkLst>
        </pc:spChg>
      </pc:sldChg>
      <pc:sldChg chg="addSp modSp">
        <pc:chgData name="Ellingsen, Thor Andre" userId="63925441-3473-4800-afc1-e5743549fef7" providerId="ADAL" clId="{16E1CBCC-A5E8-48A4-B855-85BC6CDE8E88}" dt="2023-11-28T14:41:29.855" v="162"/>
        <pc:sldMkLst>
          <pc:docMk/>
          <pc:sldMk cId="1733656618" sldId="327"/>
        </pc:sldMkLst>
        <pc:spChg chg="add mod">
          <ac:chgData name="Ellingsen, Thor Andre" userId="63925441-3473-4800-afc1-e5743549fef7" providerId="ADAL" clId="{16E1CBCC-A5E8-48A4-B855-85BC6CDE8E88}" dt="2023-11-28T14:41:29.855" v="162"/>
          <ac:spMkLst>
            <pc:docMk/>
            <pc:sldMk cId="1733656618" sldId="327"/>
            <ac:spMk id="3" creationId="{56A78D35-DB71-A25F-B236-7CAAE10018E5}"/>
          </ac:spMkLst>
        </pc:spChg>
      </pc:sldChg>
      <pc:sldChg chg="addSp modSp mod">
        <pc:chgData name="Ellingsen, Thor Andre" userId="63925441-3473-4800-afc1-e5743549fef7" providerId="ADAL" clId="{16E1CBCC-A5E8-48A4-B855-85BC6CDE8E88}" dt="2023-11-28T14:52:08.387" v="190" actId="1036"/>
        <pc:sldMkLst>
          <pc:docMk/>
          <pc:sldMk cId="3922087056" sldId="331"/>
        </pc:sldMkLst>
        <pc:spChg chg="add mod">
          <ac:chgData name="Ellingsen, Thor Andre" userId="63925441-3473-4800-afc1-e5743549fef7" providerId="ADAL" clId="{16E1CBCC-A5E8-48A4-B855-85BC6CDE8E88}" dt="2023-11-28T14:52:08.387" v="190" actId="1036"/>
          <ac:spMkLst>
            <pc:docMk/>
            <pc:sldMk cId="3922087056" sldId="331"/>
            <ac:spMk id="4" creationId="{E2B1E0A5-C209-FC40-4A61-A005042A8B2A}"/>
          </ac:spMkLst>
        </pc:spChg>
      </pc:sldChg>
    </pc:docChg>
  </pc:docChgLst>
  <pc:docChgLst>
    <pc:chgData name="Realfsen, Vibeke Kristensen" userId="94b46ba9-df15-4d3d-b4b5-825b3b406f75" providerId="ADAL" clId="{BC3A2A14-D121-460F-9EDD-0652D5603507}"/>
    <pc:docChg chg="delSld delMainMaster">
      <pc:chgData name="Realfsen, Vibeke Kristensen" userId="94b46ba9-df15-4d3d-b4b5-825b3b406f75" providerId="ADAL" clId="{BC3A2A14-D121-460F-9EDD-0652D5603507}" dt="2023-11-06T21:26:42.372" v="0" actId="2696"/>
      <pc:docMkLst>
        <pc:docMk/>
      </pc:docMkLst>
      <pc:sldChg chg="del">
        <pc:chgData name="Realfsen, Vibeke Kristensen" userId="94b46ba9-df15-4d3d-b4b5-825b3b406f75" providerId="ADAL" clId="{BC3A2A14-D121-460F-9EDD-0652D5603507}" dt="2023-11-06T21:26:42.372" v="0" actId="2696"/>
        <pc:sldMkLst>
          <pc:docMk/>
          <pc:sldMk cId="2431620566" sldId="256"/>
        </pc:sldMkLst>
      </pc:sldChg>
      <pc:sldMasterChg chg="del delSldLayout">
        <pc:chgData name="Realfsen, Vibeke Kristensen" userId="94b46ba9-df15-4d3d-b4b5-825b3b406f75" providerId="ADAL" clId="{BC3A2A14-D121-460F-9EDD-0652D5603507}" dt="2023-11-06T21:26:42.372" v="0" actId="2696"/>
        <pc:sldMasterMkLst>
          <pc:docMk/>
          <pc:sldMasterMk cId="2891448454" sldId="2147483648"/>
        </pc:sldMasterMkLst>
        <pc:sldLayoutChg chg="del">
          <pc:chgData name="Realfsen, Vibeke Kristensen" userId="94b46ba9-df15-4d3d-b4b5-825b3b406f75" providerId="ADAL" clId="{BC3A2A14-D121-460F-9EDD-0652D5603507}" dt="2023-11-06T21:26:42.372" v="0" actId="2696"/>
          <pc:sldLayoutMkLst>
            <pc:docMk/>
            <pc:sldMasterMk cId="2891448454" sldId="2147483648"/>
            <pc:sldLayoutMk cId="2501859551" sldId="2147483649"/>
          </pc:sldLayoutMkLst>
        </pc:sldLayoutChg>
        <pc:sldLayoutChg chg="del">
          <pc:chgData name="Realfsen, Vibeke Kristensen" userId="94b46ba9-df15-4d3d-b4b5-825b3b406f75" providerId="ADAL" clId="{BC3A2A14-D121-460F-9EDD-0652D5603507}" dt="2023-11-06T21:26:42.372" v="0" actId="2696"/>
          <pc:sldLayoutMkLst>
            <pc:docMk/>
            <pc:sldMasterMk cId="2891448454" sldId="2147483648"/>
            <pc:sldLayoutMk cId="4251331044" sldId="2147483650"/>
          </pc:sldLayoutMkLst>
        </pc:sldLayoutChg>
        <pc:sldLayoutChg chg="del">
          <pc:chgData name="Realfsen, Vibeke Kristensen" userId="94b46ba9-df15-4d3d-b4b5-825b3b406f75" providerId="ADAL" clId="{BC3A2A14-D121-460F-9EDD-0652D5603507}" dt="2023-11-06T21:26:42.372" v="0" actId="2696"/>
          <pc:sldLayoutMkLst>
            <pc:docMk/>
            <pc:sldMasterMk cId="2891448454" sldId="2147483648"/>
            <pc:sldLayoutMk cId="712673718" sldId="2147483651"/>
          </pc:sldLayoutMkLst>
        </pc:sldLayoutChg>
        <pc:sldLayoutChg chg="del">
          <pc:chgData name="Realfsen, Vibeke Kristensen" userId="94b46ba9-df15-4d3d-b4b5-825b3b406f75" providerId="ADAL" clId="{BC3A2A14-D121-460F-9EDD-0652D5603507}" dt="2023-11-06T21:26:42.372" v="0" actId="2696"/>
          <pc:sldLayoutMkLst>
            <pc:docMk/>
            <pc:sldMasterMk cId="2891448454" sldId="2147483648"/>
            <pc:sldLayoutMk cId="1400506374" sldId="2147483652"/>
          </pc:sldLayoutMkLst>
        </pc:sldLayoutChg>
        <pc:sldLayoutChg chg="del">
          <pc:chgData name="Realfsen, Vibeke Kristensen" userId="94b46ba9-df15-4d3d-b4b5-825b3b406f75" providerId="ADAL" clId="{BC3A2A14-D121-460F-9EDD-0652D5603507}" dt="2023-11-06T21:26:42.372" v="0" actId="2696"/>
          <pc:sldLayoutMkLst>
            <pc:docMk/>
            <pc:sldMasterMk cId="2891448454" sldId="2147483648"/>
            <pc:sldLayoutMk cId="3391829040" sldId="2147483653"/>
          </pc:sldLayoutMkLst>
        </pc:sldLayoutChg>
        <pc:sldLayoutChg chg="del">
          <pc:chgData name="Realfsen, Vibeke Kristensen" userId="94b46ba9-df15-4d3d-b4b5-825b3b406f75" providerId="ADAL" clId="{BC3A2A14-D121-460F-9EDD-0652D5603507}" dt="2023-11-06T21:26:42.372" v="0" actId="2696"/>
          <pc:sldLayoutMkLst>
            <pc:docMk/>
            <pc:sldMasterMk cId="2891448454" sldId="2147483648"/>
            <pc:sldLayoutMk cId="510982204" sldId="2147483654"/>
          </pc:sldLayoutMkLst>
        </pc:sldLayoutChg>
        <pc:sldLayoutChg chg="del">
          <pc:chgData name="Realfsen, Vibeke Kristensen" userId="94b46ba9-df15-4d3d-b4b5-825b3b406f75" providerId="ADAL" clId="{BC3A2A14-D121-460F-9EDD-0652D5603507}" dt="2023-11-06T21:26:42.372" v="0" actId="2696"/>
          <pc:sldLayoutMkLst>
            <pc:docMk/>
            <pc:sldMasterMk cId="2891448454" sldId="2147483648"/>
            <pc:sldLayoutMk cId="155225824" sldId="2147483655"/>
          </pc:sldLayoutMkLst>
        </pc:sldLayoutChg>
        <pc:sldLayoutChg chg="del">
          <pc:chgData name="Realfsen, Vibeke Kristensen" userId="94b46ba9-df15-4d3d-b4b5-825b3b406f75" providerId="ADAL" clId="{BC3A2A14-D121-460F-9EDD-0652D5603507}" dt="2023-11-06T21:26:42.372" v="0" actId="2696"/>
          <pc:sldLayoutMkLst>
            <pc:docMk/>
            <pc:sldMasterMk cId="2891448454" sldId="2147483648"/>
            <pc:sldLayoutMk cId="2897512965" sldId="2147483656"/>
          </pc:sldLayoutMkLst>
        </pc:sldLayoutChg>
        <pc:sldLayoutChg chg="del">
          <pc:chgData name="Realfsen, Vibeke Kristensen" userId="94b46ba9-df15-4d3d-b4b5-825b3b406f75" providerId="ADAL" clId="{BC3A2A14-D121-460F-9EDD-0652D5603507}" dt="2023-11-06T21:26:42.372" v="0" actId="2696"/>
          <pc:sldLayoutMkLst>
            <pc:docMk/>
            <pc:sldMasterMk cId="2891448454" sldId="2147483648"/>
            <pc:sldLayoutMk cId="3343551193" sldId="2147483657"/>
          </pc:sldLayoutMkLst>
        </pc:sldLayoutChg>
        <pc:sldLayoutChg chg="del">
          <pc:chgData name="Realfsen, Vibeke Kristensen" userId="94b46ba9-df15-4d3d-b4b5-825b3b406f75" providerId="ADAL" clId="{BC3A2A14-D121-460F-9EDD-0652D5603507}" dt="2023-11-06T21:26:42.372" v="0" actId="2696"/>
          <pc:sldLayoutMkLst>
            <pc:docMk/>
            <pc:sldMasterMk cId="2891448454" sldId="2147483648"/>
            <pc:sldLayoutMk cId="3707302579" sldId="2147483658"/>
          </pc:sldLayoutMkLst>
        </pc:sldLayoutChg>
        <pc:sldLayoutChg chg="del">
          <pc:chgData name="Realfsen, Vibeke Kristensen" userId="94b46ba9-df15-4d3d-b4b5-825b3b406f75" providerId="ADAL" clId="{BC3A2A14-D121-460F-9EDD-0652D5603507}" dt="2023-11-06T21:26:42.372" v="0" actId="2696"/>
          <pc:sldLayoutMkLst>
            <pc:docMk/>
            <pc:sldMasterMk cId="2891448454" sldId="2147483648"/>
            <pc:sldLayoutMk cId="3184576721" sldId="2147483659"/>
          </pc:sldLayoutMkLst>
        </pc:sldLayoutChg>
      </pc:sldMasterChg>
    </pc:docChg>
  </pc:docChgLst>
  <pc:docChgLst>
    <pc:chgData name="Ellingsen, Thor Andre" userId="S::thae@ihelse.net::63925441-3473-4800-afc1-e5743549fef7" providerId="AD" clId="Web-{D331E2D8-FE47-4EFE-81B8-BBD2CB68AAE0}"/>
    <pc:docChg chg="modSld">
      <pc:chgData name="Ellingsen, Thor Andre" userId="S::thae@ihelse.net::63925441-3473-4800-afc1-e5743549fef7" providerId="AD" clId="Web-{D331E2D8-FE47-4EFE-81B8-BBD2CB68AAE0}" dt="2023-11-28T13:50:44.169" v="68" actId="14100"/>
      <pc:docMkLst>
        <pc:docMk/>
      </pc:docMkLst>
      <pc:sldChg chg="addSp delSp modSp">
        <pc:chgData name="Ellingsen, Thor Andre" userId="S::thae@ihelse.net::63925441-3473-4800-afc1-e5743549fef7" providerId="AD" clId="Web-{D331E2D8-FE47-4EFE-81B8-BBD2CB68AAE0}" dt="2023-11-28T13:49:42.872" v="45" actId="1076"/>
        <pc:sldMkLst>
          <pc:docMk/>
          <pc:sldMk cId="3284130208" sldId="258"/>
        </pc:sldMkLst>
        <pc:spChg chg="mod">
          <ac:chgData name="Ellingsen, Thor Andre" userId="S::thae@ihelse.net::63925441-3473-4800-afc1-e5743549fef7" providerId="AD" clId="Web-{D331E2D8-FE47-4EFE-81B8-BBD2CB68AAE0}" dt="2023-11-28T13:48:58.527" v="24"/>
          <ac:spMkLst>
            <pc:docMk/>
            <pc:sldMk cId="3284130208" sldId="258"/>
            <ac:spMk id="5" creationId="{00000000-0000-0000-0000-000000000000}"/>
          </ac:spMkLst>
        </pc:spChg>
        <pc:spChg chg="add mod">
          <ac:chgData name="Ellingsen, Thor Andre" userId="S::thae@ihelse.net::63925441-3473-4800-afc1-e5743549fef7" providerId="AD" clId="Web-{D331E2D8-FE47-4EFE-81B8-BBD2CB68AAE0}" dt="2023-11-28T13:49:42.872" v="45" actId="1076"/>
          <ac:spMkLst>
            <pc:docMk/>
            <pc:sldMk cId="3284130208" sldId="258"/>
            <ac:spMk id="6" creationId="{C5949D41-8DBD-9452-C05F-5CD2F7A0BD7E}"/>
          </ac:spMkLst>
        </pc:spChg>
        <pc:picChg chg="add del mod">
          <ac:chgData name="Ellingsen, Thor Andre" userId="S::thae@ihelse.net::63925441-3473-4800-afc1-e5743549fef7" providerId="AD" clId="Web-{D331E2D8-FE47-4EFE-81B8-BBD2CB68AAE0}" dt="2023-11-28T13:47:14.777" v="5"/>
          <ac:picMkLst>
            <pc:docMk/>
            <pc:sldMk cId="3284130208" sldId="258"/>
            <ac:picMk id="2" creationId="{692FF1EC-F3D7-5327-9B7A-34DD717E0BFA}"/>
          </ac:picMkLst>
        </pc:picChg>
        <pc:picChg chg="add del mod">
          <ac:chgData name="Ellingsen, Thor Andre" userId="S::thae@ihelse.net::63925441-3473-4800-afc1-e5743549fef7" providerId="AD" clId="Web-{D331E2D8-FE47-4EFE-81B8-BBD2CB68AAE0}" dt="2023-11-28T13:48:01.621" v="8"/>
          <ac:picMkLst>
            <pc:docMk/>
            <pc:sldMk cId="3284130208" sldId="258"/>
            <ac:picMk id="3" creationId="{CA1D91FC-6605-0E30-BC3F-787794C0E49A}"/>
          </ac:picMkLst>
        </pc:picChg>
        <pc:picChg chg="add del mod">
          <ac:chgData name="Ellingsen, Thor Andre" userId="S::thae@ihelse.net::63925441-3473-4800-afc1-e5743549fef7" providerId="AD" clId="Web-{D331E2D8-FE47-4EFE-81B8-BBD2CB68AAE0}" dt="2023-11-28T13:48:21.012" v="11"/>
          <ac:picMkLst>
            <pc:docMk/>
            <pc:sldMk cId="3284130208" sldId="258"/>
            <ac:picMk id="7" creationId="{1B692C68-6BD2-54B0-E52C-276032C6DB8F}"/>
          </ac:picMkLst>
        </pc:picChg>
      </pc:sldChg>
      <pc:sldChg chg="addSp modSp">
        <pc:chgData name="Ellingsen, Thor Andre" userId="S::thae@ihelse.net::63925441-3473-4800-afc1-e5743549fef7" providerId="AD" clId="Web-{D331E2D8-FE47-4EFE-81B8-BBD2CB68AAE0}" dt="2023-11-28T13:50:44.169" v="68" actId="14100"/>
        <pc:sldMkLst>
          <pc:docMk/>
          <pc:sldMk cId="3849114594" sldId="259"/>
        </pc:sldMkLst>
        <pc:spChg chg="add mod">
          <ac:chgData name="Ellingsen, Thor Andre" userId="S::thae@ihelse.net::63925441-3473-4800-afc1-e5743549fef7" providerId="AD" clId="Web-{D331E2D8-FE47-4EFE-81B8-BBD2CB68AAE0}" dt="2023-11-28T13:50:44.169" v="68" actId="14100"/>
          <ac:spMkLst>
            <pc:docMk/>
            <pc:sldMk cId="3849114594" sldId="259"/>
            <ac:spMk id="7" creationId="{7AD20082-C8F3-11E6-54D2-BBE439311E8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090AAE-D9BC-40FE-907D-B55D96C59248}" type="datetimeFigureOut">
              <a:rPr lang="nb-NO" smtClean="0"/>
              <a:t>28.11.2023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9CD67-3899-4ACB-890B-0C433CB42A0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7867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kokom.no/webinar-om-telefonvurdering-av-eldre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gbladet.no/nyheter/tror-du-andre-nordmenn-holder-pa-sann-som-dere-holder-pa-der/65203130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lovdata.no/dokument/NL/lov/1999-07-02-63/KAPITTEL_3#%C2%A73-5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ovdata.no/dokument/NL/lov/1999-07-02-63/KAPITTEL_3#%C2%A73-5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rk.no/vestfoldogtelemark/xl/14-aring-fikk-hjertestans-pa-fotballbanen-_-heldigvis-kunne-vennene-forstehjelp-1.15026294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Dette er ment kun til instruktør, som tips i forkant av undervisningen.</a:t>
            </a:r>
          </a:p>
          <a:p>
            <a:pPr>
              <a:defRPr/>
            </a:pPr>
            <a:r>
              <a:rPr lang="nb-NO" dirty="0"/>
              <a:t>Timen er lagt opp til 45 minutter.</a:t>
            </a:r>
          </a:p>
          <a:p>
            <a:pPr>
              <a:defRPr/>
            </a:pPr>
            <a:endParaRPr lang="nb-NO" altLang="nb-NO" dirty="0">
              <a:cs typeface="Calibri"/>
            </a:endParaRPr>
          </a:p>
          <a:p>
            <a:pPr>
              <a:defRPr/>
            </a:pPr>
            <a:r>
              <a:rPr lang="nb-NO" altLang="nb-NO" dirty="0">
                <a:cs typeface="Calibri"/>
              </a:rPr>
              <a:t>Dette er en time med mye innhold og refleksjon/oppgaver. </a:t>
            </a:r>
          </a:p>
          <a:p>
            <a:r>
              <a:rPr lang="nb-NO" altLang="nb-NO" dirty="0">
                <a:cs typeface="Calibri"/>
              </a:rPr>
              <a:t>Viktig å disponere tiden riktig. </a:t>
            </a:r>
          </a:p>
          <a:p>
            <a:r>
              <a:rPr lang="nb-NO" altLang="nb-NO" dirty="0">
                <a:cs typeface="Calibri"/>
              </a:rPr>
              <a:t>Lysbilder med fagstoff bør kun ta 1-2 min. å gjennomgå.</a:t>
            </a:r>
          </a:p>
          <a:p>
            <a:r>
              <a:rPr lang="nb-NO" altLang="nb-NO" dirty="0">
                <a:cs typeface="Calibri"/>
              </a:rPr>
              <a:t>Refleksjon og case prioriteres, men bør begrenses til 3 min. pr lysbilde.</a:t>
            </a:r>
          </a:p>
          <a:p>
            <a:endParaRPr lang="nb-NO" dirty="0">
              <a:cs typeface="Calibri" panose="020F0502020204030204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64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pPr>
              <a:defRPr/>
            </a:pPr>
            <a:r>
              <a:rPr lang="nb-NO" dirty="0"/>
              <a:t>Bruk de ulike samtaleteknikkene som ros og bekreftende kommunikasjon.</a:t>
            </a:r>
            <a:endParaRPr lang="en-US" dirty="0"/>
          </a:p>
          <a:p>
            <a:pPr>
              <a:defRPr/>
            </a:pPr>
            <a:r>
              <a:rPr lang="nb-NO" dirty="0"/>
              <a:t>Gi barnet anerkjennelse for at de ringer.</a:t>
            </a:r>
            <a:endParaRPr lang="en-US" dirty="0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>
              <a:cs typeface="Calibri"/>
            </a:endParaRPr>
          </a:p>
          <a:p>
            <a:r>
              <a:rPr lang="nb-NO" dirty="0"/>
              <a:t>Prøv</a:t>
            </a:r>
            <a:r>
              <a:rPr lang="nb-NO" baseline="0" dirty="0"/>
              <a:t> å h</a:t>
            </a:r>
            <a:r>
              <a:rPr lang="nb-NO" dirty="0"/>
              <a:t>olde</a:t>
            </a:r>
            <a:r>
              <a:rPr lang="nb-NO" baseline="0" dirty="0"/>
              <a:t> kontakten med barnet, eller undersøk om det er andre i barnets nærhet som kan hjelpe til. </a:t>
            </a:r>
          </a:p>
          <a:p>
            <a:r>
              <a:rPr lang="nb-NO" baseline="0" dirty="0"/>
              <a:t>Dette må tilpasses situasjon og barnets alder.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E000F5-96F0-416D-8593-687A0B010E01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144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49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pPr>
              <a:lnSpc>
                <a:spcPct val="114999"/>
              </a:lnSpc>
              <a:spcBef>
                <a:spcPct val="0"/>
              </a:spcBef>
              <a:defRPr/>
            </a:pPr>
            <a:r>
              <a:rPr lang="nb-NO" kern="0" dirty="0"/>
              <a:t>Alle tre </a:t>
            </a:r>
            <a:r>
              <a:rPr lang="nb-NO" kern="0" dirty="0" err="1"/>
              <a:t>triageverktøyene</a:t>
            </a:r>
            <a:r>
              <a:rPr lang="nb-NO" kern="0" dirty="0"/>
              <a:t> har med fokus på barn som pårørende, men dette er kun et </a:t>
            </a:r>
            <a:r>
              <a:rPr lang="nb-NO" u="sng" kern="0" dirty="0"/>
              <a:t>tilleggs</a:t>
            </a:r>
            <a:r>
              <a:rPr lang="nb-NO" kern="0" dirty="0"/>
              <a:t>spørsmål på alle oppslag i NIMN og i flere av oppslagene i LVI. </a:t>
            </a:r>
          </a:p>
          <a:p>
            <a:pPr>
              <a:lnSpc>
                <a:spcPct val="114999"/>
              </a:lnSpc>
              <a:spcBef>
                <a:spcPct val="0"/>
              </a:spcBef>
              <a:defRPr/>
            </a:pPr>
            <a:r>
              <a:rPr lang="nb-NO" kern="0" dirty="0"/>
              <a:t>Det betyr av vi som operatører selv må huske å fange opp om det er barn som trenger hjelp på stedet. </a:t>
            </a:r>
            <a:endParaRPr lang="en-US" kern="0" dirty="0">
              <a:cs typeface="Calibri" panose="020F0502020204030204"/>
            </a:endParaRPr>
          </a:p>
          <a:p>
            <a:pPr>
              <a:lnSpc>
                <a:spcPct val="114999"/>
              </a:lnSpc>
              <a:spcBef>
                <a:spcPct val="0"/>
              </a:spcBef>
              <a:defRPr/>
            </a:pPr>
            <a:br>
              <a:rPr lang="nb-NO" kern="0" dirty="0">
                <a:cs typeface="+mn-lt"/>
              </a:rPr>
            </a:br>
            <a:r>
              <a:rPr lang="nb-NO" u="sng" kern="0" dirty="0"/>
              <a:t>Helsepersonell har plikt til å kartlegge om voksne pasienter har barn og barnas omsorgssituasjon når den voksne er syk. </a:t>
            </a:r>
            <a:br>
              <a:rPr lang="nb-NO" kern="0" dirty="0">
                <a:cs typeface="+mn-lt"/>
              </a:rPr>
            </a:br>
            <a:r>
              <a:rPr lang="nb-NO" kern="0" dirty="0"/>
              <a:t>I tillegg skal helsepersonell gi tilpasset informasjon om den voksnes tilstand. </a:t>
            </a:r>
            <a:br>
              <a:rPr lang="nb-NO" kern="0" dirty="0">
                <a:cs typeface="+mn-lt"/>
              </a:rPr>
            </a:br>
            <a:endParaRPr lang="nb-NO" kern="0" dirty="0"/>
          </a:p>
          <a:p>
            <a:pPr>
              <a:lnSpc>
                <a:spcPct val="114999"/>
              </a:lnSpc>
              <a:spcBef>
                <a:spcPct val="0"/>
              </a:spcBef>
              <a:defRPr/>
            </a:pPr>
            <a:r>
              <a:rPr lang="nb-NO" kern="0" dirty="0"/>
              <a:t>Mange voksne som trenger akutt medisinsk eller psykiatrisk hjelp har omsorg for barn under 18 år. </a:t>
            </a:r>
            <a:br>
              <a:rPr lang="nb-NO" kern="0" dirty="0">
                <a:cs typeface="+mn-lt"/>
              </a:rPr>
            </a:br>
            <a:r>
              <a:rPr lang="nb-NO" kern="0" dirty="0"/>
              <a:t>Man regner med at barn under 18 år er tilstede på hentestedet i ca. 20 % av alle utrykninger når tilstander er vurdert som alvorlig. (Fra NIMN)</a:t>
            </a:r>
            <a:endParaRPr lang="nb-NO" kern="0" dirty="0">
              <a:cs typeface="Calibri"/>
            </a:endParaRPr>
          </a:p>
          <a:p>
            <a:pPr>
              <a:lnSpc>
                <a:spcPct val="114999"/>
              </a:lnSpc>
              <a:spcBef>
                <a:spcPct val="0"/>
              </a:spcBef>
              <a:defRPr/>
            </a:pPr>
            <a:br>
              <a:rPr lang="nb-NO" kern="0" dirty="0">
                <a:cs typeface="+mn-lt"/>
              </a:rPr>
            </a:br>
            <a:br>
              <a:rPr lang="nb-NO" kern="0" dirty="0">
                <a:cs typeface="+mn-lt"/>
              </a:rPr>
            </a:br>
            <a:br>
              <a:rPr lang="nb-NO" kern="0" dirty="0">
                <a:cs typeface="+mn-lt"/>
              </a:rPr>
            </a:br>
            <a:endParaRPr lang="nb-NO" kern="0" dirty="0">
              <a:cs typeface="Calibri"/>
            </a:endParaRPr>
          </a:p>
          <a:p>
            <a:pPr>
              <a:lnSpc>
                <a:spcPct val="114999"/>
              </a:lnSpc>
              <a:spcBef>
                <a:spcPct val="0"/>
              </a:spcBef>
              <a:buFont typeface="Symbol" panose="05050102010706020507" pitchFamily="18" charset="2"/>
              <a:defRPr/>
            </a:pPr>
            <a:endParaRPr lang="nb-NO" kern="0" dirty="0">
              <a:latin typeface="Verdana"/>
              <a:ea typeface="Verdana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937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kern="0" dirty="0"/>
              <a:t>I kommunikasjonen både med barn og voksne bør vi også fange opp om det kan foreligge omsorgssvikt. </a:t>
            </a:r>
            <a:endParaRPr lang="en-US" kern="0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kern="0" dirty="0"/>
              <a:t>Det kan vi gjøre ved å stille noen ekstra spørsmål, dersom vi får en dårlig magefølelse underveis i samtalen (særlig viktig ved rus/vold/psykiatri).</a:t>
            </a:r>
            <a:endParaRPr lang="nb-NO" kern="0" dirty="0">
              <a:cs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kern="0" dirty="0"/>
          </a:p>
          <a:p>
            <a:pPr>
              <a:lnSpc>
                <a:spcPct val="150000"/>
              </a:lnSpc>
            </a:pPr>
            <a:r>
              <a:rPr lang="nb-NO" i="1" kern="0" dirty="0"/>
              <a:t>«Du finner det du leter etter»  </a:t>
            </a:r>
            <a:r>
              <a:rPr lang="nb-NO" i="0" kern="0" dirty="0"/>
              <a:t>er sitat fra </a:t>
            </a:r>
            <a:r>
              <a:rPr lang="nb-NO" kern="0" dirty="0"/>
              <a:t>boka «Barn som pårørende i akutt-situasjoner» av Anne Kristine Bergem (bokas forside på lysbildet)</a:t>
            </a:r>
            <a:endParaRPr lang="en-US" kern="0" dirty="0"/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Nyttig bakgrunnsstoff:</a:t>
            </a:r>
          </a:p>
          <a:p>
            <a:r>
              <a:rPr lang="nb-NO" kern="0" dirty="0"/>
              <a:t>Lovverk: Helsepersonell har plikt til å kartlegge om barn er tilstede og det er behov for spesielle omsorgstiltak når voksne er syke (Helsepersonelloven § 10 a.) </a:t>
            </a:r>
            <a:endParaRPr lang="en-US" kern="0" dirty="0">
              <a:cs typeface="Calibri"/>
            </a:endParaRPr>
          </a:p>
          <a:p>
            <a:r>
              <a:rPr lang="nb-NO" kern="0" dirty="0"/>
              <a:t>I tillegg har helsepersonell opplysningsplikt til barnevernet uten hinder av taushetsplikten dersom en har avdekket eller mistenker omsorgssvikt. (Helsepersonelloven § 33)</a:t>
            </a:r>
            <a:endParaRPr lang="en-US" kern="0" dirty="0"/>
          </a:p>
          <a:p>
            <a:pPr>
              <a:lnSpc>
                <a:spcPct val="150000"/>
              </a:lnSpc>
            </a:pPr>
            <a:endParaRPr lang="nb-NO" kern="0" dirty="0"/>
          </a:p>
          <a:p>
            <a:endParaRPr lang="nb-NO" kern="0" dirty="0"/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nb-NO" kern="0" dirty="0">
              <a:latin typeface="Verdana"/>
              <a:ea typeface="Verdana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E000F5-96F0-416D-8593-687A0B010E01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589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 dirty="0"/>
              <a:t>Kort summing</a:t>
            </a:r>
            <a:r>
              <a:rPr lang="nb-NO" baseline="0" dirty="0"/>
              <a:t> i små grupper.</a:t>
            </a:r>
            <a:r>
              <a:rPr lang="nb-NO" dirty="0"/>
              <a:t> </a:t>
            </a:r>
            <a:endParaRPr lang="nb-NO" baseline="0" dirty="0"/>
          </a:p>
          <a:p>
            <a:r>
              <a:rPr lang="nb-NO" baseline="0" dirty="0"/>
              <a:t>Få frem innspill i plenum etterpå</a:t>
            </a:r>
            <a:endParaRPr lang="nb-NO" dirty="0">
              <a:cs typeface="Calibri"/>
            </a:endParaRPr>
          </a:p>
          <a:p>
            <a:r>
              <a:rPr lang="nb-NO" dirty="0"/>
              <a:t>– maks 4 minutter totalt</a:t>
            </a:r>
          </a:p>
          <a:p>
            <a:endParaRPr lang="nb-NO" dirty="0">
              <a:cs typeface="Calibri" panose="020F0502020204030204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E000F5-96F0-416D-8593-687A0B010E01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2801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 skal vi gå over til å snakke om kommunikasjon med eldre via telefon. 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Forslag: 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Dårlig hørsel 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Er alene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Vil ikke være til bry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…...........</a:t>
            </a:r>
          </a:p>
          <a:p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26915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 dirty="0"/>
              <a:t>Naturlige endringer som kommer med økende alder kan gi ulike kommunikasjonsutfordringer.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Evnen til å oppfatte språk blir en større utfordring enn tidligere, noe som kan skyldes tap av hørsel.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at eldre sjeldnere uttrykker tydelig hvordan de føler seg, krever at helsepersonell må være flinke til å lytte, så de fanger opp hintene som kan kommer under samtalen. Dette vil naturligvis være ekstra utfordrende når kommunikasjonen foregår via telefon.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Aktiv lytting er igjen et nøkkelord.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E000F5-96F0-416D-8593-687A0B010E01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2078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Når man skal kontakte legevakt, og når AMK bør kontaktes, er ikke like opplagt for alle. Dette gjelder ikke bare eldre.</a:t>
            </a:r>
            <a:r>
              <a:rPr lang="nb-NO" dirty="0"/>
              <a:t>  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Pasienten har behov for å slippe å måtte ta ansvar for informasjonsformidling mellom de ulike tjenestene.</a:t>
            </a:r>
            <a:r>
              <a:rPr lang="nb-NO" dirty="0"/>
              <a:t> 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(Til sitatet):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 kan også anta at det er mange i den eldre generasjon som har høy terskel for å ringe etter ambulanse</a:t>
            </a:r>
            <a:r>
              <a:rPr lang="nb-NO" dirty="0"/>
              <a:t> og at de heller kontakter andre som pårørende, benytter trygghetsalarm o.l.</a:t>
            </a:r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E000F5-96F0-416D-8593-687A0B010E01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5380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 dirty="0"/>
              <a:t>Det er flere ting som er viktig</a:t>
            </a:r>
            <a:r>
              <a:rPr lang="nb-NO" baseline="0" dirty="0"/>
              <a:t> å være klar over når vi snakker med, eller kartlegger situasjonen hos eldre. </a:t>
            </a:r>
          </a:p>
          <a:p>
            <a:endParaRPr lang="nb-NO" b="1" baseline="0" dirty="0"/>
          </a:p>
          <a:p>
            <a:r>
              <a:rPr lang="nb-NO" b="1" baseline="0" dirty="0"/>
              <a:t>De kan ha atypiske symptomer, </a:t>
            </a:r>
            <a:r>
              <a:rPr lang="nb-NO" b="0" baseline="0" dirty="0"/>
              <a:t>for eksempel har </a:t>
            </a:r>
          </a:p>
          <a:p>
            <a:r>
              <a:rPr lang="nb-NO" b="0" baseline="0" dirty="0"/>
              <a:t>	2 av 5 kan ha infeksjon uten feber  </a:t>
            </a:r>
          </a:p>
          <a:p>
            <a:r>
              <a:rPr lang="nb-NO" b="0" baseline="0" dirty="0"/>
              <a:t>	1 av 3 kan ha hjerteinfarkt uten klassiske symptomer</a:t>
            </a:r>
          </a:p>
          <a:p>
            <a:r>
              <a:rPr lang="nb-NO" b="0" baseline="0" dirty="0"/>
              <a:t>De kan også ha avvikende normalverdier – for eksempel hvis de går på betablokkere</a:t>
            </a:r>
          </a:p>
          <a:p>
            <a:r>
              <a:rPr lang="nb-NO" b="0" baseline="0" dirty="0"/>
              <a:t>(Hentet fra: </a:t>
            </a:r>
            <a:r>
              <a:rPr lang="nb-NO" dirty="0" err="1">
                <a:hlinkClick r:id="rId3"/>
              </a:rPr>
              <a:t>Webinar</a:t>
            </a:r>
            <a:r>
              <a:rPr lang="nb-NO" dirty="0">
                <a:hlinkClick r:id="rId3"/>
              </a:rPr>
              <a:t> om telefonvurdering av eldre – </a:t>
            </a:r>
            <a:r>
              <a:rPr lang="nb-NO" dirty="0" err="1">
                <a:hlinkClick r:id="rId3"/>
              </a:rPr>
              <a:t>KoKom</a:t>
            </a:r>
            <a:r>
              <a:rPr lang="nb-NO" dirty="0"/>
              <a:t>, 2022)</a:t>
            </a:r>
            <a:endParaRPr lang="nb-NO" b="0" baseline="0" dirty="0"/>
          </a:p>
          <a:p>
            <a:endParaRPr lang="nb-NO" baseline="0" dirty="0"/>
          </a:p>
          <a:p>
            <a:r>
              <a:rPr lang="nb-NO" baseline="0" dirty="0"/>
              <a:t>Operatør bør få frem </a:t>
            </a:r>
            <a:r>
              <a:rPr lang="nb-NO" b="1" baseline="0" dirty="0"/>
              <a:t>relevante endringer ut fra den </a:t>
            </a:r>
            <a:r>
              <a:rPr lang="nb-NO" b="1" baseline="0" dirty="0" err="1"/>
              <a:t>eldres</a:t>
            </a:r>
            <a:r>
              <a:rPr lang="nb-NO" b="1" baseline="0" dirty="0"/>
              <a:t> normale tilstand</a:t>
            </a:r>
            <a:r>
              <a:rPr lang="nb-NO" baseline="0" dirty="0"/>
              <a:t>.</a:t>
            </a:r>
          </a:p>
          <a:p>
            <a:r>
              <a:rPr lang="nb-NO" baseline="0" dirty="0"/>
              <a:t>Da kan det være nyttig å snakke med pårørende, i tillegg til pasienten.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E000F5-96F0-416D-8593-687A0B010E01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5573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 dirty="0"/>
              <a:t>La kursdeltakerne lese selv fra lysbildet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E000F5-96F0-416D-8593-687A0B010E01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2472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 dirty="0"/>
              <a:t>Kort summing</a:t>
            </a:r>
            <a:r>
              <a:rPr lang="nb-NO" baseline="0" dirty="0"/>
              <a:t> i små grupper.</a:t>
            </a:r>
            <a:r>
              <a:rPr lang="nb-NO" dirty="0"/>
              <a:t> </a:t>
            </a:r>
            <a:endParaRPr lang="nb-NO" baseline="0" dirty="0"/>
          </a:p>
          <a:p>
            <a:r>
              <a:rPr lang="nb-NO" baseline="0" dirty="0"/>
              <a:t>Få frem noen innspill i plenum etterpå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maks 4 minutter totalt.</a:t>
            </a:r>
            <a:endParaRPr lang="nb-NO" baseline="0" dirty="0">
              <a:cs typeface="Calibri"/>
            </a:endParaRPr>
          </a:p>
          <a:p>
            <a:endParaRPr lang="nb-NO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Forslag til svar og t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ips:</a:t>
            </a:r>
            <a:r>
              <a:rPr lang="nb-NO" dirty="0"/>
              <a:t> 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 om å få snakke med kona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Still åpne spørsmål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 det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noen andre på stedet du kan snakke med?</a:t>
            </a:r>
            <a:br>
              <a:rPr lang="nb-NO" sz="1200" kern="1200" dirty="0">
                <a:effectLst/>
                <a:cs typeface="+mn-lt"/>
              </a:rPr>
            </a:b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 en mannlig kollega overta samtalen som har dypere stemme… om man har vakt med en mann.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Calibri"/>
              </a:rPr>
              <a:t> 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Det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har 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fungert bra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en reell case.</a:t>
            </a:r>
            <a:r>
              <a:rPr lang="nb-NO" dirty="0"/>
              <a:t>  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 du få en kollega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nb-NO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medlytt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E000F5-96F0-416D-8593-687A0B010E01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779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b-NO" altLang="nb-NO" dirty="0">
                <a:cs typeface="Calibri"/>
              </a:rPr>
              <a:t>Forelesningen starter her. </a:t>
            </a:r>
          </a:p>
          <a:p>
            <a:pPr>
              <a:defRPr/>
            </a:pPr>
            <a:r>
              <a:rPr lang="nb-NO" altLang="nb-NO" dirty="0">
                <a:cs typeface="Calibri"/>
              </a:rPr>
              <a:t>Fyll inn aktuell dato</a:t>
            </a:r>
            <a:endParaRPr lang="nb-NO" alt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6347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 går vi over til det tredje temaet denne timen: kommunikasjon med minoritetsspråklige. 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Forslag: 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Misforståelser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Antakelser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…..............</a:t>
            </a:r>
          </a:p>
          <a:p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39727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 treffer jevnlig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innringere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som ikke kan kommunisere godt på norsk eller engelsk.</a:t>
            </a:r>
            <a:r>
              <a:rPr lang="nb-NO" dirty="0"/>
              <a:t> </a:t>
            </a:r>
            <a:endParaRPr lang="en-US" dirty="0"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Dette kan være svært utfordrende både i akutte situasjoner, men også i situasjoner der hjelpen kan vente litt.</a:t>
            </a:r>
            <a:r>
              <a:rPr lang="nb-NO" dirty="0"/>
              <a:t> 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Dette kan også være utfordrende når innringer er helsepersonell som snakker dårlig norsk.</a:t>
            </a:r>
            <a:r>
              <a:rPr lang="nb-NO" dirty="0"/>
              <a:t> </a:t>
            </a:r>
            <a:endParaRPr lang="nb-NO" sz="1200" kern="1200" baseline="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eksempel hvis man møter på en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meget gebrokken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spl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på et sykehjem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eller lege i et distrikt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E000F5-96F0-416D-8593-687A0B010E01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4971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Spør deltakerne</a:t>
            </a:r>
            <a:r>
              <a:rPr lang="nb-NO" b="1" dirty="0"/>
              <a:t>: </a:t>
            </a:r>
            <a:r>
              <a:rPr lang="nb-NO" b="1" i="1" dirty="0"/>
              <a:t>Er det noen som har</a:t>
            </a:r>
            <a:r>
              <a:rPr lang="nb-NO" b="1" i="1" baseline="0" dirty="0"/>
              <a:t> hørt om Tøyen-saken?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0" i="0" baseline="0" dirty="0"/>
              <a:t>(Trykk frem de to animasjonene </a:t>
            </a:r>
            <a:r>
              <a:rPr lang="nb-NO" b="1" i="0" baseline="0" dirty="0"/>
              <a:t>etter</a:t>
            </a:r>
            <a:r>
              <a:rPr lang="nb-NO" b="0" i="0" baseline="0" dirty="0"/>
              <a:t> at tekst nedenfor er gjennomgått)</a:t>
            </a:r>
            <a:endParaRPr lang="nb-NO" b="0" i="0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Dette er</a:t>
            </a:r>
            <a:r>
              <a:rPr lang="nb-NO" baseline="0" dirty="0"/>
              <a:t> en</a:t>
            </a:r>
            <a:r>
              <a:rPr lang="nb-NO" dirty="0"/>
              <a:t> avisoverskrift</a:t>
            </a:r>
            <a:r>
              <a:rPr lang="nb-NO" baseline="0" dirty="0"/>
              <a:t> fra «Tøyen-saken» som var en stor medie-sak i 2010 – denne overskriften er fra Dagbladet.</a:t>
            </a:r>
            <a:endParaRPr lang="nb-NO" baseline="0" dirty="0">
              <a:cs typeface="Calibri"/>
            </a:endParaRPr>
          </a:p>
          <a:p>
            <a:pPr>
              <a:defRPr/>
            </a:pPr>
            <a:r>
              <a:rPr lang="nb-NO" dirty="0"/>
              <a:t>En 63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år </a:t>
            </a:r>
            <a:r>
              <a:rPr lang="nb-NO" dirty="0"/>
              <a:t>gammel dame døde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søndag 3. januar 2010 i en leilighet på Tøyen i Oslo.</a:t>
            </a:r>
            <a:r>
              <a:rPr lang="nb-NO" dirty="0"/>
              <a:t> </a:t>
            </a:r>
            <a:endParaRPr lang="nb-NO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Samtidig ble flere familiemedlemmer lagt i håndjern av politiet utenfor huset.</a:t>
            </a:r>
            <a:endParaRPr lang="nb-NO" baseline="0" dirty="0">
              <a:cs typeface="Calibri"/>
            </a:endParaRPr>
          </a:p>
          <a:p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Ambulansepersonellet kom fram til leiligheten på Tøyen 24 minutter etter første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nødanrop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fra familien. </a:t>
            </a:r>
            <a:r>
              <a:rPr lang="nb-NO" dirty="0"/>
              <a:t>Kvinnen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 da død.</a:t>
            </a:r>
            <a:endParaRPr lang="nb-NO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Familien ringte inn ni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nødanrop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til AMK-sentralen, men operatørene oppfattet telefonkontakten med familien som så truende at ambulansepersonellet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på stedet ble bedt om ikke å gå inn i leiligheten før politiet kom.</a:t>
            </a:r>
            <a:r>
              <a:rPr lang="nb-NO" dirty="0"/>
              <a:t> </a:t>
            </a:r>
            <a:endParaRPr lang="nb-NO" sz="1200" b="0" i="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Nyttig bakgrunnsstoff: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Link til sak fra Dagbladet:</a:t>
            </a:r>
            <a:r>
              <a:rPr lang="nb-NO" baseline="0" dirty="0"/>
              <a:t> </a:t>
            </a:r>
            <a:r>
              <a:rPr lang="nb-NO" dirty="0">
                <a:hlinkClick r:id="rId3"/>
              </a:rPr>
              <a:t>«Tror du andre nordmenn holder på sånn som dere holder på der» (dagbladet.no)</a:t>
            </a:r>
            <a:r>
              <a:rPr lang="nb-NO" dirty="0"/>
              <a:t> </a:t>
            </a:r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E000F5-96F0-416D-8593-687A0B010E01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3161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pPr>
              <a:defRPr/>
            </a:pPr>
            <a:r>
              <a:rPr lang="nb-NO" dirty="0"/>
              <a:t>Sitatene her er hentet fra Helsetilsynets oppfølging av Tøyen-saken (Les fra lysbildet).</a:t>
            </a:r>
          </a:p>
          <a:p>
            <a:pPr>
              <a:defRPr/>
            </a:pPr>
            <a:endParaRPr lang="nb-NO" dirty="0"/>
          </a:p>
          <a:p>
            <a:pPr>
              <a:defRPr/>
            </a:pPr>
            <a:r>
              <a:rPr lang="nb-NO" dirty="0"/>
              <a:t>Hva</a:t>
            </a:r>
            <a:r>
              <a:rPr lang="nb-NO" baseline="0" dirty="0"/>
              <a:t> med operatørperspektivet:</a:t>
            </a:r>
            <a:r>
              <a:rPr lang="nb-NO" dirty="0"/>
              <a:t> </a:t>
            </a:r>
            <a:endParaRPr lang="nb-NO" baseline="0" dirty="0"/>
          </a:p>
          <a:p>
            <a:pPr marL="171450" lvl="0" indent="-171450">
              <a:buFontTx/>
              <a:buChar char="-"/>
              <a:defRPr/>
            </a:pPr>
            <a:r>
              <a:rPr lang="nb-NO" baseline="0" dirty="0"/>
              <a:t>Det var en travel vakt med lav bemanning</a:t>
            </a:r>
            <a:endParaRPr lang="nb-NO" baseline="0" dirty="0">
              <a:cs typeface="Calibri"/>
            </a:endParaRPr>
          </a:p>
          <a:p>
            <a:pPr marL="171450" lvl="0" indent="-171450">
              <a:buFontTx/>
              <a:buChar char="-"/>
              <a:defRPr/>
            </a:pPr>
            <a:r>
              <a:rPr lang="nb-NO" baseline="0" dirty="0"/>
              <a:t>Operatøren gikk dobbelvakt</a:t>
            </a:r>
            <a:endParaRPr lang="nb-NO" baseline="0" dirty="0">
              <a:cs typeface="Calibri"/>
            </a:endParaRPr>
          </a:p>
          <a:p>
            <a:pPr marL="171450" lvl="0" indent="-171450">
              <a:buFontTx/>
              <a:buChar char="-"/>
              <a:defRPr/>
            </a:pPr>
            <a:r>
              <a:rPr lang="nb-NO" baseline="0" dirty="0"/>
              <a:t>Operatøren hadde nettopp vært med i en alvorlig hendelse og ble hentet ut fra </a:t>
            </a:r>
            <a:r>
              <a:rPr lang="nb-NO" baseline="0" dirty="0" err="1"/>
              <a:t>debrief</a:t>
            </a:r>
            <a:r>
              <a:rPr lang="nb-NO" baseline="0" dirty="0"/>
              <a:t> som ikke var avsluttet, da hen fikk denne samtalen</a:t>
            </a:r>
            <a:endParaRPr lang="nb-NO" dirty="0">
              <a:cs typeface="Calibri"/>
            </a:endParaRPr>
          </a:p>
          <a:p>
            <a:pPr marL="0" lvl="0" indent="0">
              <a:buFont typeface="+mj-lt"/>
              <a:buNone/>
              <a:defRPr/>
            </a:pPr>
            <a:endParaRPr lang="nb-NO" dirty="0"/>
          </a:p>
          <a:p>
            <a:pPr>
              <a:defRPr/>
            </a:pPr>
            <a:r>
              <a:rPr lang="nb-NO" dirty="0"/>
              <a:t>Vi er bare mennesker,</a:t>
            </a:r>
            <a:r>
              <a:rPr lang="nb-NO" baseline="0" dirty="0"/>
              <a:t> og</a:t>
            </a:r>
            <a:r>
              <a:rPr lang="nb-NO" dirty="0"/>
              <a:t> vi må ha fokus på</a:t>
            </a:r>
            <a:r>
              <a:rPr lang="nb-NO" baseline="0" dirty="0"/>
              <a:t> at</a:t>
            </a:r>
            <a:r>
              <a:rPr lang="nb-NO" dirty="0"/>
              <a:t> ivaretakelse er viktig for å forebygge at operatører blir enten provosert, avflatet og ikke klarer /ønsker å ivareta innringer. </a:t>
            </a:r>
            <a:endParaRPr lang="nb-NO" dirty="0">
              <a:cs typeface="Calibri"/>
            </a:endParaRPr>
          </a:p>
          <a:p>
            <a:pPr marL="0" lvl="0" indent="0">
              <a:buFont typeface="+mj-lt"/>
              <a:buNone/>
              <a:defRPr/>
            </a:pP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Nyttig bakgrunnsstoff:</a:t>
            </a:r>
          </a:p>
          <a:p>
            <a:pPr marL="0" lvl="0" indent="0">
              <a:buFont typeface="+mj-lt"/>
              <a:buNone/>
              <a:defRPr/>
            </a:pPr>
            <a:r>
              <a:rPr lang="nb-NO" dirty="0"/>
              <a:t>Fra:</a:t>
            </a:r>
            <a:r>
              <a:rPr lang="nb-NO" baseline="0" dirty="0"/>
              <a:t> https://www.helsetilsynet.no/historisk-arkiv/avgjoerelser-i-tilsynssaker-og-rapporter-etter-alvorlige-hendelser/avslutning-av-tilsynssak-amk-operator/ </a:t>
            </a:r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E000F5-96F0-416D-8593-687A0B010E01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7213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nb-NO" dirty="0"/>
              <a:t>Mange ord kan være vanskelige å forklare og å oversette for innringerne, som for eksempel smerter, rier eller mengde blødning</a:t>
            </a:r>
            <a:endParaRPr lang="en-US" dirty="0"/>
          </a:p>
          <a:p>
            <a:pPr marL="457200" indent="-457200">
              <a:buAutoNum type="arabicPeriod"/>
              <a:defRPr/>
            </a:pPr>
            <a:endParaRPr lang="nb-NO" dirty="0"/>
          </a:p>
          <a:p>
            <a:pPr marL="457200" indent="-457200">
              <a:buAutoNum type="arabicPeriod"/>
              <a:defRPr/>
            </a:pPr>
            <a:r>
              <a:rPr lang="nb-NO" dirty="0"/>
              <a:t>Bokstavene æ, ø og å brukes kun i skandinaviske språk og vil være ukjente for mange </a:t>
            </a:r>
            <a:endParaRPr lang="en-US" dirty="0"/>
          </a:p>
          <a:p>
            <a:pPr marL="457200" indent="-457200">
              <a:buAutoNum type="arabicPeriod"/>
              <a:defRPr/>
            </a:pPr>
            <a:endParaRPr lang="nb-NO" dirty="0"/>
          </a:p>
          <a:p>
            <a:pPr marL="457200" indent="-457200">
              <a:buAutoNum type="arabicPeriod"/>
              <a:defRPr/>
            </a:pPr>
            <a:r>
              <a:rPr lang="nb-NO" dirty="0"/>
              <a:t>Hvis man vet hvilket språk innringer snakker kan det være helt essensielt å få tolkehjelp der det er praktisk gjennomførbart</a:t>
            </a:r>
            <a:endParaRPr lang="en-US" dirty="0"/>
          </a:p>
          <a:p>
            <a:pPr marL="171450" indent="-171450">
              <a:buFont typeface="Arial" panose="020F0302020204030204"/>
              <a:buChar char="•"/>
              <a:defRPr/>
            </a:pPr>
            <a:endParaRPr lang="nb-NO" dirty="0"/>
          </a:p>
          <a:p>
            <a:pPr marL="0" indent="0">
              <a:buFont typeface="Arial" panose="020F0302020204030204"/>
              <a:buNone/>
              <a:defRPr/>
            </a:pPr>
            <a:r>
              <a:rPr lang="nb-NO" dirty="0"/>
              <a:t>Bruk av tolk vil i en del situasjoner være nødvendig og viktig.</a:t>
            </a:r>
            <a:endParaRPr lang="en-US" dirty="0"/>
          </a:p>
          <a:p>
            <a:pPr marL="171450" indent="-171450">
              <a:buFont typeface="Arial" panose="020F0302020204030204"/>
              <a:buChar char="•"/>
              <a:defRPr/>
            </a:pPr>
            <a:r>
              <a:rPr lang="nb-NO" dirty="0"/>
              <a:t>Ifølge pasientrettighetsloven kan minoritetsspråklige brukere ha rett til tolk. </a:t>
            </a:r>
            <a:endParaRPr lang="en-US" dirty="0"/>
          </a:p>
          <a:p>
            <a:pPr marL="171450" indent="-171450">
              <a:buFont typeface="Arial" panose="020F0302020204030204"/>
              <a:buChar char="•"/>
              <a:defRPr/>
            </a:pPr>
            <a:r>
              <a:rPr lang="nb-NO" dirty="0"/>
              <a:t>Det er helsepersonellet som har ansvar for å skaffe tolk.</a:t>
            </a:r>
            <a:endParaRPr lang="en-US" dirty="0"/>
          </a:p>
          <a:p>
            <a:pPr marL="171450" indent="-171450">
              <a:buFont typeface="Arial" panose="020F0302020204030204"/>
              <a:buChar char="•"/>
              <a:defRPr/>
            </a:pPr>
            <a:endParaRPr lang="nb-NO" dirty="0"/>
          </a:p>
          <a:p>
            <a:pPr marL="0" indent="0">
              <a:buFont typeface="Arial" panose="020F0302020204030204"/>
              <a:buNone/>
              <a:defRPr/>
            </a:pPr>
            <a:r>
              <a:rPr lang="nb-NO" dirty="0"/>
              <a:t>Alle AMK og LVS skal ha tilgang på tolketjenester hele døgnet</a:t>
            </a:r>
            <a:endParaRPr lang="en-US" dirty="0"/>
          </a:p>
          <a:p>
            <a:pPr marL="171450" indent="-171450">
              <a:buFont typeface="Arial" panose="020F0302020204030204"/>
              <a:buChar char="•"/>
              <a:defRPr/>
            </a:pPr>
            <a:r>
              <a:rPr lang="nb-NO" dirty="0"/>
              <a:t>Dere må lokalt undersøke hvilke avtaler dere har og hvordan de brukes (det finnes ulike tolketilbydere) </a:t>
            </a:r>
            <a:endParaRPr lang="en-US" dirty="0"/>
          </a:p>
          <a:p>
            <a:pPr>
              <a:defRPr/>
            </a:pPr>
            <a:endParaRPr lang="nb-NO" dirty="0"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Nyttig bakgrunnsstoff: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u="sng" dirty="0">
                <a:hlinkClick r:id="rId3"/>
              </a:rPr>
              <a:t>Lov om pasient- og brukerrettigheter (pasient- og brukerrettighetsloven) - Kapittel 3. Rett til medvirkning og informasjon – Lovdata</a:t>
            </a:r>
            <a:endParaRPr lang="nb-NO" dirty="0"/>
          </a:p>
          <a:p>
            <a:pPr>
              <a:defRPr/>
            </a:pPr>
            <a:endParaRPr lang="nb-NO" dirty="0">
              <a:cs typeface="Calibri" panose="020F0502020204030204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E000F5-96F0-416D-8593-687A0B010E01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5496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 dirty="0"/>
              <a:t>I en nødsamtale kan det få kritiske konsekvenser hvis man bare antar at gjensidig forståelse er etablert. </a:t>
            </a:r>
            <a:endParaRPr lang="en-US" dirty="0"/>
          </a:p>
          <a:p>
            <a:endParaRPr lang="nb-NO" dirty="0"/>
          </a:p>
          <a:p>
            <a:endParaRPr lang="nb-NO" dirty="0">
              <a:cs typeface="Calibri"/>
            </a:endParaRPr>
          </a:p>
          <a:p>
            <a:endParaRPr lang="nb-NO" dirty="0"/>
          </a:p>
          <a:p>
            <a:br>
              <a:rPr lang="nb-NO" dirty="0">
                <a:cs typeface="+mn-lt"/>
              </a:rPr>
            </a:br>
            <a:endParaRPr lang="nb-NO" dirty="0"/>
          </a:p>
          <a:p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E000F5-96F0-416D-8593-687A0B010E01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5867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2-4 sammen i</a:t>
            </a:r>
            <a:r>
              <a:rPr lang="nb-NO" baseline="0" dirty="0"/>
              <a:t> grupper – gis 2 minutter til å summe sammen.</a:t>
            </a:r>
          </a:p>
          <a:p>
            <a:r>
              <a:rPr lang="nb-NO" baseline="0" dirty="0"/>
              <a:t>Be om innspill i plenum etterpå</a:t>
            </a:r>
            <a:r>
              <a:rPr lang="nb-NO" dirty="0"/>
              <a:t> (4 min. Totalt)</a:t>
            </a:r>
            <a:endParaRPr lang="nb-NO" baseline="0" dirty="0">
              <a:cs typeface="Calibri"/>
            </a:endParaRPr>
          </a:p>
          <a:p>
            <a:endParaRPr lang="nb-NO" baseline="0" dirty="0"/>
          </a:p>
          <a:p>
            <a:r>
              <a:rPr lang="nb-NO" baseline="0" dirty="0"/>
              <a:t>Tips til foreleser:</a:t>
            </a:r>
            <a:r>
              <a:rPr lang="nb-NO" dirty="0"/>
              <a:t> </a:t>
            </a:r>
            <a:endParaRPr lang="nb-NO" baseline="0" dirty="0">
              <a:cs typeface="Calibri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Lukket </a:t>
            </a:r>
            <a:r>
              <a:rPr lang="nb-NO" baseline="0" dirty="0"/>
              <a:t>sløyfe kommunikasjon er sentralt</a:t>
            </a:r>
            <a:r>
              <a:rPr lang="nb-NO" dirty="0"/>
              <a:t> </a:t>
            </a:r>
            <a:endParaRPr lang="nb-NO" baseline="0" dirty="0">
              <a:cs typeface="Calibri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baseline="0" dirty="0"/>
              <a:t>Snakke rolig</a:t>
            </a:r>
            <a:endParaRPr lang="nb-NO" baseline="0" dirty="0">
              <a:cs typeface="Calibri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baseline="0" dirty="0"/>
              <a:t>Korte og enkle setninger</a:t>
            </a:r>
            <a:endParaRPr lang="nb-NO" baseline="0" dirty="0">
              <a:cs typeface="Calibri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baseline="0" dirty="0"/>
              <a:t>Tydelig uttale (artikulasjon)</a:t>
            </a:r>
            <a:endParaRPr lang="nb-NO" baseline="0" dirty="0">
              <a:cs typeface="Calibri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baseline="0" dirty="0"/>
              <a:t>Noen andre på stedet som snakker norsk/engelsk</a:t>
            </a:r>
            <a:endParaRPr lang="nb-NO" baseline="0" dirty="0">
              <a:cs typeface="Calibri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baseline="0" dirty="0"/>
              <a:t>Snakke engelsk hvis mulig</a:t>
            </a:r>
            <a:endParaRPr lang="nb-NO" baseline="0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aseline="0" dirty="0"/>
              <a:t>– se flere punkt på neste lysbilde</a:t>
            </a:r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E000F5-96F0-416D-8593-687A0B010E01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7002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 dirty="0">
                <a:cs typeface="Calibri"/>
              </a:rPr>
              <a:t>Be kursdeltakerne lese fra lysbildet selv</a:t>
            </a:r>
            <a:endParaRPr lang="nb-NO" b="0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E000F5-96F0-416D-8593-687A0B010E01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3320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 dirty="0">
                <a:cs typeface="Calibri"/>
              </a:rPr>
              <a:t>Det siste temaet vi skal innom er mennesker som fremstår ruspåvirket. </a:t>
            </a:r>
          </a:p>
          <a:p>
            <a:r>
              <a:rPr lang="nb-NO" dirty="0">
                <a:cs typeface="Calibri"/>
              </a:rPr>
              <a:t>Forslag: </a:t>
            </a:r>
          </a:p>
          <a:p>
            <a:pPr marL="171450" indent="-171450">
              <a:buFont typeface="Arial"/>
              <a:buChar char="•"/>
            </a:pPr>
            <a:r>
              <a:rPr lang="nb-NO" dirty="0">
                <a:cs typeface="Calibri"/>
              </a:rPr>
              <a:t>Uklare opplysninger </a:t>
            </a:r>
          </a:p>
          <a:p>
            <a:pPr marL="171450" indent="-171450">
              <a:buFont typeface="Arial"/>
              <a:buChar char="•"/>
            </a:pPr>
            <a:r>
              <a:rPr lang="nb-NO" dirty="0">
                <a:cs typeface="Calibri"/>
              </a:rPr>
              <a:t>Antakelser</a:t>
            </a:r>
            <a:endParaRPr lang="nb-NO" dirty="0"/>
          </a:p>
          <a:p>
            <a:pPr marL="171450" indent="-171450">
              <a:buFont typeface="Arial"/>
              <a:buChar char="•"/>
            </a:pPr>
            <a:r>
              <a:rPr lang="nb-NO" dirty="0">
                <a:cs typeface="Calibri"/>
              </a:rPr>
              <a:t>Farget av tidligere henvendelser / lignende situasjoner</a:t>
            </a:r>
          </a:p>
          <a:p>
            <a:pPr marL="171450" indent="-171450">
              <a:buFont typeface="Arial"/>
              <a:buChar char="•"/>
            </a:pPr>
            <a:r>
              <a:rPr lang="nb-NO" dirty="0">
                <a:cs typeface="Calibri"/>
              </a:rPr>
              <a:t>Provokasjoner</a:t>
            </a:r>
          </a:p>
          <a:p>
            <a:pPr marL="171450" indent="-171450">
              <a:buFont typeface="Arial"/>
              <a:buChar char="•"/>
            </a:pPr>
            <a:r>
              <a:rPr lang="nb-NO" dirty="0">
                <a:cs typeface="Calibri"/>
              </a:rPr>
              <a:t>.....................</a:t>
            </a:r>
          </a:p>
          <a:p>
            <a:endParaRPr lang="nb-NO" dirty="0"/>
          </a:p>
          <a:p>
            <a:r>
              <a:rPr lang="nb-NO" dirty="0"/>
              <a:t>Forslag andre sykdommer som kan fremstå som rus: </a:t>
            </a:r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nb-NO" dirty="0"/>
              <a:t>cerebrale hendelser</a:t>
            </a:r>
          </a:p>
          <a:p>
            <a:pPr marL="171450" indent="-171450">
              <a:buFont typeface="Arial,Sans-Serif"/>
              <a:buChar char="•"/>
            </a:pPr>
            <a:r>
              <a:rPr lang="nb-NO" dirty="0"/>
              <a:t>lavt blodsukker</a:t>
            </a:r>
          </a:p>
          <a:p>
            <a:pPr marL="171450" indent="-171450">
              <a:buFont typeface="Arial,Sans-Serif"/>
              <a:buChar char="•"/>
            </a:pPr>
            <a:r>
              <a:rPr lang="nb-NO" dirty="0"/>
              <a:t>psykisk sykdom </a:t>
            </a:r>
          </a:p>
          <a:p>
            <a:pPr marL="171450" indent="-171450">
              <a:buFont typeface="Arial,Sans-Serif"/>
              <a:buChar char="•"/>
            </a:pPr>
            <a:r>
              <a:rPr lang="nb-NO" dirty="0"/>
              <a:t>og sikkert flere…………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80372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 u="sng" baseline="0" dirty="0"/>
              <a:t>Ruspåvirkede har som alle andre behov for å bli trodd på og få hjelp og veiledning når de ringer</a:t>
            </a:r>
            <a:r>
              <a:rPr lang="nb-NO" baseline="0" dirty="0"/>
              <a:t>.</a:t>
            </a:r>
            <a:r>
              <a:rPr lang="nb-NO" dirty="0"/>
              <a:t> </a:t>
            </a:r>
            <a:endParaRPr lang="en-US" dirty="0"/>
          </a:p>
          <a:p>
            <a:r>
              <a:rPr lang="nb-NO" baseline="0" dirty="0"/>
              <a:t>Vi skal ta dem på alvor og forholde oss til det de sier.</a:t>
            </a:r>
            <a:r>
              <a:rPr lang="nb-NO" dirty="0"/>
              <a:t> </a:t>
            </a:r>
            <a:endParaRPr lang="nb-NO" baseline="0" dirty="0">
              <a:cs typeface="Calibri"/>
            </a:endParaRPr>
          </a:p>
          <a:p>
            <a:endParaRPr lang="nb-NO" baseline="0" dirty="0"/>
          </a:p>
          <a:p>
            <a:pPr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Viktig å ikke komme med noe som kan ligne en beskyldning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ift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rus, de skal vite at de får hjelp uansett.</a:t>
            </a:r>
            <a:r>
              <a:rPr lang="nb-NO" dirty="0"/>
              <a:t> 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 de føler at vi fokuserer på rusen, kan de lukke seg mer, og kommunikasjonen blir mer utfordrende. 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nb-NO" baseline="0" dirty="0"/>
          </a:p>
          <a:p>
            <a:r>
              <a:rPr lang="nb-NO" dirty="0"/>
              <a:t> Vi må prøve å nullstille oss mellom samtalene, dette kan være krevende og er en treningssak. </a:t>
            </a:r>
            <a:endParaRPr lang="en-US" dirty="0"/>
          </a:p>
          <a:p>
            <a:endParaRPr lang="nb-NO" dirty="0"/>
          </a:p>
          <a:p>
            <a:r>
              <a:rPr lang="nb-NO" dirty="0"/>
              <a:t>Husk av du bruker mindre energi ved å forholde deg profesjonelt – jobben er uansett den samme (tidvis krevende, men også variert og spennende) </a:t>
            </a:r>
            <a:endParaRPr lang="nb-NO" dirty="0">
              <a:cs typeface="Calibri" panose="020F0502020204030204"/>
            </a:endParaRPr>
          </a:p>
          <a:p>
            <a:endParaRPr lang="nb-NO" i="1" dirty="0"/>
          </a:p>
          <a:p>
            <a:r>
              <a:rPr lang="nb-NO" dirty="0"/>
              <a:t> </a:t>
            </a:r>
            <a:endParaRPr lang="nb-NO" baseline="0" dirty="0">
              <a:cs typeface="Calibri"/>
            </a:endParaRPr>
          </a:p>
          <a:p>
            <a:endParaRPr lang="nb-NO" baseline="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E000F5-96F0-416D-8593-687A0B010E01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478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Vi skal i denne timen se på</a:t>
            </a:r>
            <a:r>
              <a:rPr lang="nb-NO" baseline="0" dirty="0"/>
              <a:t> hva tilpasset kommunikasjon er og litt på hvilke tilpasninger som bør gjøres til ulike grupper innringere.</a:t>
            </a: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Som vi har vært inne på tidligere i grunnkurset, har vi et lovfestet krav til å tilpasse kommunikasjonen:</a:t>
            </a:r>
          </a:p>
          <a:p>
            <a:pPr lvl="1"/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(Pasient- og brukerrettighetsloven § 3-5, </a:t>
            </a:r>
            <a:r>
              <a:rPr lang="nb-NO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Informasjonens form: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Informasjonen skal være tilpasset mottakerens individuelle forutsetninger, som alder, modenhet, erfaring og kultur- og språkbakgrunn. </a:t>
            </a:r>
          </a:p>
          <a:p>
            <a:pPr lvl="1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Informasjonen skal gis på en hensynsfull måte.</a:t>
            </a:r>
          </a:p>
          <a:p>
            <a:pPr lvl="1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Personellet skal så langt som mulig sikre seg at mottakeren har forstått innholdet og betydningen av informasjonen.</a:t>
            </a:r>
          </a:p>
          <a:p>
            <a:pPr lvl="1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 </a:t>
            </a:r>
            <a:r>
              <a:rPr lang="nb-NO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https://lovdata.no/dokument/NL/lov/1999-07-02-63/KAPITTEL_3#%C2%A73-5</a:t>
            </a:r>
            <a:r>
              <a:rPr lang="nb-NO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5035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Oppsummering</a:t>
            </a:r>
            <a:r>
              <a:rPr lang="nb-NO" baseline="0"/>
              <a:t> i gruppen punkt for punkt.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aseline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/>
              <a:t>Noen som har spørsmål til slutt?</a:t>
            </a:r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5994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-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302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 dirty="0"/>
              <a:t>I denne timen vil dere få gode tips som vil hjelpe dere å tilpasse kommunikasjonen til ulike grupper innringere;</a:t>
            </a:r>
            <a:r>
              <a:rPr lang="nb-NO" baseline="0" dirty="0"/>
              <a:t> barn, eldre og minoritetsspråklige. Vi skal også snakke om hvordan vi bør møte de som fremstår ruspåvirket</a:t>
            </a:r>
            <a:r>
              <a:rPr lang="nb-NO" dirty="0"/>
              <a:t> og mulige fallgruver man kan gå i</a:t>
            </a:r>
            <a:r>
              <a:rPr lang="nb-NO" baseline="0" dirty="0"/>
              <a:t>.</a:t>
            </a:r>
          </a:p>
          <a:p>
            <a:endParaRPr lang="nb-NO" baseline="0" dirty="0"/>
          </a:p>
          <a:p>
            <a:r>
              <a:rPr lang="nb-NO" dirty="0"/>
              <a:t>Det vi ønsker at dere sitter igjen med, er noen konkrete tips og tanker rundt</a:t>
            </a:r>
            <a:r>
              <a:rPr lang="nb-NO" baseline="0" dirty="0"/>
              <a:t> tilpasset kommunikasjon, som dere kan bruke umiddelbart i egen praksis.</a:t>
            </a:r>
            <a:endParaRPr lang="nb-NO" baseline="0" dirty="0">
              <a:cs typeface="Calibri"/>
            </a:endParaRPr>
          </a:p>
          <a:p>
            <a:endParaRPr lang="nb-NO" baseline="0" dirty="0"/>
          </a:p>
          <a:p>
            <a:r>
              <a:rPr lang="nb-NO" baseline="0" dirty="0"/>
              <a:t>Dette er en time med mye innhold, så her er det bare å følge godt med…</a:t>
            </a:r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E000F5-96F0-416D-8593-687A0B010E01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40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 baseline="0" dirty="0"/>
              <a:t>Ang. punktene på lysbildet:</a:t>
            </a:r>
            <a:r>
              <a:rPr lang="nb-NO" dirty="0"/>
              <a:t> </a:t>
            </a:r>
            <a:endParaRPr lang="nb-NO" baseline="0" dirty="0"/>
          </a:p>
          <a:p>
            <a:pPr marL="685800" lvl="1" indent="-228600">
              <a:buAutoNum type="arabicPeriod"/>
            </a:pPr>
            <a:r>
              <a:rPr lang="nb-NO" baseline="0" dirty="0"/>
              <a:t>Ulike samtaleteknikker har dere lært om</a:t>
            </a:r>
            <a:r>
              <a:rPr lang="nb-NO" dirty="0"/>
              <a:t> </a:t>
            </a:r>
            <a:r>
              <a:rPr lang="nb-NO" baseline="0" dirty="0"/>
              <a:t>i de forrige timene i grunnkurset</a:t>
            </a:r>
            <a:r>
              <a:rPr lang="nb-NO" dirty="0"/>
              <a:t>, for eksempel aktiv lytting og empatiske responser. </a:t>
            </a:r>
            <a:endParaRPr lang="nb-NO" baseline="0" dirty="0">
              <a:cs typeface="Calibri"/>
            </a:endParaRPr>
          </a:p>
          <a:p>
            <a:pPr lvl="1"/>
            <a:r>
              <a:rPr lang="nb-NO" dirty="0"/>
              <a:t>     </a:t>
            </a:r>
            <a:r>
              <a:rPr lang="nb-NO" baseline="0" dirty="0"/>
              <a:t> Bruk av </a:t>
            </a:r>
            <a:r>
              <a:rPr lang="nb-NO" dirty="0"/>
              <a:t>beslutningsstøtteverktøy </a:t>
            </a:r>
            <a:r>
              <a:rPr lang="nb-NO" baseline="0" dirty="0"/>
              <a:t>vil dere få egen opplæring i senere i spesialiseringsløpet.</a:t>
            </a:r>
            <a:r>
              <a:rPr lang="nb-NO" dirty="0"/>
              <a:t> </a:t>
            </a:r>
            <a:endParaRPr lang="nb-NO" baseline="0" dirty="0">
              <a:cs typeface="Calibri"/>
            </a:endParaRPr>
          </a:p>
          <a:p>
            <a:pPr marL="457200" lvl="1" indent="0">
              <a:buNone/>
            </a:pPr>
            <a:endParaRPr lang="nb-NO" baseline="0" dirty="0"/>
          </a:p>
          <a:p>
            <a:pPr lvl="1"/>
            <a:r>
              <a:rPr lang="nb-NO" baseline="0" dirty="0"/>
              <a:t>2.</a:t>
            </a:r>
            <a:r>
              <a:rPr lang="nb-NO" dirty="0"/>
              <a:t>  </a:t>
            </a:r>
            <a:r>
              <a:rPr lang="nb-NO" baseline="0" dirty="0"/>
              <a:t> Hvilke tilpasninger som bør gjøres i møte med noen ulike grupper innringere skal vi snakke om i denne timen.</a:t>
            </a:r>
            <a:r>
              <a:rPr lang="nb-NO" dirty="0"/>
              <a:t> </a:t>
            </a:r>
            <a:endParaRPr lang="nb-NO" baseline="0" dirty="0">
              <a:cs typeface="Calibri"/>
            </a:endParaRPr>
          </a:p>
          <a:p>
            <a:pPr lvl="1"/>
            <a:r>
              <a:rPr lang="nb-NO" dirty="0"/>
              <a:t>     </a:t>
            </a:r>
            <a:r>
              <a:rPr lang="nb-NO" baseline="0" dirty="0"/>
              <a:t> Kommunikasjon med mennesker i psykisk krise er tema i en egen time.</a:t>
            </a:r>
            <a:r>
              <a:rPr lang="nb-NO" dirty="0"/>
              <a:t> </a:t>
            </a:r>
            <a:endParaRPr lang="nb-NO" baseline="0" dirty="0">
              <a:cs typeface="Calibri"/>
            </a:endParaRPr>
          </a:p>
          <a:p>
            <a:pPr marL="457200" lvl="1" indent="0">
              <a:buNone/>
            </a:pPr>
            <a:endParaRPr lang="nb-NO" baseline="0" dirty="0"/>
          </a:p>
          <a:p>
            <a:pPr lvl="1"/>
            <a:r>
              <a:rPr lang="nb-NO" baseline="0" dirty="0"/>
              <a:t>3.</a:t>
            </a:r>
            <a:r>
              <a:rPr lang="nb-NO" dirty="0"/>
              <a:t>  </a:t>
            </a:r>
            <a:r>
              <a:rPr lang="nb-NO" baseline="0" dirty="0"/>
              <a:t> Ny informasjon krever ofte spontane tilpasninger underveis i samtalene.</a:t>
            </a:r>
            <a:endParaRPr lang="nb-NO" baseline="0" dirty="0">
              <a:cs typeface="Calibri"/>
            </a:endParaRPr>
          </a:p>
          <a:p>
            <a:r>
              <a:rPr lang="nb-NO" dirty="0"/>
              <a:t> </a:t>
            </a:r>
            <a:endParaRPr lang="nb-NO" baseline="0" dirty="0">
              <a:cs typeface="Calibri"/>
            </a:endParaRPr>
          </a:p>
          <a:p>
            <a:r>
              <a:rPr lang="nb-NO" baseline="0" dirty="0"/>
              <a:t>Å omsette teori til praksis krever øvelse – dette må dere øve på i sentralene.</a:t>
            </a:r>
            <a:r>
              <a:rPr lang="nb-NO" dirty="0"/>
              <a:t> </a:t>
            </a:r>
            <a:endParaRPr lang="nb-NO" baseline="0" dirty="0">
              <a:cs typeface="Calibri"/>
            </a:endParaRPr>
          </a:p>
          <a:p>
            <a:pPr marL="0" indent="0">
              <a:buNone/>
            </a:pPr>
            <a:r>
              <a:rPr lang="nb-NO" baseline="0" dirty="0"/>
              <a:t>Simulering er en god måte å øve på, både i </a:t>
            </a:r>
            <a:r>
              <a:rPr lang="nb-NO" baseline="0" dirty="0" err="1"/>
              <a:t>fht</a:t>
            </a:r>
            <a:r>
              <a:rPr lang="nb-NO" baseline="0" dirty="0"/>
              <a:t> struktur og det å tilpasset kommunikasjonen.</a:t>
            </a:r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E000F5-96F0-416D-8593-687A0B010E01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246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 dirty="0"/>
              <a:t>Vi skal først snakke litt om kommunikasjon med barn via telefon. </a:t>
            </a:r>
            <a:endParaRPr lang="en-US" dirty="0"/>
          </a:p>
          <a:p>
            <a:r>
              <a:rPr lang="nb-NO" dirty="0">
                <a:cs typeface="Calibri"/>
              </a:rPr>
              <a:t>Be om innspill i plenum fra </a:t>
            </a:r>
            <a:r>
              <a:rPr lang="nb-NO" u="sng" dirty="0">
                <a:cs typeface="Calibri"/>
              </a:rPr>
              <a:t>alle</a:t>
            </a:r>
            <a:r>
              <a:rPr lang="nb-NO" dirty="0">
                <a:cs typeface="Calibri"/>
              </a:rPr>
              <a:t> deltakerne (hvis mulig) - dette er for å få i gang alle med kommunikasjon fra start. </a:t>
            </a:r>
            <a:endParaRPr lang="nb-NO" dirty="0"/>
          </a:p>
          <a:p>
            <a:endParaRPr lang="nb-NO" dirty="0">
              <a:cs typeface="Calibri"/>
            </a:endParaRPr>
          </a:p>
          <a:p>
            <a:r>
              <a:rPr lang="nb-NO" dirty="0">
                <a:cs typeface="Calibri"/>
              </a:rPr>
              <a:t>Forslag til foreleser: </a:t>
            </a:r>
          </a:p>
          <a:p>
            <a:pPr marL="171450" indent="-171450">
              <a:buFont typeface="Arial"/>
              <a:buChar char="•"/>
            </a:pPr>
            <a:r>
              <a:rPr lang="nb-NO" dirty="0">
                <a:cs typeface="Calibri"/>
              </a:rPr>
              <a:t>Varierende med alder og situasjon</a:t>
            </a:r>
          </a:p>
          <a:p>
            <a:pPr marL="171450" indent="-171450">
              <a:buFont typeface="Arial"/>
              <a:buChar char="•"/>
            </a:pPr>
            <a:r>
              <a:rPr lang="nb-NO" dirty="0">
                <a:cs typeface="Calibri"/>
              </a:rPr>
              <a:t>Vanskelig å svare på adresse </a:t>
            </a:r>
          </a:p>
          <a:p>
            <a:pPr marL="171450" indent="-171450">
              <a:buFont typeface="Arial"/>
              <a:buChar char="•"/>
            </a:pPr>
            <a:r>
              <a:rPr lang="nb-NO" dirty="0">
                <a:cs typeface="Calibri"/>
              </a:rPr>
              <a:t>Utfordrende å få oversikt</a:t>
            </a:r>
          </a:p>
          <a:p>
            <a:pPr marL="0" indent="0">
              <a:buFont typeface="Arial"/>
              <a:buNone/>
            </a:pPr>
            <a:r>
              <a:rPr lang="nb-NO" dirty="0">
                <a:cs typeface="Calibri"/>
              </a:rPr>
              <a:t>Hvordan bør du møte utfordringene – se de neste lysbildene.</a:t>
            </a:r>
          </a:p>
          <a:p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575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 dirty="0"/>
              <a:t>Barn har på</a:t>
            </a:r>
            <a:r>
              <a:rPr lang="nb-NO" baseline="0" dirty="0"/>
              <a:t> samme måte som voksne behov for å bli trodd på og få hjelp og veiledning når de ringer til oss.</a:t>
            </a:r>
            <a:r>
              <a:rPr lang="nb-NO" dirty="0"/>
              <a:t> </a:t>
            </a:r>
            <a:endParaRPr lang="en-US" dirty="0"/>
          </a:p>
          <a:p>
            <a:endParaRPr lang="nb-NO" baseline="0" dirty="0"/>
          </a:p>
          <a:p>
            <a:pPr fontAlgn="ctr"/>
            <a:r>
              <a:rPr lang="nb-NO" baseline="0" dirty="0"/>
              <a:t>Ungdommene på bildet fikk hjelp da 1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år gamle Mikael (til venstre på bildet) fikk hjertestans under løpetrening med vennene sine. Han ble reddet takket være vennene som raskt ringte 113 og gjennomførte gjenoppliving i god dialog med operatøren. </a:t>
            </a:r>
          </a:p>
          <a:p>
            <a:pPr fontAlgn="ctr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Dette skjedde i april 2020. </a:t>
            </a:r>
          </a:p>
          <a:p>
            <a:pPr fontAlgn="ctr"/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(Fra </a:t>
            </a:r>
            <a:r>
              <a:rPr lang="nb-NO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https://www.nrk.no/vestfoldogtelemark/xl/14-aring-fikk-hjertestans-pa-fotballbanen-_-heldigvis-kunne-vennene-forstehjelp-1.15026294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29.09.20)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E000F5-96F0-416D-8593-687A0B010E01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874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 dirty="0"/>
              <a:t>Starten av</a:t>
            </a:r>
            <a:r>
              <a:rPr lang="nb-NO" baseline="0" dirty="0"/>
              <a:t> en telefonsamtale med et barn kan vi se for oss som et vindu som er på gløtt – dersom vi overtar samtalen for mye/for fort kan vinduet til nøkkelinformasjon lukkes. </a:t>
            </a:r>
          </a:p>
          <a:p>
            <a:r>
              <a:rPr lang="nb-NO" dirty="0"/>
              <a:t>Dette</a:t>
            </a:r>
            <a:r>
              <a:rPr lang="nb-NO" baseline="0" dirty="0"/>
              <a:t> handler om </a:t>
            </a:r>
            <a:r>
              <a:rPr lang="nb-NO" u="sng" baseline="0" dirty="0"/>
              <a:t>a</a:t>
            </a:r>
            <a:r>
              <a:rPr lang="nb-NO" u="sng" dirty="0"/>
              <a:t>ktiv</a:t>
            </a:r>
            <a:r>
              <a:rPr lang="nb-NO" u="sng" baseline="0" dirty="0"/>
              <a:t> lytting </a:t>
            </a:r>
            <a:r>
              <a:rPr lang="nb-NO" baseline="0" dirty="0"/>
              <a:t>og å finne ut </a:t>
            </a:r>
            <a:r>
              <a:rPr lang="nb-NO" u="sng" baseline="0" dirty="0"/>
              <a:t>hvor barnets oppmerksomhetsfokus </a:t>
            </a:r>
            <a:r>
              <a:rPr lang="nb-NO" baseline="0" dirty="0"/>
              <a:t>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defRPr/>
            </a:pPr>
            <a:r>
              <a:rPr lang="nb-NO" dirty="0"/>
              <a:t>Spør tidlig om barnets alder.</a:t>
            </a:r>
            <a:endParaRPr lang="en-US" dirty="0"/>
          </a:p>
          <a:p>
            <a:pPr>
              <a:defRPr/>
            </a:pPr>
            <a:r>
              <a:rPr lang="nb-NO" dirty="0"/>
              <a:t>Da kan man tilpasse kommunikasjonen til barnets utgangspunkt.</a:t>
            </a:r>
            <a:endParaRPr lang="nb-NO" dirty="0">
              <a:cs typeface="Calibri"/>
            </a:endParaRPr>
          </a:p>
          <a:p>
            <a:endParaRPr lang="nb-NO" baseline="0" dirty="0"/>
          </a:p>
          <a:p>
            <a:r>
              <a:rPr lang="nb-NO" baseline="0" dirty="0"/>
              <a:t>Vi må sørge for at vi ordlegger oss slik at det gir mening for barnet, og at barnet opplever at vi vil dem vel.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E000F5-96F0-416D-8593-687A0B010E01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9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Saker som 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kommer i media er som oftest saker hvor det har vært utfordringer rundt kommunikasjonen.</a:t>
            </a:r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Denne saken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 fra Dagbladet: </a:t>
            </a:r>
          </a:p>
          <a:p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var 2. desember 2020 at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Sepideh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Kamali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(37) var hjemme alene med sønnen David (4) i Langhus i Nordre Follo kommune utenfor Oslo. </a:t>
            </a:r>
          </a:p>
          <a:p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Mens han satt og så på TV og lekte, spiste hun noe mat da hun plutselig kjente en intens smerte i magen.</a:t>
            </a:r>
          </a:p>
          <a:p>
            <a:pPr marL="171450" indent="-171450">
              <a:buFontTx/>
              <a:buChar char="-"/>
            </a:pPr>
            <a:r>
              <a:rPr lang="nb-NO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var noe chili i maten som jeg ikke visste om. Jeg fikk vondt i magen med en gang, og det var en smerte jeg aldri opplevd før.</a:t>
            </a:r>
            <a:r>
              <a:rPr lang="nb-NO" i="1" dirty="0"/>
              <a:t> </a:t>
            </a:r>
            <a:endParaRPr lang="nb-NO" sz="1200" b="0" i="1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0" indent="0">
              <a:buFontTx/>
              <a:buNone/>
            </a:pPr>
            <a:r>
              <a:rPr lang="nb-NO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 en skala fra 1-10 var det 9,5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sier hun til Dagbladet.</a:t>
            </a:r>
          </a:p>
          <a:p>
            <a:pPr marL="0" indent="0">
              <a:buFontTx/>
              <a:buNone/>
            </a:pPr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 er det tydelig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operatøren må ha misforstått situasjonen.</a:t>
            </a:r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E000F5-96F0-416D-8593-687A0B010E01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787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164E5-006A-4113-89CE-64C57AA29637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5616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6F4AC-A676-431A-8F88-969DD9C746C4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5418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BACC5-8D0B-4E57-BE38-DD2D21DCDEA9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5473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2A24-9D4E-43FE-9466-0425E3D8DA55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4715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7169-3E4A-47EE-918A-DABB426882D8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5181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3DA9C-E3AD-453C-BC6B-6D287AA362FE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2265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6462-F1FA-4408-8712-A803B4EFB129}" type="datetime1">
              <a:rPr lang="nb-NO" smtClean="0"/>
              <a:t>28.11.2023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29519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CF10-57FE-4584-91A1-8AC6A95AF2E3}" type="datetime1">
              <a:rPr lang="nb-NO" smtClean="0"/>
              <a:t>28.11.2023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88417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703E-7C51-4C5A-911D-7F1EAA19B8E1}" type="datetime1">
              <a:rPr lang="nb-NO" smtClean="0"/>
              <a:t>28.11.2023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8163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E42E-BA8C-47BB-9F5E-0641A3C8E673}" type="datetime1">
              <a:rPr lang="nb-NO" smtClean="0"/>
              <a:t>28.11.2023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5089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2B7-12E8-452C-AAB8-18DAECF04346}" type="datetime1">
              <a:rPr lang="nb-NO" smtClean="0"/>
              <a:t>28.11.2023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3978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808D8-2D71-4FB0-9EBD-9B0F02FF5A4F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19290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C6733-D08C-4DF6-9E18-FA4B184C0C32}" type="datetime1">
              <a:rPr lang="nb-NO" smtClean="0"/>
              <a:t>28.11.2023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42158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AB0D-9A56-40F3-8FC9-47C523A0290E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9614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BA65B-AB0A-4FFF-B4D7-16621B764B5C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3626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639BC-DFED-4F4A-8D67-95CEBF21D990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2367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57A2-9F84-473B-97DB-C77D9ECD9269}" type="datetime1">
              <a:rPr lang="nb-NO" smtClean="0"/>
              <a:t>28.11.2023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9941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3BFF5-03BD-4AAB-B9F8-445E84B0F0CB}" type="datetime1">
              <a:rPr lang="nb-NO" smtClean="0"/>
              <a:t>28.11.2023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2384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D00C-DD66-4288-AA03-4B1C5EEE7E4C}" type="datetime1">
              <a:rPr lang="nb-NO" smtClean="0"/>
              <a:t>28.11.2023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5437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40BA0-EEF8-4F77-8BB5-FEDDEB3620B9}" type="datetime1">
              <a:rPr lang="nb-NO" smtClean="0"/>
              <a:t>28.11.2023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1123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F336-513F-497F-9AD0-104CE025E79D}" type="datetime1">
              <a:rPr lang="nb-NO" smtClean="0"/>
              <a:t>28.11.2023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3879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7A32-3267-437D-B0EF-D83A856B0478}" type="datetime1">
              <a:rPr lang="nb-NO" smtClean="0"/>
              <a:t>28.11.2023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6395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C238D-1DF6-4D95-B8EA-9DC4ADA2DCA0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4174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1843E-C34D-4AA7-947D-2A07687F33B9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0580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hyperlink" Target="mailto:post@kokom.no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tel 2"/>
          <p:cNvSpPr txBox="1">
            <a:spLocks/>
          </p:cNvSpPr>
          <p:nvPr/>
        </p:nvSpPr>
        <p:spPr bwMode="auto">
          <a:xfrm>
            <a:off x="2620489" y="1472484"/>
            <a:ext cx="9071592" cy="391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Tidsdisponering - forslag: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Introduksjon (innhold og mål, ev. kursholder)   3 min.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Refleksjonsspørsmål (lysbilde 6,14,20,28)        4 x 3 min.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Fagstoff                                                         15 min.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Case / oppgaver (lysbilde 13,19,26)                 3 x 4 min.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Oppsummering                                               3 min.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" name="Undertittel 2">
            <a:extLst>
              <a:ext uri="{FF2B5EF4-FFF2-40B4-BE49-F238E27FC236}">
                <a16:creationId xmlns:a16="http://schemas.microsoft.com/office/drawing/2014/main" id="{D6D3C5B1-01C1-191C-9111-3B3882710420}"/>
              </a:ext>
            </a:extLst>
          </p:cNvPr>
          <p:cNvSpPr>
            <a:spLocks noGrp="1"/>
          </p:cNvSpPr>
          <p:nvPr/>
        </p:nvSpPr>
        <p:spPr>
          <a:xfrm>
            <a:off x="2366508" y="4944083"/>
            <a:ext cx="7473360" cy="16837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Grunnkurs for operatører i </a:t>
            </a:r>
            <a:endParaRPr kumimoji="0" lang="nb-NO" altLang="nb-NO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medisinsk nødmeldetjeneste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Kommunikasjon – time 4 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Kommunikasjon med ulike grupper innringere</a:t>
            </a:r>
          </a:p>
        </p:txBody>
      </p:sp>
    </p:spTree>
    <p:extLst>
      <p:ext uri="{BB962C8B-B14F-4D97-AF65-F5344CB8AC3E}">
        <p14:creationId xmlns:p14="http://schemas.microsoft.com/office/powerpoint/2010/main" val="1868975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4147" y="0"/>
            <a:ext cx="2848131" cy="2848131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1277681" y="1096533"/>
            <a:ext cx="60789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Tips til k</a:t>
            </a:r>
            <a:r>
              <a:rPr kumimoji="0" lang="nb-NO" sz="24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ommunikasjon</a:t>
            </a: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med barn 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1277681" y="2331339"/>
            <a:ext cx="887066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Si </a:t>
            </a:r>
            <a:r>
              <a:rPr kumimoji="0" lang="nb-NO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«Så bra at du ringer, jeg skal hjelpe deg»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Presenter deg med fornavn og bruk barnets navn ofte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Bruk åpne spørsmål (hva, hvordan)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Fortell hva som skjer (ærlig og konkret)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Hold kontakten til ambulanse/hjelp er fremme (hvis mulig)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4CC19-5094-4E02-8C81-CE45922B0A12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4FCC782F-F0A4-908C-FC47-1AEBBA142B23}"/>
              </a:ext>
            </a:extLst>
          </p:cNvPr>
          <p:cNvSpPr txBox="1"/>
          <p:nvPr/>
        </p:nvSpPr>
        <p:spPr>
          <a:xfrm>
            <a:off x="10790158" y="6629142"/>
            <a:ext cx="1114797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600" dirty="0">
                <a:cs typeface="Calibri"/>
              </a:rPr>
              <a:t>Illustrasjon: Adobe </a:t>
            </a:r>
            <a:r>
              <a:rPr lang="nb-NO" sz="600" dirty="0" err="1">
                <a:cs typeface="Calibri"/>
              </a:rPr>
              <a:t>stock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3843922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Et bilde som inneholder vindu, person, smårolling, klær&#10;&#10;Automatisk generert beskrivelse">
            <a:extLst>
              <a:ext uri="{FF2B5EF4-FFF2-40B4-BE49-F238E27FC236}">
                <a16:creationId xmlns:a16="http://schemas.microsoft.com/office/drawing/2014/main" id="{ED7BEDA7-D415-DA2F-D3D7-F7A19AE8D2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" r="1946" b="13502"/>
          <a:stretch/>
        </p:blipFill>
        <p:spPr>
          <a:xfrm>
            <a:off x="7568738" y="2505613"/>
            <a:ext cx="3898669" cy="2473711"/>
          </a:xfrm>
          <a:prstGeom prst="rect">
            <a:avLst/>
          </a:prstGeom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710" y="3211061"/>
            <a:ext cx="4644044" cy="1978298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3934" y="5550151"/>
            <a:ext cx="4818587" cy="806199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3283" y="1942538"/>
            <a:ext cx="5851381" cy="87504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Ellipse 3"/>
          <p:cNvSpPr/>
          <p:nvPr/>
        </p:nvSpPr>
        <p:spPr>
          <a:xfrm>
            <a:off x="578710" y="3935541"/>
            <a:ext cx="4018300" cy="7679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1037627" y="815532"/>
            <a:ext cx="40398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Barn 	– som pårørende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8FC419C-DA4E-9252-FA26-B4F57E00C099}"/>
              </a:ext>
            </a:extLst>
          </p:cNvPr>
          <p:cNvSpPr txBox="1"/>
          <p:nvPr/>
        </p:nvSpPr>
        <p:spPr>
          <a:xfrm>
            <a:off x="10274325" y="6446579"/>
            <a:ext cx="872181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600" dirty="0">
                <a:cs typeface="Calibri"/>
              </a:rPr>
              <a:t>Bilde: Adobe </a:t>
            </a:r>
            <a:r>
              <a:rPr lang="nb-NO" sz="600" dirty="0" err="1">
                <a:cs typeface="Calibri"/>
              </a:rPr>
              <a:t>stock</a:t>
            </a:r>
            <a:endParaRPr lang="nb-NO" sz="600" dirty="0" err="1"/>
          </a:p>
        </p:txBody>
      </p:sp>
    </p:spTree>
    <p:extLst>
      <p:ext uri="{BB962C8B-B14F-4D97-AF65-F5344CB8AC3E}">
        <p14:creationId xmlns:p14="http://schemas.microsoft.com/office/powerpoint/2010/main" val="3014781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037627" y="815532"/>
            <a:ext cx="4471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Barn 	– og omsorgssvikt?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887441" y="2162243"/>
            <a:ext cx="8379907" cy="2563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Vi har mulighet både til å fange opp utsatte barn på et tidlig tidspunkt før barna viser symptomer, og å fange opp barn som ellers ikke ville vært fanget opp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Et selvstendig og personlig ansvar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4CC19-5094-4E02-8C81-CE45922B0A12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2601" y="1652263"/>
            <a:ext cx="2451278" cy="3313143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2460723" y="519479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«Du finner det du leter etter» </a:t>
            </a:r>
          </a:p>
        </p:txBody>
      </p:sp>
    </p:spTree>
    <p:extLst>
      <p:ext uri="{BB962C8B-B14F-4D97-AF65-F5344CB8AC3E}">
        <p14:creationId xmlns:p14="http://schemas.microsoft.com/office/powerpoint/2010/main" val="301992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/>
          <p:cNvSpPr txBox="1"/>
          <p:nvPr/>
        </p:nvSpPr>
        <p:spPr>
          <a:xfrm>
            <a:off x="953654" y="4740523"/>
            <a:ext cx="10832962" cy="161582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Oppgave: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Hvordan kan du ivareta denne jenta via telefon slik at opplevelsen blir minst mulig traumatisk for henne?</a:t>
            </a:r>
          </a:p>
        </p:txBody>
      </p:sp>
      <p:sp>
        <p:nvSpPr>
          <p:cNvPr id="2" name="Rektangel 1"/>
          <p:cNvSpPr/>
          <p:nvPr/>
        </p:nvSpPr>
        <p:spPr>
          <a:xfrm>
            <a:off x="904337" y="792338"/>
            <a:ext cx="21515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Case - barn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7688" y="0"/>
            <a:ext cx="3034312" cy="2046340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953654" y="2194342"/>
            <a:ext cx="10400146" cy="286232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En jente på 8 år ringer og sier at mamma har ramlet på gulvet. Jenta er veldig redd, gråter og spør om moren kommer til å dø.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Du hører at moren roper i bakgrunnen, og det høres ut som hun har store smerter. Du skjønner umiddelbart at du må sende ut hjelp til denne adressen. 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4CC19-5094-4E02-8C81-CE45922B0A12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9EDC725C-4406-FFC4-3387-DA6F24D17EED}"/>
              </a:ext>
            </a:extLst>
          </p:cNvPr>
          <p:cNvSpPr txBox="1"/>
          <p:nvPr/>
        </p:nvSpPr>
        <p:spPr>
          <a:xfrm>
            <a:off x="10822965" y="6592311"/>
            <a:ext cx="1026828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600" dirty="0">
                <a:cs typeface="Calibri"/>
              </a:rPr>
              <a:t>Illustrasjon: KoKom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262354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3791377" y="934526"/>
            <a:ext cx="2812623" cy="13149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Spørsmål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 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75531" y="2593847"/>
            <a:ext cx="8608357" cy="3125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Hvilke utfordringer kan oppstå i møte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med eldre innringere?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Hvordan bør du møte disse utfordringene?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pSp>
        <p:nvGrpSpPr>
          <p:cNvPr id="43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" name="Bilde 4">
            <a:extLst>
              <a:ext uri="{FF2B5EF4-FFF2-40B4-BE49-F238E27FC236}">
                <a16:creationId xmlns:a16="http://schemas.microsoft.com/office/drawing/2014/main" id="{BE9863C4-4B9B-C042-7902-D6357F2B1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6739" y="1669208"/>
            <a:ext cx="3434396" cy="34107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8FFA9092-FDBD-0A23-468A-E15CE7827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3487" y="1324883"/>
            <a:ext cx="3626028" cy="42082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E2B1E0A5-C209-FC40-4A61-A005042A8B2A}"/>
              </a:ext>
            </a:extLst>
          </p:cNvPr>
          <p:cNvSpPr txBox="1"/>
          <p:nvPr/>
        </p:nvSpPr>
        <p:spPr>
          <a:xfrm>
            <a:off x="10652554" y="6543776"/>
            <a:ext cx="872181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600" dirty="0">
                <a:cs typeface="Calibri"/>
              </a:rPr>
              <a:t>Bilde: KoKom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3922087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131372" y="1060271"/>
            <a:ext cx="4818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Kommunikasjon med eldre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1131372" y="2553747"/>
            <a:ext cx="6843395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Svekkelser i sanser eller funksjoner som kan føre til kommunikasjonsutfordringer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Eldre forteller indirekte hvordan de har det via hint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4CC19-5094-4E02-8C81-CE45922B0A12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7059" y="1949972"/>
            <a:ext cx="3714941" cy="2819545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4C621C8C-4577-4FCA-3AA0-7BFCC2332F2E}"/>
              </a:ext>
            </a:extLst>
          </p:cNvPr>
          <p:cNvSpPr txBox="1"/>
          <p:nvPr/>
        </p:nvSpPr>
        <p:spPr>
          <a:xfrm>
            <a:off x="10532872" y="6629142"/>
            <a:ext cx="1474977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600" dirty="0">
                <a:cs typeface="Calibri"/>
              </a:rPr>
              <a:t>Illustrasjon: Randi Helena </a:t>
            </a:r>
            <a:r>
              <a:rPr lang="nb-NO" sz="600" dirty="0" err="1">
                <a:cs typeface="Calibri"/>
              </a:rPr>
              <a:t>Andersdotter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420826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184574" y="824584"/>
            <a:ext cx="4818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Kommunikasjon med eldre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4086458" y="2263560"/>
            <a:ext cx="642756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Ta høyde for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Manglende systemforståelse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En ny teknologisk verden </a:t>
            </a:r>
          </a:p>
        </p:txBody>
      </p:sp>
      <p:sp>
        <p:nvSpPr>
          <p:cNvPr id="3" name="Rektangel 2"/>
          <p:cNvSpPr/>
          <p:nvPr/>
        </p:nvSpPr>
        <p:spPr>
          <a:xfrm>
            <a:off x="1184574" y="4707073"/>
            <a:ext cx="106723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1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«Jeg har et inntrykk av at mange eldre er redd for å være til bry.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1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De kan stå i telefonkø på legevaktsentralen når de helt klart bør ringe 113!»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1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</a:t>
            </a:r>
            <a:r>
              <a:rPr kumimoji="0" lang="nb-NO" sz="1400" b="0" i="1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Sykepleier</a:t>
            </a:r>
            <a:endParaRPr kumimoji="0" lang="nb-NO" sz="14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4CC19-5094-4E02-8C81-CE45922B0A12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4574" y="1765390"/>
            <a:ext cx="1866996" cy="2781443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F674030D-1A74-68E8-91BD-B10820A0DB0B}"/>
              </a:ext>
            </a:extLst>
          </p:cNvPr>
          <p:cNvSpPr txBox="1"/>
          <p:nvPr/>
        </p:nvSpPr>
        <p:spPr>
          <a:xfrm>
            <a:off x="10532872" y="6629142"/>
            <a:ext cx="1474977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600" dirty="0">
                <a:cs typeface="Calibri"/>
              </a:rPr>
              <a:t>Illustrasjon: Randi Helena </a:t>
            </a:r>
            <a:r>
              <a:rPr lang="nb-NO" sz="600" dirty="0" err="1">
                <a:cs typeface="Calibri"/>
              </a:rPr>
              <a:t>Andersdotter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118319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311254" y="985320"/>
            <a:ext cx="39084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Kartlegging hos eldre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1311254" y="2259845"/>
            <a:ext cx="8543628" cy="3012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Kan ha atypiske symptomer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Endringer er viktig å få frem 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Kognitiv funksjon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Fysisk funksjon 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Hvor akutt endringen er 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4CC19-5094-4E02-8C81-CE45922B0A12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323" y="1612065"/>
            <a:ext cx="2337118" cy="3660015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AF61EC7D-6A29-4BBF-C636-40441C31F8B0}"/>
              </a:ext>
            </a:extLst>
          </p:cNvPr>
          <p:cNvSpPr txBox="1"/>
          <p:nvPr/>
        </p:nvSpPr>
        <p:spPr>
          <a:xfrm>
            <a:off x="10532872" y="6629142"/>
            <a:ext cx="1474977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600" dirty="0">
                <a:cs typeface="Calibri"/>
              </a:rPr>
              <a:t>Illustrasjon: Randi Helena </a:t>
            </a:r>
            <a:r>
              <a:rPr lang="nb-NO" sz="600" dirty="0" err="1">
                <a:cs typeface="Calibri"/>
              </a:rPr>
              <a:t>Andersdotter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4291653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302141" y="1037735"/>
            <a:ext cx="60644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Tips til k</a:t>
            </a:r>
            <a:r>
              <a:rPr kumimoji="0" lang="nb-NO" sz="24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ommunikasjon</a:t>
            </a: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med eldre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1302141" y="2376664"/>
            <a:ext cx="10545870" cy="268996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Respekter at eldre kan trenge noe mer tid </a:t>
            </a:r>
            <a:endParaRPr kumimoji="0" lang="nb-NO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Times New Roman" panose="02020603050405020304" pitchFamily="18" charset="0"/>
                <a:cs typeface="Times New Roman"/>
              </a:rPr>
              <a:t>Snakk litt langsommere enn vanlig, og noe dypere </a:t>
            </a:r>
            <a:endParaRPr kumimoji="0" lang="nb-NO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Times New Roman" panose="02020603050405020304" pitchFamily="18" charset="0"/>
                <a:cs typeface="Times New Roman"/>
              </a:rPr>
              <a:t>Bruk enkelt språk og korte setninger</a:t>
            </a:r>
            <a:endParaRPr kumimoji="0" lang="nb-NO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Calibri" panose="020F0502020204030204" pitchFamily="34" charset="0"/>
              <a:cs typeface="Times New Roman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 om demping av generende bakgrunnsstøy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4CC19-5094-4E02-8C81-CE45922B0A12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3803" y="0"/>
            <a:ext cx="2748197" cy="2748197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E78C6720-CFFD-8FEF-D7EB-8EBE6D160A33}"/>
              </a:ext>
            </a:extLst>
          </p:cNvPr>
          <p:cNvSpPr txBox="1"/>
          <p:nvPr/>
        </p:nvSpPr>
        <p:spPr>
          <a:xfrm>
            <a:off x="10532872" y="6629142"/>
            <a:ext cx="1474977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600" dirty="0">
                <a:cs typeface="Calibri"/>
              </a:rPr>
              <a:t>Illustrasjon: </a:t>
            </a:r>
            <a:r>
              <a:rPr lang="nb-NO" sz="600" dirty="0" err="1">
                <a:cs typeface="Calibri"/>
              </a:rPr>
              <a:t>Colourbox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41272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171512" y="792337"/>
            <a:ext cx="22429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Case - eldre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962770" y="2314194"/>
            <a:ext cx="1032406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En eldre mann ringer inn på vegne av sin kone. Han innleder samtalen med å si: </a:t>
            </a:r>
            <a:r>
              <a:rPr kumimoji="0" lang="nb-NO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«Dere må hjelpe kona mi!».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Du som operatør forsøker å stille spørsmål for å få kartlagt situasjonen, men skjønner fort at innringeren hører dårlig og derfor ikke får med seg eller misforstår det som blir sagt.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7688" y="0"/>
            <a:ext cx="3034312" cy="2046340"/>
          </a:xfrm>
          <a:prstGeom prst="rect">
            <a:avLst/>
          </a:prstGeom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4CC19-5094-4E02-8C81-CE45922B0A12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Sylinder 6"/>
          <p:cNvSpPr txBox="1"/>
          <p:nvPr/>
        </p:nvSpPr>
        <p:spPr>
          <a:xfrm>
            <a:off x="962770" y="4809003"/>
            <a:ext cx="11023729" cy="15473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Oppgave: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Hvordan kan du kommunisere med denne mannen på en effektiv måte, slik at du får svar på de viktigste spørsmålene?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0FB82D95-70C7-002B-B3FA-F5D291113B17}"/>
              </a:ext>
            </a:extLst>
          </p:cNvPr>
          <p:cNvSpPr txBox="1"/>
          <p:nvPr/>
        </p:nvSpPr>
        <p:spPr>
          <a:xfrm>
            <a:off x="10773422" y="6620044"/>
            <a:ext cx="1026828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600" dirty="0">
                <a:cs typeface="Calibri"/>
              </a:rPr>
              <a:t>Illustrasjon: KoKom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428071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tittel 2"/>
          <p:cNvSpPr>
            <a:spLocks noGrp="1"/>
          </p:cNvSpPr>
          <p:nvPr>
            <p:ph type="subTitle" idx="4294967295"/>
          </p:nvPr>
        </p:nvSpPr>
        <p:spPr>
          <a:xfrm>
            <a:off x="3458945" y="4667007"/>
            <a:ext cx="6510077" cy="93610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 algn="ctr" eaLnBrk="1" hangingPunct="1">
              <a:buNone/>
            </a:pPr>
            <a:r>
              <a:rPr lang="nb-NO" altLang="nb-NO" sz="24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Grunnkurs for operatører i </a:t>
            </a:r>
          </a:p>
          <a:p>
            <a:pPr marL="0" indent="0" algn="ctr" eaLnBrk="1" hangingPunct="1">
              <a:buNone/>
            </a:pPr>
            <a:r>
              <a:rPr lang="nb-NO" altLang="nb-NO" sz="24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medisinsk nødmeldetjeneste</a:t>
            </a:r>
          </a:p>
          <a:p>
            <a:pPr marL="0" indent="0" algn="ctr">
              <a:buNone/>
            </a:pPr>
            <a:r>
              <a:rPr lang="nb-NO" altLang="nb-NO" sz="1800" dirty="0">
                <a:solidFill>
                  <a:srgbClr val="0070C0"/>
                </a:solidFill>
                <a:latin typeface="Verdana"/>
                <a:ea typeface="Verdana"/>
                <a:cs typeface="Tahoma"/>
              </a:rPr>
              <a:t>Dato:</a:t>
            </a:r>
            <a:endParaRPr lang="nb-NO" altLang="nb-NO" sz="18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Undertittel 2"/>
          <p:cNvSpPr txBox="1">
            <a:spLocks/>
          </p:cNvSpPr>
          <p:nvPr/>
        </p:nvSpPr>
        <p:spPr bwMode="auto">
          <a:xfrm>
            <a:off x="1616365" y="2976749"/>
            <a:ext cx="1040938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Kommunikasjon med ulike grupper innringere –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barn, eldre, minoritetsspråklige og ruspåvirkede</a:t>
            </a:r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1308" y="1169233"/>
            <a:ext cx="6984109" cy="1358683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C5949D41-8DBD-9452-C05F-5CD2F7A0BD7E}"/>
              </a:ext>
            </a:extLst>
          </p:cNvPr>
          <p:cNvSpPr txBox="1"/>
          <p:nvPr/>
        </p:nvSpPr>
        <p:spPr>
          <a:xfrm>
            <a:off x="10652554" y="6480089"/>
            <a:ext cx="872181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600" dirty="0">
                <a:cs typeface="Calibri"/>
              </a:rPr>
              <a:t>Bilde: Adobe </a:t>
            </a:r>
            <a:r>
              <a:rPr lang="nb-NO" sz="600" dirty="0" err="1">
                <a:cs typeface="Calibri"/>
              </a:rPr>
              <a:t>stock</a:t>
            </a:r>
            <a:endParaRPr lang="nb-NO" sz="600" dirty="0" err="1"/>
          </a:p>
        </p:txBody>
      </p:sp>
    </p:spTree>
    <p:extLst>
      <p:ext uri="{BB962C8B-B14F-4D97-AF65-F5344CB8AC3E}">
        <p14:creationId xmlns:p14="http://schemas.microsoft.com/office/powerpoint/2010/main" val="3284130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3791377" y="934526"/>
            <a:ext cx="2812623" cy="13149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Spørsmål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 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>
          <a:xfrm>
            <a:off x="8734047" y="6474814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Illustrasjon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fra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Helsenorge.no</a:t>
            </a:r>
          </a:p>
        </p:txBody>
      </p:sp>
      <p:grpSp>
        <p:nvGrpSpPr>
          <p:cNvPr id="43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" name="Bilde 4">
            <a:extLst>
              <a:ext uri="{FF2B5EF4-FFF2-40B4-BE49-F238E27FC236}">
                <a16:creationId xmlns:a16="http://schemas.microsoft.com/office/drawing/2014/main" id="{BE9863C4-4B9B-C042-7902-D6357F2B1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6739" y="1669208"/>
            <a:ext cx="3434396" cy="34107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47F035CF-C359-2EBD-1745-86FEA85E4C71}"/>
              </a:ext>
            </a:extLst>
          </p:cNvPr>
          <p:cNvSpPr/>
          <p:nvPr/>
        </p:nvSpPr>
        <p:spPr>
          <a:xfrm>
            <a:off x="631730" y="2904665"/>
            <a:ext cx="7227064" cy="11256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Hvilke utfordringer kan oppstå når innringer er minoritetsspråklig?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7" name="Rektangel 1">
            <a:extLst>
              <a:ext uri="{FF2B5EF4-FFF2-40B4-BE49-F238E27FC236}">
                <a16:creationId xmlns:a16="http://schemas.microsoft.com/office/drawing/2014/main" id="{37633E63-FF84-3B25-E2F4-392E99147699}"/>
              </a:ext>
            </a:extLst>
          </p:cNvPr>
          <p:cNvSpPr/>
          <p:nvPr/>
        </p:nvSpPr>
        <p:spPr>
          <a:xfrm>
            <a:off x="810865" y="4447987"/>
            <a:ext cx="9980582" cy="5716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Hvordan bør du møte disse utfordringene?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228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215184" y="707404"/>
            <a:ext cx="73164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Kommunikasjon med minoritetsspråklige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1215184" y="1558255"/>
            <a:ext cx="10057865" cy="313932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Calibri"/>
              </a:rPr>
              <a:t>Språkbarriere:</a:t>
            </a:r>
            <a:r>
              <a:rPr kumimoji="0" lang="nb-NO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Times New Roman"/>
              </a:rPr>
              <a:t> </a:t>
            </a:r>
            <a:endParaRPr kumimoji="0" lang="nb-NO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Times New Roman"/>
              </a:rPr>
              <a:t>Mister mye av det verbale språket </a:t>
            </a:r>
            <a:endParaRPr kumimoji="0" lang="nb-NO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Svekker grunnlag for vurdering av alvorlighetsgrad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Forsinker respons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Vanskeliggjør veiledning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Øker stress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4CC19-5094-4E02-8C81-CE45922B0A12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9804" y="5086762"/>
            <a:ext cx="6838909" cy="1331887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8CBBABF5-9B4E-7A50-7C35-D4E8FE94C589}"/>
              </a:ext>
            </a:extLst>
          </p:cNvPr>
          <p:cNvSpPr txBox="1"/>
          <p:nvPr/>
        </p:nvSpPr>
        <p:spPr>
          <a:xfrm>
            <a:off x="10863616" y="6629142"/>
            <a:ext cx="818866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00" b="0" i="0" dirty="0">
                <a:solidFill>
                  <a:srgbClr val="666669"/>
                </a:solidFill>
                <a:effectLst/>
                <a:latin typeface="NRK Sans Variable"/>
              </a:rPr>
              <a:t>Bilde: </a:t>
            </a:r>
            <a:r>
              <a:rPr lang="nb-NO" sz="600" b="0" i="0" dirty="0" err="1">
                <a:solidFill>
                  <a:srgbClr val="666669"/>
                </a:solidFill>
                <a:effectLst/>
                <a:latin typeface="NRK Sans Variable"/>
              </a:rPr>
              <a:t>Colourbox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14963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852744" y="938967"/>
            <a:ext cx="257955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Tøyen-saken</a:t>
            </a:r>
            <a:endParaRPr kumimoji="0" lang="nb-NO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4CC19-5094-4E02-8C81-CE45922B0A12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618" y="1737262"/>
            <a:ext cx="6426516" cy="3366476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618" y="4809065"/>
            <a:ext cx="9855707" cy="1638384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7451" y="1049850"/>
            <a:ext cx="4824549" cy="36946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D4FCC8-3D63-6ACC-2EB4-2B8A7F02EF74}"/>
              </a:ext>
            </a:extLst>
          </p:cNvPr>
          <p:cNvSpPr txBox="1"/>
          <p:nvPr/>
        </p:nvSpPr>
        <p:spPr>
          <a:xfrm>
            <a:off x="5041498" y="5819294"/>
            <a:ext cx="1450288" cy="195467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7398A269-918A-4B96-4798-804A5D91A6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369" y="322432"/>
            <a:ext cx="1541771" cy="50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8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021556" y="974481"/>
            <a:ext cx="30043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Fra tilsynssaken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4CC19-5094-4E02-8C81-CE45922B0A12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1021556" y="2007965"/>
            <a:ext cx="9438807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«Det må forventes at AMK-operatører har gode kommunikasjonsferdigheter og har kompetanse til å håndtere en slik dialog profesjonelt.»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«En viktig del av å opptre profesjonelt er å ikke la seg provosere, opptre provoserende og ikke gjengjelde eventuelle provokasjoner.»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37" y="1293985"/>
            <a:ext cx="2928042" cy="71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80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021556" y="974481"/>
            <a:ext cx="73164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Kommunikasjon med minoritetsspråklige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1126487" y="2415899"/>
            <a:ext cx="87136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Vanskelige ord, for eksempel smerter, rier eller mengde blødning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Bokstavene æ, ø og å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Behov for tolk?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4CC19-5094-4E02-8C81-CE45922B0A12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9437" y="3404814"/>
            <a:ext cx="3833488" cy="2141547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C0A7724E-31CD-0ED6-95F5-397EFE3BAFFC}"/>
              </a:ext>
            </a:extLst>
          </p:cNvPr>
          <p:cNvSpPr txBox="1"/>
          <p:nvPr/>
        </p:nvSpPr>
        <p:spPr>
          <a:xfrm>
            <a:off x="10554269" y="6629142"/>
            <a:ext cx="131018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00" dirty="0"/>
              <a:t>Illustrasjon: Eskild Johannes </a:t>
            </a:r>
            <a:r>
              <a:rPr lang="nb-NO" sz="600" dirty="0" err="1"/>
              <a:t>Ørum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17170233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920306" y="767355"/>
            <a:ext cx="73164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Kommunikasjon med minoritetsspråklige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920306" y="1951778"/>
            <a:ext cx="1004421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Be innringeren om å gjenta uforståelige utsagn, fordi det: </a:t>
            </a:r>
          </a:p>
          <a:p>
            <a:pPr marL="91440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informerer innringeren om at operatøren ikke har forstått, </a:t>
            </a:r>
          </a:p>
          <a:p>
            <a:pPr marL="91440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gir innringeren sjansen til å omformulere utsagnet slik at det blir lettere å forstå, og </a:t>
            </a:r>
          </a:p>
          <a:p>
            <a:pPr marL="91440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gir operatøren en sjanse til å lytte igjen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nb-NO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«Jeg forstår» </a:t>
            </a: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bør fylles ut med hva det er operatøren har forstått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- for eksempel </a:t>
            </a:r>
            <a:r>
              <a:rPr kumimoji="0" lang="nb-NO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«jeg forstår at du har vondt i hodet»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4CC19-5094-4E02-8C81-CE45922B0A12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50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992B7E64-D12F-2247-91C7-E61B7998B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0587" y="1685008"/>
            <a:ext cx="3755231" cy="3499891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535820" y="1998181"/>
            <a:ext cx="7974767" cy="26532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1221408" y="1084302"/>
            <a:ext cx="1701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Oppgave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482802" y="358804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alt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nb-NO" alt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4CC19-5094-4E02-8C81-CE45922B0A12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802973" y="2612479"/>
            <a:ext cx="7802670" cy="113941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Hvilke samtaleteknikker kan vi bruke for å sikre god kommunikasjon med minoritetsspråklige?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Verdan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13748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737250" y="1002111"/>
            <a:ext cx="87767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Tips til kommunikasjon med minoritetsspråklige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737250" y="2478902"/>
            <a:ext cx="1121490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Møt pasienten rolig og lyttende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Bruk artikulasjon (klar tale og små pauser mellom ord og setninger)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Unngå fornektelsesspørsmål som «du har vel </a:t>
            </a:r>
            <a:r>
              <a:rPr kumimoji="0" lang="nb-NO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ikke </a:t>
            </a: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vondt i magen?»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Husk at «ja» og «nei» brukes ulikt i ulike språk, bruk heller hele setninger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4CC19-5094-4E02-8C81-CE45922B0A12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3692" y="0"/>
            <a:ext cx="2578308" cy="2578308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A74643D2-2949-9A61-ABBD-375C10291C38}"/>
              </a:ext>
            </a:extLst>
          </p:cNvPr>
          <p:cNvSpPr txBox="1"/>
          <p:nvPr/>
        </p:nvSpPr>
        <p:spPr>
          <a:xfrm>
            <a:off x="10532872" y="6629142"/>
            <a:ext cx="1474977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600" dirty="0">
                <a:cs typeface="Calibri"/>
              </a:rPr>
              <a:t>Illustrasjon: </a:t>
            </a:r>
            <a:r>
              <a:rPr lang="nb-NO" sz="600" dirty="0" err="1">
                <a:cs typeface="Calibri"/>
              </a:rPr>
              <a:t>Colourbox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43787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0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0" name="Freeform: Shape 12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2" name="Freeform: Shape 14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C31A4592-4E49-ACFB-6116-5D65788242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77" r="17225" b="3"/>
          <a:stretch/>
        </p:blipFill>
        <p:spPr>
          <a:xfrm>
            <a:off x="8284019" y="1816059"/>
            <a:ext cx="3396361" cy="3396361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grpSp>
        <p:nvGrpSpPr>
          <p:cNvPr id="25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" name="Rektangel 3">
            <a:extLst>
              <a:ext uri="{FF2B5EF4-FFF2-40B4-BE49-F238E27FC236}">
                <a16:creationId xmlns:a16="http://schemas.microsoft.com/office/drawing/2014/main" id="{141CF713-C47B-2172-EF8F-76E984380B78}"/>
              </a:ext>
            </a:extLst>
          </p:cNvPr>
          <p:cNvSpPr/>
          <p:nvPr/>
        </p:nvSpPr>
        <p:spPr>
          <a:xfrm>
            <a:off x="1083990" y="2780072"/>
            <a:ext cx="7357682" cy="129785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Hvilke utfordringer kan oppstå når innringer fremstår ruspåvirket?</a:t>
            </a: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7" name="Rektangel 1">
            <a:extLst>
              <a:ext uri="{FF2B5EF4-FFF2-40B4-BE49-F238E27FC236}">
                <a16:creationId xmlns:a16="http://schemas.microsoft.com/office/drawing/2014/main" id="{C8E65550-2F52-22CA-B10C-1C52CC1E7B66}"/>
              </a:ext>
            </a:extLst>
          </p:cNvPr>
          <p:cNvSpPr/>
          <p:nvPr/>
        </p:nvSpPr>
        <p:spPr>
          <a:xfrm>
            <a:off x="1116126" y="4479247"/>
            <a:ext cx="8106453" cy="129785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Hvilke sykdommer / andre tilstander </a:t>
            </a: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kan fremstå som rus?</a:t>
            </a: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D150405-B7C0-9BFC-35DA-BC275F275DF3}"/>
              </a:ext>
            </a:extLst>
          </p:cNvPr>
          <p:cNvSpPr/>
          <p:nvPr/>
        </p:nvSpPr>
        <p:spPr>
          <a:xfrm>
            <a:off x="3293761" y="983070"/>
            <a:ext cx="2812623" cy="13149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Spørsmål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 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56A78D35-DB71-A25F-B236-7CAAE10018E5}"/>
              </a:ext>
            </a:extLst>
          </p:cNvPr>
          <p:cNvSpPr txBox="1"/>
          <p:nvPr/>
        </p:nvSpPr>
        <p:spPr>
          <a:xfrm>
            <a:off x="10532872" y="6629142"/>
            <a:ext cx="1474977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600" dirty="0">
                <a:cs typeface="Calibri"/>
              </a:rPr>
              <a:t>Illustrasjon: </a:t>
            </a:r>
            <a:r>
              <a:rPr lang="nb-NO" sz="600" dirty="0" err="1">
                <a:cs typeface="Calibri"/>
              </a:rPr>
              <a:t>Colourbox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173365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438275" y="1016756"/>
            <a:ext cx="62007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Kommunikasjon med ruspåvirkede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Plassholder for innhold 2"/>
          <p:cNvSpPr txBox="1">
            <a:spLocks/>
          </p:cNvSpPr>
          <p:nvPr/>
        </p:nvSpPr>
        <p:spPr>
          <a:xfrm>
            <a:off x="1438274" y="1808205"/>
            <a:ext cx="8543925" cy="319144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ingen homogen gruppe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unngå beskyldninger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hvem kan gi best opplysninger?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199" y="1247588"/>
            <a:ext cx="1845039" cy="4232321"/>
          </a:xfrm>
          <a:prstGeom prst="rect">
            <a:avLst/>
          </a:prstGeom>
        </p:spPr>
      </p:pic>
      <p:sp>
        <p:nvSpPr>
          <p:cNvPr id="4" name="TekstSylinder 8">
            <a:extLst>
              <a:ext uri="{FF2B5EF4-FFF2-40B4-BE49-F238E27FC236}">
                <a16:creationId xmlns:a16="http://schemas.microsoft.com/office/drawing/2014/main" id="{DD50CC52-A281-9DB8-F583-17143F79B436}"/>
              </a:ext>
            </a:extLst>
          </p:cNvPr>
          <p:cNvSpPr txBox="1"/>
          <p:nvPr/>
        </p:nvSpPr>
        <p:spPr>
          <a:xfrm>
            <a:off x="497997" y="5586522"/>
            <a:ext cx="109290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Vi skal benytte profesjonell kommunikasjon – være den høflige – alltid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C5D9A10C-8BA2-9C4F-5748-F15B623BE7D4}"/>
              </a:ext>
            </a:extLst>
          </p:cNvPr>
          <p:cNvSpPr txBox="1"/>
          <p:nvPr/>
        </p:nvSpPr>
        <p:spPr>
          <a:xfrm>
            <a:off x="10532872" y="6629142"/>
            <a:ext cx="1474977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600" dirty="0">
                <a:cs typeface="Calibri"/>
              </a:rPr>
              <a:t>Illustrasjon</a:t>
            </a:r>
            <a:r>
              <a:rPr lang="nb-NO" sz="600">
                <a:cs typeface="Calibri"/>
              </a:rPr>
              <a:t>: ?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74566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15019" y="2047352"/>
            <a:ext cx="8091377" cy="357867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2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371600" marR="0" lvl="2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Tilpasset kommunikasjon</a:t>
            </a:r>
          </a:p>
          <a:p>
            <a:pPr marL="1371600" marR="0" lvl="2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Kommunikasjon med </a:t>
            </a:r>
          </a:p>
          <a:p>
            <a:pPr marL="1828800" marR="0" lvl="3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barn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Tahoma"/>
            </a:endParaRPr>
          </a:p>
          <a:p>
            <a:pPr marL="1714500" marR="0" lvl="3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 eldre</a:t>
            </a:r>
          </a:p>
          <a:p>
            <a:pPr marL="1714500" marR="0" lvl="3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 minoritetsspråklige</a:t>
            </a:r>
          </a:p>
          <a:p>
            <a:pPr marL="1714500" marR="0" lvl="3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 ruspåvirkede</a:t>
            </a:r>
          </a:p>
        </p:txBody>
      </p:sp>
      <p:sp>
        <p:nvSpPr>
          <p:cNvPr id="3" name="Rektangel 2"/>
          <p:cNvSpPr/>
          <p:nvPr/>
        </p:nvSpPr>
        <p:spPr>
          <a:xfrm>
            <a:off x="1057265" y="1236695"/>
            <a:ext cx="1544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Innhold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6251" y="1595490"/>
            <a:ext cx="3727916" cy="3824032"/>
          </a:xfrm>
          <a:prstGeom prst="rect">
            <a:avLst/>
          </a:prstGeom>
        </p:spPr>
      </p:pic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4CC19-5094-4E02-8C81-CE45922B0A12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7AD20082-C8F3-11E6-54D2-BBE439311E83}"/>
              </a:ext>
            </a:extLst>
          </p:cNvPr>
          <p:cNvSpPr txBox="1"/>
          <p:nvPr/>
        </p:nvSpPr>
        <p:spPr>
          <a:xfrm>
            <a:off x="10739051" y="6628370"/>
            <a:ext cx="987199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600" dirty="0">
                <a:cs typeface="Calibri"/>
              </a:rPr>
              <a:t>Illustrasjon: Julie Alma</a:t>
            </a:r>
          </a:p>
        </p:txBody>
      </p:sp>
    </p:spTree>
    <p:extLst>
      <p:ext uri="{BB962C8B-B14F-4D97-AF65-F5344CB8AC3E}">
        <p14:creationId xmlns:p14="http://schemas.microsoft.com/office/powerpoint/2010/main" val="38491145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8165" y="2144084"/>
            <a:ext cx="2894842" cy="3164699"/>
          </a:xfrm>
          <a:prstGeom prst="rect">
            <a:avLst/>
          </a:prstGeom>
        </p:spPr>
      </p:pic>
      <p:sp>
        <p:nvSpPr>
          <p:cNvPr id="4" name="Bildeforklaring formet som en ellipse 3"/>
          <p:cNvSpPr/>
          <p:nvPr/>
        </p:nvSpPr>
        <p:spPr>
          <a:xfrm>
            <a:off x="3505337" y="668888"/>
            <a:ext cx="4490765" cy="1339692"/>
          </a:xfrm>
          <a:prstGeom prst="wedgeEllipseCallout">
            <a:avLst>
              <a:gd name="adj1" fmla="val 85326"/>
              <a:gd name="adj2" fmla="val 9252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… har vi nådd målet med emnet?</a:t>
            </a: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4CC19-5094-4E02-8C81-CE45922B0A12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38934" y="2144084"/>
            <a:ext cx="121530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marR="0" lvl="2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914400" marR="0" lvl="2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149103" y="2370644"/>
            <a:ext cx="9105066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1. Kunne forklare mulige utfordringer i møte med: </a:t>
            </a:r>
          </a:p>
          <a:p>
            <a:pPr marL="1828800" marR="0" lvl="3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barn </a:t>
            </a:r>
          </a:p>
          <a:p>
            <a:pPr marL="1828800" marR="0" lvl="3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eldre</a:t>
            </a:r>
          </a:p>
          <a:p>
            <a:pPr marL="1828800" marR="0" lvl="3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minoritetsspråklige</a:t>
            </a:r>
          </a:p>
          <a:p>
            <a:pPr marL="1828800" marR="0" lvl="3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innringere som fremstår ruspåvirket</a:t>
            </a:r>
          </a:p>
          <a:p>
            <a:pPr marL="1371600" marR="0" lvl="3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914400" marR="0" lvl="2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2. Beskrive ulike måter å tilpasse kommunikasjonen til </a:t>
            </a:r>
          </a:p>
          <a:p>
            <a:pPr marL="1371600" marR="0" lvl="3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disse gruppene av innringere 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758C45CF-5D06-81E5-C09C-B980F47881EB}"/>
              </a:ext>
            </a:extLst>
          </p:cNvPr>
          <p:cNvSpPr txBox="1"/>
          <p:nvPr/>
        </p:nvSpPr>
        <p:spPr>
          <a:xfrm>
            <a:off x="10532872" y="6629142"/>
            <a:ext cx="1474977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600" dirty="0">
                <a:cs typeface="Calibri"/>
              </a:rPr>
              <a:t>Illustrasjon: KoKom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12826492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dertittel 2"/>
          <p:cNvSpPr txBox="1">
            <a:spLocks/>
          </p:cNvSpPr>
          <p:nvPr/>
        </p:nvSpPr>
        <p:spPr bwMode="auto">
          <a:xfrm>
            <a:off x="2950007" y="1494927"/>
            <a:ext cx="6482351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Har du innspill?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Ta kontakt på </a:t>
            </a:r>
            <a:r>
              <a:rPr kumimoji="0" lang="nb-NO" altLang="nb-NO" sz="2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hlinkClick r:id="rId4"/>
              </a:rPr>
              <a:t>post@kokom.no</a:t>
            </a:r>
            <a:endParaRPr kumimoji="0" lang="nb-NO" altLang="nb-NO" sz="2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3968" y="2988440"/>
            <a:ext cx="3941503" cy="2015953"/>
          </a:xfrm>
          <a:prstGeom prst="rect">
            <a:avLst/>
          </a:prstGeom>
        </p:spPr>
      </p:pic>
      <p:sp>
        <p:nvSpPr>
          <p:cNvPr id="3" name="Undertittel 2">
            <a:extLst>
              <a:ext uri="{FF2B5EF4-FFF2-40B4-BE49-F238E27FC236}">
                <a16:creationId xmlns:a16="http://schemas.microsoft.com/office/drawing/2014/main" id="{E287CE17-E72C-31E8-EAB2-E739EE64D7F1}"/>
              </a:ext>
            </a:extLst>
          </p:cNvPr>
          <p:cNvSpPr txBox="1">
            <a:spLocks/>
          </p:cNvSpPr>
          <p:nvPr/>
        </p:nvSpPr>
        <p:spPr bwMode="auto">
          <a:xfrm>
            <a:off x="2488563" y="5954267"/>
            <a:ext cx="7652390" cy="79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Referanser og aktuell litteratur: Se emnebeskrivelser for grunnkurset</a:t>
            </a:r>
            <a:endParaRPr kumimoji="0" lang="nb-NO" altLang="nb-NO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Illustrasjoner: KoKom, </a:t>
            </a:r>
            <a:r>
              <a:rPr kumimoji="0" lang="nb-NO" altLang="nb-NO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Colourbox og Adobe </a:t>
            </a:r>
            <a:r>
              <a:rPr kumimoji="0" lang="nb-NO" alt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stock</a:t>
            </a:r>
            <a:endParaRPr kumimoji="0" lang="nb-NO" altLang="nb-NO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20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20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A9201974-06BC-E9D5-464F-13E0EEC977B5}"/>
              </a:ext>
            </a:extLst>
          </p:cNvPr>
          <p:cNvSpPr txBox="1"/>
          <p:nvPr/>
        </p:nvSpPr>
        <p:spPr>
          <a:xfrm>
            <a:off x="10532872" y="6629142"/>
            <a:ext cx="1474977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600" dirty="0">
                <a:cs typeface="Calibri"/>
              </a:rPr>
              <a:t>Illustrasjon: </a:t>
            </a:r>
            <a:r>
              <a:rPr lang="nb-NO" sz="600" dirty="0" err="1">
                <a:cs typeface="Calibri"/>
              </a:rPr>
              <a:t>Colourbox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4097134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38934" y="1827739"/>
            <a:ext cx="12153066" cy="60808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1. Kunne forklare mulige utfordringer i møte med: </a:t>
            </a:r>
          </a:p>
          <a:p>
            <a:pPr marL="1828800" marR="0" lvl="3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barn </a:t>
            </a:r>
          </a:p>
          <a:p>
            <a:pPr marL="1828800" marR="0" lvl="3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eldre</a:t>
            </a:r>
          </a:p>
          <a:p>
            <a:pPr marL="1828800" marR="0" lvl="3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minoritetsspråklige</a:t>
            </a:r>
          </a:p>
          <a:p>
            <a:pPr marL="1828800" marR="0" lvl="3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innringere som fremstår ruspåvirket</a:t>
            </a:r>
          </a:p>
          <a:p>
            <a:pPr marL="1371600" marR="0" lvl="3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914400" marR="0" lvl="2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2. Beskrive ulike måter å tilpasse kommunikasjonen til </a:t>
            </a:r>
          </a:p>
          <a:p>
            <a:pPr marL="1371600" marR="0" lvl="3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disse gruppene av innringere </a:t>
            </a:r>
          </a:p>
          <a:p>
            <a:pPr marL="1371600" marR="0" lvl="3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914400" marR="0" lvl="2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914400" marR="0" lvl="2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770925" y="868369"/>
            <a:ext cx="3294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Undervisningsmål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0653" y="1330034"/>
            <a:ext cx="2609393" cy="2855707"/>
          </a:xfrm>
          <a:prstGeom prst="rect">
            <a:avLst/>
          </a:prstGeom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4CC19-5094-4E02-8C81-CE45922B0A12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08BECDCA-EC56-8D44-B158-505B5E540B0E}"/>
              </a:ext>
            </a:extLst>
          </p:cNvPr>
          <p:cNvSpPr txBox="1"/>
          <p:nvPr/>
        </p:nvSpPr>
        <p:spPr>
          <a:xfrm>
            <a:off x="10739051" y="6628370"/>
            <a:ext cx="987199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600" dirty="0">
                <a:cs typeface="Calibri"/>
              </a:rPr>
              <a:t>Illustrasjon: KoKom</a:t>
            </a:r>
          </a:p>
        </p:txBody>
      </p:sp>
    </p:spTree>
    <p:extLst>
      <p:ext uri="{BB962C8B-B14F-4D97-AF65-F5344CB8AC3E}">
        <p14:creationId xmlns:p14="http://schemas.microsoft.com/office/powerpoint/2010/main" val="2206500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894771" y="1218249"/>
            <a:ext cx="48349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Tilpasset kommunikasjon: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894771" y="2563888"/>
            <a:ext cx="1000327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Er evne til å bruke ulike samtaleteknikker bevisst, og samtidig følge strukturen i beslutningsstøtteverktøyet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Forutsetter kunnskap om hvilke tilpasninger som bør gjøres til ulike grupper innringere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</a:t>
            </a:r>
            <a:r>
              <a:rPr kumimoji="0" lang="nb-NO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pontane</a:t>
            </a: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tilpasninger fortløpende i samtalene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4CC19-5094-4E02-8C81-CE45922B0A12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Sylinder 5"/>
          <p:cNvSpPr txBox="1"/>
          <p:nvPr/>
        </p:nvSpPr>
        <p:spPr>
          <a:xfrm>
            <a:off x="2967181" y="5602298"/>
            <a:ext cx="5066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= Kunsten å kommunisere</a:t>
            </a: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4707" y="452912"/>
            <a:ext cx="5347293" cy="1287066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3B52E243-FAD4-C439-6369-D7716720D8AA}"/>
              </a:ext>
            </a:extLst>
          </p:cNvPr>
          <p:cNvSpPr txBox="1"/>
          <p:nvPr/>
        </p:nvSpPr>
        <p:spPr>
          <a:xfrm>
            <a:off x="10812352" y="6629142"/>
            <a:ext cx="872181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600" dirty="0">
                <a:cs typeface="Calibri"/>
              </a:rPr>
              <a:t>Bilde: Adobe </a:t>
            </a:r>
            <a:r>
              <a:rPr lang="nb-NO" sz="600" dirty="0" err="1">
                <a:cs typeface="Calibri"/>
              </a:rPr>
              <a:t>stock</a:t>
            </a:r>
            <a:endParaRPr lang="nb-NO" sz="600" dirty="0" err="1"/>
          </a:p>
        </p:txBody>
      </p:sp>
    </p:spTree>
    <p:extLst>
      <p:ext uri="{BB962C8B-B14F-4D97-AF65-F5344CB8AC3E}">
        <p14:creationId xmlns:p14="http://schemas.microsoft.com/office/powerpoint/2010/main" val="359276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3791377" y="934526"/>
            <a:ext cx="2812623" cy="13149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Spørsmål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 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270422" y="2693671"/>
            <a:ext cx="8180173" cy="329339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Hvilke utfordringer kan oppstå når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innringer er barn?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nb-NO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Hvordan bør du møte disse utfordringene?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pSp>
        <p:nvGrpSpPr>
          <p:cNvPr id="43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" name="Bilde 10">
            <a:extLst>
              <a:ext uri="{FF2B5EF4-FFF2-40B4-BE49-F238E27FC236}">
                <a16:creationId xmlns:a16="http://schemas.microsoft.com/office/drawing/2014/main" id="{11F3E8DD-61AF-4710-8515-95E769971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772" y="1631405"/>
            <a:ext cx="3239363" cy="37781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047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600231" y="1023123"/>
            <a:ext cx="47275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Kommunikasjon med barn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Plassholder for innhold 2"/>
          <p:cNvSpPr txBox="1">
            <a:spLocks/>
          </p:cNvSpPr>
          <p:nvPr/>
        </p:nvSpPr>
        <p:spPr>
          <a:xfrm>
            <a:off x="1600231" y="1629484"/>
            <a:ext cx="8543925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Barn har behov for å</a:t>
            </a:r>
          </a:p>
          <a:p>
            <a:pPr marL="228600" marR="0" lvl="0" indent="-228600" algn="l" defTabSz="914400" rtl="0" eaLnBrk="1" fontAlgn="ctr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bli hørt</a:t>
            </a:r>
          </a:p>
          <a:p>
            <a:pPr marL="228600" marR="0" lvl="0" indent="-228600" algn="l" defTabSz="914400" rtl="0" eaLnBrk="1" fontAlgn="ctr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bli møtt med respekt og tatt på alvor</a:t>
            </a:r>
          </a:p>
          <a:p>
            <a:pPr marL="228600" marR="0" lvl="0" indent="-228600" algn="l" defTabSz="914400" rtl="0" eaLnBrk="1" fontAlgn="ctr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få bekreftelse på at de skal få hjelp</a:t>
            </a:r>
          </a:p>
          <a:p>
            <a:pPr marL="228600" marR="0" lvl="0" indent="-228600" algn="l" defTabSz="914400" rtl="0" eaLnBrk="1" fontAlgn="ctr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få råd om hva de bør gjøre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4CC19-5094-4E02-8C81-CE45922B0A12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6069" y="1779387"/>
            <a:ext cx="4172262" cy="306235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B25EE7-599E-6E16-393C-208B003C3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399329" y="6538912"/>
            <a:ext cx="1616597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Foto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John-Andre Samuelsen, NRK </a:t>
            </a:r>
          </a:p>
        </p:txBody>
      </p:sp>
    </p:spTree>
    <p:extLst>
      <p:ext uri="{BB962C8B-B14F-4D97-AF65-F5344CB8AC3E}">
        <p14:creationId xmlns:p14="http://schemas.microsoft.com/office/powerpoint/2010/main" val="174312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221390" y="904099"/>
            <a:ext cx="68210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Starten av samtalen – et åpent vindu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Plassholder for innhold 2"/>
          <p:cNvSpPr txBox="1">
            <a:spLocks/>
          </p:cNvSpPr>
          <p:nvPr/>
        </p:nvSpPr>
        <p:spPr>
          <a:xfrm>
            <a:off x="1221390" y="2506662"/>
            <a:ext cx="10761344" cy="290136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Viktig at barnet får forklare fritt og bruke egne ord</a:t>
            </a:r>
          </a:p>
          <a:p>
            <a:pPr marL="228600" marR="0" lvl="0" indent="-22860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Ikke styre, eller overta samtalen for mye i startfasen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Ton deg inn på barnets oppmerksomhetsfokus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4CC19-5094-4E02-8C81-CE45922B0A12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amme 3"/>
          <p:cNvSpPr/>
          <p:nvPr/>
        </p:nvSpPr>
        <p:spPr>
          <a:xfrm>
            <a:off x="9982200" y="1696583"/>
            <a:ext cx="1833796" cy="3235181"/>
          </a:xfrm>
          <a:prstGeom prst="frame">
            <a:avLst/>
          </a:prstGeom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819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4CC19-5094-4E02-8C81-CE45922B0A12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935636" y="771472"/>
            <a:ext cx="10418164" cy="1610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1" i="0" u="none" strike="noStrike" kern="18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Moren falt om - David (4) ringte 113</a:t>
            </a:r>
            <a:endParaRPr kumimoji="0" lang="nb-NO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Mens </a:t>
            </a:r>
            <a:r>
              <a:rPr kumimoji="0" lang="nb-NO" sz="1800" b="1" i="0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Sepideh</a:t>
            </a: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b-NO" sz="1800" b="1" i="0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Kamali</a:t>
            </a: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(37) lå på gulvet og vred seg i smerter, ringte sønnen etter hjelp.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 truet operatøren på andre enden av telefonen med å melde ifra til barnevernet.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Nå beklager de.</a:t>
            </a:r>
            <a:endParaRPr kumimoji="0" lang="nb-NO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8978" y="2382426"/>
            <a:ext cx="6351480" cy="3625197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3096718" y="607724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HJALP MAMMA: Pappa var på jobb, da mamma </a:t>
            </a:r>
            <a:r>
              <a:rPr kumimoji="0" lang="nb-NO" sz="1200" b="0" i="0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Sepideh</a:t>
            </a: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falt om i smerter hjemme. Da tok David (4) telefonen og ringte 113. Foto: Privat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E4246709-E895-8260-EF45-24A8BCE83B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123" y="257728"/>
            <a:ext cx="1572180" cy="5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7270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20d7fd5-9309-423a-b0d3-bdc528a00c6f">
      <Terms xmlns="http://schemas.microsoft.com/office/infopath/2007/PartnerControls"/>
    </lcf76f155ced4ddcb4097134ff3c332f>
    <TaxCatchAll xmlns="70bd2ea5-bdb3-40dd-892e-653457c1e96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D1F3C1C7FA91D4C90CC1DFEAB28AFC6" ma:contentTypeVersion="12" ma:contentTypeDescription="Opprett et nytt dokument." ma:contentTypeScope="" ma:versionID="98e337bf759f0050ddf6be74fbb39220">
  <xsd:schema xmlns:xsd="http://www.w3.org/2001/XMLSchema" xmlns:xs="http://www.w3.org/2001/XMLSchema" xmlns:p="http://schemas.microsoft.com/office/2006/metadata/properties" xmlns:ns2="820d7fd5-9309-423a-b0d3-bdc528a00c6f" xmlns:ns3="70bd2ea5-bdb3-40dd-892e-653457c1e963" targetNamespace="http://schemas.microsoft.com/office/2006/metadata/properties" ma:root="true" ma:fieldsID="a8281cb47b3bc76563f8a55c12516da8" ns2:_="" ns3:_="">
    <xsd:import namespace="820d7fd5-9309-423a-b0d3-bdc528a00c6f"/>
    <xsd:import namespace="70bd2ea5-bdb3-40dd-892e-653457c1e9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0d7fd5-9309-423a-b0d3-bdc528a00c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ildemerkelapper" ma:readOnly="false" ma:fieldId="{5cf76f15-5ced-4ddc-b409-7134ff3c332f}" ma:taxonomyMulti="true" ma:sspId="36a61b50-ac2f-48d5-8ac7-e75171fb65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bd2ea5-bdb3-40dd-892e-653457c1e963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b014a1ee-f697-4c59-b93a-b1bc24fc05b2}" ma:internalName="TaxCatchAll" ma:showField="CatchAllData" ma:web="70bd2ea5-bdb3-40dd-892e-653457c1e9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CB90D9-1ABD-42C1-B1C8-91016555053A}">
  <ds:schemaRefs>
    <ds:schemaRef ds:uri="http://schemas.microsoft.com/office/2006/metadata/properties"/>
    <ds:schemaRef ds:uri="http://schemas.microsoft.com/office/infopath/2007/PartnerControls"/>
    <ds:schemaRef ds:uri="820d7fd5-9309-423a-b0d3-bdc528a00c6f"/>
    <ds:schemaRef ds:uri="70bd2ea5-bdb3-40dd-892e-653457c1e963"/>
  </ds:schemaRefs>
</ds:datastoreItem>
</file>

<file path=customXml/itemProps2.xml><?xml version="1.0" encoding="utf-8"?>
<ds:datastoreItem xmlns:ds="http://schemas.openxmlformats.org/officeDocument/2006/customXml" ds:itemID="{0BA4C465-EABF-4A53-8DBC-583544FE06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0d7fd5-9309-423a-b0d3-bdc528a00c6f"/>
    <ds:schemaRef ds:uri="70bd2ea5-bdb3-40dd-892e-653457c1e9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DEC6660-5174-41F1-99BF-7204541554E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3658</Words>
  <Application>Microsoft Office PowerPoint</Application>
  <PresentationFormat>Widescreen</PresentationFormat>
  <Paragraphs>508</Paragraphs>
  <Slides>31</Slides>
  <Notes>31</Notes>
  <HiddenSlides>0</HiddenSlides>
  <MMClips>0</MMClips>
  <ScaleCrop>false</ScaleCrop>
  <HeadingPairs>
    <vt:vector size="6" baseType="variant">
      <vt:variant>
        <vt:lpstr>Brukte skrifter</vt:lpstr>
      </vt:variant>
      <vt:variant>
        <vt:i4>9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31</vt:i4>
      </vt:variant>
    </vt:vector>
  </HeadingPairs>
  <TitlesOfParts>
    <vt:vector size="42" baseType="lpstr">
      <vt:lpstr>Arial</vt:lpstr>
      <vt:lpstr>Arial,Sans-Serif</vt:lpstr>
      <vt:lpstr>Calibri</vt:lpstr>
      <vt:lpstr>Calibri Light</vt:lpstr>
      <vt:lpstr>Helvetica</vt:lpstr>
      <vt:lpstr>NRK Sans Variable</vt:lpstr>
      <vt:lpstr>Symbol</vt:lpstr>
      <vt:lpstr>Verdana</vt:lpstr>
      <vt:lpstr>Wingdings</vt:lpstr>
      <vt:lpstr>1_Office-tema</vt:lpstr>
      <vt:lpstr>2_Office-tema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Helse Vest IKT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Realfsen, Vibeke Kristensen</dc:creator>
  <cp:lastModifiedBy>Ellingsen, Thor Andre</cp:lastModifiedBy>
  <cp:revision>29</cp:revision>
  <dcterms:created xsi:type="dcterms:W3CDTF">2023-10-31T06:23:19Z</dcterms:created>
  <dcterms:modified xsi:type="dcterms:W3CDTF">2023-11-28T14:56:21Z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Office-tema:8\1_Office-tema:8\2_Office-tema:8</vt:lpwstr>
  </property>
  <property fmtid="{D5CDD505-2E9C-101B-9397-08002B2CF9AE}" pid="3" name="ClassificationContentMarkingFooterText">
    <vt:lpwstr>Følsomhet Intern (gul)</vt:lpwstr>
  </property>
  <property fmtid="{D5CDD505-2E9C-101B-9397-08002B2CF9AE}" pid="4" name="MSIP_Label_d291ddcc-9a90-46b7-a727-d19b3ec4b730_Enabled">
    <vt:lpwstr>true</vt:lpwstr>
  </property>
  <property fmtid="{D5CDD505-2E9C-101B-9397-08002B2CF9AE}" pid="5" name="MSIP_Label_d291ddcc-9a90-46b7-a727-d19b3ec4b730_SetDate">
    <vt:lpwstr>2023-10-31T06:55:01Z</vt:lpwstr>
  </property>
  <property fmtid="{D5CDD505-2E9C-101B-9397-08002B2CF9AE}" pid="6" name="MSIP_Label_d291ddcc-9a90-46b7-a727-d19b3ec4b730_Method">
    <vt:lpwstr>Privileged</vt:lpwstr>
  </property>
  <property fmtid="{D5CDD505-2E9C-101B-9397-08002B2CF9AE}" pid="7" name="MSIP_Label_d291ddcc-9a90-46b7-a727-d19b3ec4b730_Name">
    <vt:lpwstr>Åpen</vt:lpwstr>
  </property>
  <property fmtid="{D5CDD505-2E9C-101B-9397-08002B2CF9AE}" pid="8" name="MSIP_Label_d291ddcc-9a90-46b7-a727-d19b3ec4b730_SiteId">
    <vt:lpwstr>bdcbe535-f3cf-49f5-8a6a-fb6d98dc7837</vt:lpwstr>
  </property>
  <property fmtid="{D5CDD505-2E9C-101B-9397-08002B2CF9AE}" pid="9" name="MSIP_Label_d291ddcc-9a90-46b7-a727-d19b3ec4b730_ActionId">
    <vt:lpwstr>b9f7c06b-1dcf-4739-884b-c346692d9523</vt:lpwstr>
  </property>
  <property fmtid="{D5CDD505-2E9C-101B-9397-08002B2CF9AE}" pid="10" name="MSIP_Label_d291ddcc-9a90-46b7-a727-d19b3ec4b730_ContentBits">
    <vt:lpwstr>0</vt:lpwstr>
  </property>
  <property fmtid="{D5CDD505-2E9C-101B-9397-08002B2CF9AE}" pid="11" name="ContentTypeId">
    <vt:lpwstr>0x010100CD1F3C1C7FA91D4C90CC1DFEAB28AFC6</vt:lpwstr>
  </property>
  <property fmtid="{D5CDD505-2E9C-101B-9397-08002B2CF9AE}" pid="12" name="MediaServiceImageTags">
    <vt:lpwstr/>
  </property>
</Properties>
</file>