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1"/>
  </p:notesMasterIdLst>
  <p:sldIdLst>
    <p:sldId id="314" r:id="rId6"/>
    <p:sldId id="258" r:id="rId7"/>
    <p:sldId id="315" r:id="rId8"/>
    <p:sldId id="257" r:id="rId9"/>
    <p:sldId id="323" r:id="rId10"/>
    <p:sldId id="263" r:id="rId11"/>
    <p:sldId id="265" r:id="rId12"/>
    <p:sldId id="312" r:id="rId13"/>
    <p:sldId id="306" r:id="rId14"/>
    <p:sldId id="292" r:id="rId15"/>
    <p:sldId id="307" r:id="rId16"/>
    <p:sldId id="295" r:id="rId17"/>
    <p:sldId id="316" r:id="rId18"/>
    <p:sldId id="294" r:id="rId19"/>
    <p:sldId id="298" r:id="rId20"/>
    <p:sldId id="301" r:id="rId21"/>
    <p:sldId id="324" r:id="rId22"/>
    <p:sldId id="302" r:id="rId23"/>
    <p:sldId id="308" r:id="rId24"/>
    <p:sldId id="303" r:id="rId25"/>
    <p:sldId id="264" r:id="rId26"/>
    <p:sldId id="311" r:id="rId27"/>
    <p:sldId id="304" r:id="rId28"/>
    <p:sldId id="260" r:id="rId29"/>
    <p:sldId id="261" r:id="rId3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9EE23-542D-415B-9B9B-10DA7D7FD4EC}" v="1" dt="2023-11-28T15:18:47.723"/>
    <p1510:client id="{A9A0AF19-48B1-415C-B809-748C0C2B69C3}" v="18" dt="2023-11-28T13:36:51.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622" autoAdjust="0"/>
  </p:normalViewPr>
  <p:slideViewPr>
    <p:cSldViewPr snapToGrid="0">
      <p:cViewPr>
        <p:scale>
          <a:sx n="140" d="100"/>
          <a:sy n="140" d="100"/>
        </p:scale>
        <p:origin x="165" y="-12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ngsen, Thor Andre" userId="63925441-3473-4800-afc1-e5743549fef7" providerId="ADAL" clId="{A9A0AF19-48B1-415C-B809-748C0C2B69C3}"/>
    <pc:docChg chg="undo custSel modSld">
      <pc:chgData name="Ellingsen, Thor Andre" userId="63925441-3473-4800-afc1-e5743549fef7" providerId="ADAL" clId="{A9A0AF19-48B1-415C-B809-748C0C2B69C3}" dt="2023-11-28T13:37:27.737" v="152" actId="20577"/>
      <pc:docMkLst>
        <pc:docMk/>
      </pc:docMkLst>
      <pc:sldChg chg="addSp modSp mod">
        <pc:chgData name="Ellingsen, Thor Andre" userId="63925441-3473-4800-afc1-e5743549fef7" providerId="ADAL" clId="{A9A0AF19-48B1-415C-B809-748C0C2B69C3}" dt="2023-11-28T13:26:30.512" v="33" actId="20577"/>
        <pc:sldMkLst>
          <pc:docMk/>
          <pc:sldMk cId="2085806627" sldId="257"/>
        </pc:sldMkLst>
        <pc:spChg chg="add mod">
          <ac:chgData name="Ellingsen, Thor Andre" userId="63925441-3473-4800-afc1-e5743549fef7" providerId="ADAL" clId="{A9A0AF19-48B1-415C-B809-748C0C2B69C3}" dt="2023-11-28T13:26:30.512" v="33" actId="20577"/>
          <ac:spMkLst>
            <pc:docMk/>
            <pc:sldMk cId="2085806627" sldId="257"/>
            <ac:spMk id="6" creationId="{B43188BB-EAD5-5305-0A25-2ECE3908BD74}"/>
          </ac:spMkLst>
        </pc:spChg>
      </pc:sldChg>
      <pc:sldChg chg="addSp modSp mod">
        <pc:chgData name="Ellingsen, Thor Andre" userId="63925441-3473-4800-afc1-e5743549fef7" providerId="ADAL" clId="{A9A0AF19-48B1-415C-B809-748C0C2B69C3}" dt="2023-11-28T13:26:11.171" v="26" actId="20577"/>
        <pc:sldMkLst>
          <pc:docMk/>
          <pc:sldMk cId="2417883252" sldId="258"/>
        </pc:sldMkLst>
        <pc:spChg chg="add mod">
          <ac:chgData name="Ellingsen, Thor Andre" userId="63925441-3473-4800-afc1-e5743549fef7" providerId="ADAL" clId="{A9A0AF19-48B1-415C-B809-748C0C2B69C3}" dt="2023-11-28T13:26:11.171" v="26" actId="20577"/>
          <ac:spMkLst>
            <pc:docMk/>
            <pc:sldMk cId="2417883252" sldId="258"/>
            <ac:spMk id="5" creationId="{B43188BB-EAD5-5305-0A25-2ECE3908BD74}"/>
          </ac:spMkLst>
        </pc:spChg>
      </pc:sldChg>
      <pc:sldChg chg="addSp modSp mod">
        <pc:chgData name="Ellingsen, Thor Andre" userId="63925441-3473-4800-afc1-e5743549fef7" providerId="ADAL" clId="{A9A0AF19-48B1-415C-B809-748C0C2B69C3}" dt="2023-11-28T13:31:07.638" v="86" actId="1076"/>
        <pc:sldMkLst>
          <pc:docMk/>
          <pc:sldMk cId="4062087388" sldId="260"/>
        </pc:sldMkLst>
        <pc:spChg chg="add mod">
          <ac:chgData name="Ellingsen, Thor Andre" userId="63925441-3473-4800-afc1-e5743549fef7" providerId="ADAL" clId="{A9A0AF19-48B1-415C-B809-748C0C2B69C3}" dt="2023-11-28T13:31:07.638" v="86" actId="1076"/>
          <ac:spMkLst>
            <pc:docMk/>
            <pc:sldMk cId="4062087388" sldId="260"/>
            <ac:spMk id="2" creationId="{A0E559AA-12E4-967A-A65C-A168154407DC}"/>
          </ac:spMkLst>
        </pc:spChg>
      </pc:sldChg>
      <pc:sldChg chg="addSp modSp mod">
        <pc:chgData name="Ellingsen, Thor Andre" userId="63925441-3473-4800-afc1-e5743549fef7" providerId="ADAL" clId="{A9A0AF19-48B1-415C-B809-748C0C2B69C3}" dt="2023-11-28T13:29:39.397" v="79" actId="20577"/>
        <pc:sldMkLst>
          <pc:docMk/>
          <pc:sldMk cId="1336689593" sldId="261"/>
        </pc:sldMkLst>
        <pc:spChg chg="add mod">
          <ac:chgData name="Ellingsen, Thor Andre" userId="63925441-3473-4800-afc1-e5743549fef7" providerId="ADAL" clId="{A9A0AF19-48B1-415C-B809-748C0C2B69C3}" dt="2023-11-28T13:29:39.397" v="79" actId="20577"/>
          <ac:spMkLst>
            <pc:docMk/>
            <pc:sldMk cId="1336689593" sldId="261"/>
            <ac:spMk id="3" creationId="{4EC073A5-3C31-BC2C-B76A-7893572ABF76}"/>
          </ac:spMkLst>
        </pc:spChg>
      </pc:sldChg>
      <pc:sldChg chg="addSp modSp mod">
        <pc:chgData name="Ellingsen, Thor Andre" userId="63925441-3473-4800-afc1-e5743549fef7" providerId="ADAL" clId="{A9A0AF19-48B1-415C-B809-748C0C2B69C3}" dt="2023-11-28T13:37:27.737" v="152" actId="20577"/>
        <pc:sldMkLst>
          <pc:docMk/>
          <pc:sldMk cId="2475109451" sldId="263"/>
        </pc:sldMkLst>
        <pc:spChg chg="add mod">
          <ac:chgData name="Ellingsen, Thor Andre" userId="63925441-3473-4800-afc1-e5743549fef7" providerId="ADAL" clId="{A9A0AF19-48B1-415C-B809-748C0C2B69C3}" dt="2023-11-28T13:37:27.737" v="152" actId="20577"/>
          <ac:spMkLst>
            <pc:docMk/>
            <pc:sldMk cId="2475109451" sldId="263"/>
            <ac:spMk id="6" creationId="{DEDBEE6D-DC52-3E2C-C142-1D9039619C09}"/>
          </ac:spMkLst>
        </pc:spChg>
      </pc:sldChg>
      <pc:sldChg chg="addSp delSp modSp mod">
        <pc:chgData name="Ellingsen, Thor Andre" userId="63925441-3473-4800-afc1-e5743549fef7" providerId="ADAL" clId="{A9A0AF19-48B1-415C-B809-748C0C2B69C3}" dt="2023-11-28T13:33:30.521" v="94"/>
        <pc:sldMkLst>
          <pc:docMk/>
          <pc:sldMk cId="110186690" sldId="264"/>
        </pc:sldMkLst>
        <pc:spChg chg="add del">
          <ac:chgData name="Ellingsen, Thor Andre" userId="63925441-3473-4800-afc1-e5743549fef7" providerId="ADAL" clId="{A9A0AF19-48B1-415C-B809-748C0C2B69C3}" dt="2023-11-28T13:32:49.322" v="92" actId="22"/>
          <ac:spMkLst>
            <pc:docMk/>
            <pc:sldMk cId="110186690" sldId="264"/>
            <ac:spMk id="6" creationId="{1B87FAF3-5691-D70D-9D55-43892278EF44}"/>
          </ac:spMkLst>
        </pc:spChg>
        <pc:spChg chg="add mod">
          <ac:chgData name="Ellingsen, Thor Andre" userId="63925441-3473-4800-afc1-e5743549fef7" providerId="ADAL" clId="{A9A0AF19-48B1-415C-B809-748C0C2B69C3}" dt="2023-11-28T13:33:30.521" v="94"/>
          <ac:spMkLst>
            <pc:docMk/>
            <pc:sldMk cId="110186690" sldId="264"/>
            <ac:spMk id="7" creationId="{53F1D5B1-0F3E-4F1F-F264-C14D8C0063D1}"/>
          </ac:spMkLst>
        </pc:spChg>
      </pc:sldChg>
      <pc:sldChg chg="addSp modSp mod">
        <pc:chgData name="Ellingsen, Thor Andre" userId="63925441-3473-4800-afc1-e5743549fef7" providerId="ADAL" clId="{A9A0AF19-48B1-415C-B809-748C0C2B69C3}" dt="2023-11-28T13:36:29.915" v="136" actId="20577"/>
        <pc:sldMkLst>
          <pc:docMk/>
          <pc:sldMk cId="2756498322" sldId="292"/>
        </pc:sldMkLst>
        <pc:spChg chg="add mod">
          <ac:chgData name="Ellingsen, Thor Andre" userId="63925441-3473-4800-afc1-e5743549fef7" providerId="ADAL" clId="{A9A0AF19-48B1-415C-B809-748C0C2B69C3}" dt="2023-11-28T13:36:29.915" v="136" actId="20577"/>
          <ac:spMkLst>
            <pc:docMk/>
            <pc:sldMk cId="2756498322" sldId="292"/>
            <ac:spMk id="6" creationId="{3AF34371-006E-F603-C5A6-6F1475E3FD5D}"/>
          </ac:spMkLst>
        </pc:spChg>
      </pc:sldChg>
      <pc:sldChg chg="addSp delSp modSp mod">
        <pc:chgData name="Ellingsen, Thor Andre" userId="63925441-3473-4800-afc1-e5743549fef7" providerId="ADAL" clId="{A9A0AF19-48B1-415C-B809-748C0C2B69C3}" dt="2023-11-28T13:29:13.678" v="69" actId="1076"/>
        <pc:sldMkLst>
          <pc:docMk/>
          <pc:sldMk cId="249066767" sldId="298"/>
        </pc:sldMkLst>
        <pc:spChg chg="add del mod">
          <ac:chgData name="Ellingsen, Thor Andre" userId="63925441-3473-4800-afc1-e5743549fef7" providerId="ADAL" clId="{A9A0AF19-48B1-415C-B809-748C0C2B69C3}" dt="2023-11-28T13:28:34.369" v="67"/>
          <ac:spMkLst>
            <pc:docMk/>
            <pc:sldMk cId="249066767" sldId="298"/>
            <ac:spMk id="7" creationId="{33BAE3C9-D034-E392-CADB-89B4BE9B7852}"/>
          </ac:spMkLst>
        </pc:spChg>
        <pc:spChg chg="add mod">
          <ac:chgData name="Ellingsen, Thor Andre" userId="63925441-3473-4800-afc1-e5743549fef7" providerId="ADAL" clId="{A9A0AF19-48B1-415C-B809-748C0C2B69C3}" dt="2023-11-28T13:29:13.678" v="69" actId="1076"/>
          <ac:spMkLst>
            <pc:docMk/>
            <pc:sldMk cId="249066767" sldId="298"/>
            <ac:spMk id="8" creationId="{20CC6572-5FDA-F62C-EC3D-26D7173AEA57}"/>
          </ac:spMkLst>
        </pc:spChg>
      </pc:sldChg>
      <pc:sldChg chg="addSp modSp mod">
        <pc:chgData name="Ellingsen, Thor Andre" userId="63925441-3473-4800-afc1-e5743549fef7" providerId="ADAL" clId="{A9A0AF19-48B1-415C-B809-748C0C2B69C3}" dt="2023-11-28T13:35:49.374" v="129" actId="20577"/>
        <pc:sldMkLst>
          <pc:docMk/>
          <pc:sldMk cId="2243129606" sldId="301"/>
        </pc:sldMkLst>
        <pc:spChg chg="add mod">
          <ac:chgData name="Ellingsen, Thor Andre" userId="63925441-3473-4800-afc1-e5743549fef7" providerId="ADAL" clId="{A9A0AF19-48B1-415C-B809-748C0C2B69C3}" dt="2023-11-28T13:35:49.374" v="129" actId="20577"/>
          <ac:spMkLst>
            <pc:docMk/>
            <pc:sldMk cId="2243129606" sldId="301"/>
            <ac:spMk id="5" creationId="{47B70727-89DB-666B-138A-12530C22165E}"/>
          </ac:spMkLst>
        </pc:spChg>
      </pc:sldChg>
      <pc:sldChg chg="addSp modSp mod">
        <pc:chgData name="Ellingsen, Thor Andre" userId="63925441-3473-4800-afc1-e5743549fef7" providerId="ADAL" clId="{A9A0AF19-48B1-415C-B809-748C0C2B69C3}" dt="2023-11-28T13:34:56.565" v="114" actId="20577"/>
        <pc:sldMkLst>
          <pc:docMk/>
          <pc:sldMk cId="1550924114" sldId="302"/>
        </pc:sldMkLst>
        <pc:spChg chg="add mod">
          <ac:chgData name="Ellingsen, Thor Andre" userId="63925441-3473-4800-afc1-e5743549fef7" providerId="ADAL" clId="{A9A0AF19-48B1-415C-B809-748C0C2B69C3}" dt="2023-11-28T13:34:56.565" v="114" actId="20577"/>
          <ac:spMkLst>
            <pc:docMk/>
            <pc:sldMk cId="1550924114" sldId="302"/>
            <ac:spMk id="5" creationId="{6C96EDA2-CCA8-7A6B-754E-1D2FB1A08C6F}"/>
          </ac:spMkLst>
        </pc:spChg>
      </pc:sldChg>
      <pc:sldChg chg="addSp modSp mod">
        <pc:chgData name="Ellingsen, Thor Andre" userId="63925441-3473-4800-afc1-e5743549fef7" providerId="ADAL" clId="{A9A0AF19-48B1-415C-B809-748C0C2B69C3}" dt="2023-11-28T13:33:46.597" v="104" actId="20577"/>
        <pc:sldMkLst>
          <pc:docMk/>
          <pc:sldMk cId="3812649879" sldId="303"/>
        </pc:sldMkLst>
        <pc:spChg chg="add mod">
          <ac:chgData name="Ellingsen, Thor Andre" userId="63925441-3473-4800-afc1-e5743549fef7" providerId="ADAL" clId="{A9A0AF19-48B1-415C-B809-748C0C2B69C3}" dt="2023-11-28T13:33:46.597" v="104" actId="20577"/>
          <ac:spMkLst>
            <pc:docMk/>
            <pc:sldMk cId="3812649879" sldId="303"/>
            <ac:spMk id="4" creationId="{89B633B3-4D10-2C52-D2B6-96FE43D3D840}"/>
          </ac:spMkLst>
        </pc:spChg>
      </pc:sldChg>
      <pc:sldChg chg="addSp modSp mod">
        <pc:chgData name="Ellingsen, Thor Andre" userId="63925441-3473-4800-afc1-e5743549fef7" providerId="ADAL" clId="{A9A0AF19-48B1-415C-B809-748C0C2B69C3}" dt="2023-11-28T13:32:36.472" v="90"/>
        <pc:sldMkLst>
          <pc:docMk/>
          <pc:sldMk cId="2468798785" sldId="304"/>
        </pc:sldMkLst>
        <pc:spChg chg="add mod">
          <ac:chgData name="Ellingsen, Thor Andre" userId="63925441-3473-4800-afc1-e5743549fef7" providerId="ADAL" clId="{A9A0AF19-48B1-415C-B809-748C0C2B69C3}" dt="2023-11-28T13:32:36.472" v="90"/>
          <ac:spMkLst>
            <pc:docMk/>
            <pc:sldMk cId="2468798785" sldId="304"/>
            <ac:spMk id="5" creationId="{C37DC029-7C89-4EB2-940C-C8B839109E55}"/>
          </ac:spMkLst>
        </pc:spChg>
        <pc:picChg chg="mod">
          <ac:chgData name="Ellingsen, Thor Andre" userId="63925441-3473-4800-afc1-e5743549fef7" providerId="ADAL" clId="{A9A0AF19-48B1-415C-B809-748C0C2B69C3}" dt="2023-11-28T13:31:20.294" v="88" actId="1076"/>
          <ac:picMkLst>
            <pc:docMk/>
            <pc:sldMk cId="2468798785" sldId="304"/>
            <ac:picMk id="3" creationId="{00000000-0000-0000-0000-000000000000}"/>
          </ac:picMkLst>
        </pc:picChg>
      </pc:sldChg>
      <pc:sldChg chg="addSp modSp">
        <pc:chgData name="Ellingsen, Thor Andre" userId="63925441-3473-4800-afc1-e5743549fef7" providerId="ADAL" clId="{A9A0AF19-48B1-415C-B809-748C0C2B69C3}" dt="2023-11-28T13:33:26.541" v="93"/>
        <pc:sldMkLst>
          <pc:docMk/>
          <pc:sldMk cId="986567054" sldId="311"/>
        </pc:sldMkLst>
        <pc:spChg chg="add mod">
          <ac:chgData name="Ellingsen, Thor Andre" userId="63925441-3473-4800-afc1-e5743549fef7" providerId="ADAL" clId="{A9A0AF19-48B1-415C-B809-748C0C2B69C3}" dt="2023-11-28T13:33:26.541" v="93"/>
          <ac:spMkLst>
            <pc:docMk/>
            <pc:sldMk cId="986567054" sldId="311"/>
            <ac:spMk id="5" creationId="{A48A5451-9186-B2A6-029C-A9E35B82404D}"/>
          </ac:spMkLst>
        </pc:spChg>
      </pc:sldChg>
      <pc:sldChg chg="addSp modSp mod">
        <pc:chgData name="Ellingsen, Thor Andre" userId="63925441-3473-4800-afc1-e5743549fef7" providerId="ADAL" clId="{A9A0AF19-48B1-415C-B809-748C0C2B69C3}" dt="2023-11-28T13:25:40.038" v="14" actId="20577"/>
        <pc:sldMkLst>
          <pc:docMk/>
          <pc:sldMk cId="1780784397" sldId="315"/>
        </pc:sldMkLst>
        <pc:spChg chg="add mod">
          <ac:chgData name="Ellingsen, Thor Andre" userId="63925441-3473-4800-afc1-e5743549fef7" providerId="ADAL" clId="{A9A0AF19-48B1-415C-B809-748C0C2B69C3}" dt="2023-11-28T13:25:40.038" v="14" actId="20577"/>
          <ac:spMkLst>
            <pc:docMk/>
            <pc:sldMk cId="1780784397" sldId="315"/>
            <ac:spMk id="2" creationId="{B43188BB-EAD5-5305-0A25-2ECE3908BD74}"/>
          </ac:spMkLst>
        </pc:spChg>
      </pc:sldChg>
      <pc:sldChg chg="addSp modSp mod">
        <pc:chgData name="Ellingsen, Thor Andre" userId="63925441-3473-4800-afc1-e5743549fef7" providerId="ADAL" clId="{A9A0AF19-48B1-415C-B809-748C0C2B69C3}" dt="2023-11-28T13:27:59.822" v="65" actId="20577"/>
        <pc:sldMkLst>
          <pc:docMk/>
          <pc:sldMk cId="3490477933" sldId="323"/>
        </pc:sldMkLst>
        <pc:spChg chg="add mod">
          <ac:chgData name="Ellingsen, Thor Andre" userId="63925441-3473-4800-afc1-e5743549fef7" providerId="ADAL" clId="{A9A0AF19-48B1-415C-B809-748C0C2B69C3}" dt="2023-11-28T13:27:59.822" v="65" actId="20577"/>
          <ac:spMkLst>
            <pc:docMk/>
            <pc:sldMk cId="3490477933" sldId="323"/>
            <ac:spMk id="3" creationId="{1B1D305C-03D0-6C91-35AB-32CC30E78C69}"/>
          </ac:spMkLst>
        </pc:spChg>
      </pc:sldChg>
      <pc:sldChg chg="addSp modSp mod">
        <pc:chgData name="Ellingsen, Thor Andre" userId="63925441-3473-4800-afc1-e5743549fef7" providerId="ADAL" clId="{A9A0AF19-48B1-415C-B809-748C0C2B69C3}" dt="2023-11-28T13:35:25.289" v="119" actId="20577"/>
        <pc:sldMkLst>
          <pc:docMk/>
          <pc:sldMk cId="1152271517" sldId="324"/>
        </pc:sldMkLst>
        <pc:spChg chg="add mod">
          <ac:chgData name="Ellingsen, Thor Andre" userId="63925441-3473-4800-afc1-e5743549fef7" providerId="ADAL" clId="{A9A0AF19-48B1-415C-B809-748C0C2B69C3}" dt="2023-11-28T13:35:25.289" v="119" actId="20577"/>
          <ac:spMkLst>
            <pc:docMk/>
            <pc:sldMk cId="1152271517" sldId="324"/>
            <ac:spMk id="3" creationId="{C37DAE2F-C74D-7CF7-F3D7-B760D2E249AD}"/>
          </ac:spMkLst>
        </pc:spChg>
      </pc:sldChg>
    </pc:docChg>
  </pc:docChgLst>
  <pc:docChgLst>
    <pc:chgData name="Realfsen, Vibeke Kristensen" userId="94b46ba9-df15-4d3d-b4b5-825b3b406f75" providerId="ADAL" clId="{4FE86896-1906-4E9A-AE94-9C0C8D658463}"/>
    <pc:docChg chg="mod modMainMaster">
      <pc:chgData name="Realfsen, Vibeke Kristensen" userId="94b46ba9-df15-4d3d-b4b5-825b3b406f75" providerId="ADAL" clId="{4FE86896-1906-4E9A-AE94-9C0C8D658463}" dt="2023-10-28T06:23:28.298" v="0" actId="33475"/>
      <pc:docMkLst>
        <pc:docMk/>
      </pc:docMkLst>
      <pc:sldMasterChg chg="delSp mod">
        <pc:chgData name="Realfsen, Vibeke Kristensen" userId="94b46ba9-df15-4d3d-b4b5-825b3b406f75" providerId="ADAL" clId="{4FE86896-1906-4E9A-AE94-9C0C8D658463}" dt="2023-10-28T06:23:28.298" v="0" actId="33475"/>
        <pc:sldMasterMkLst>
          <pc:docMk/>
          <pc:sldMasterMk cId="1775119446" sldId="2147483660"/>
        </pc:sldMasterMkLst>
        <pc:spChg chg="del">
          <ac:chgData name="Realfsen, Vibeke Kristensen" userId="94b46ba9-df15-4d3d-b4b5-825b3b406f75" providerId="ADAL" clId="{4FE86896-1906-4E9A-AE94-9C0C8D658463}" dt="2023-10-28T06:23:28.298" v="0" actId="33475"/>
          <ac:spMkLst>
            <pc:docMk/>
            <pc:sldMasterMk cId="1775119446" sldId="2147483660"/>
            <ac:spMk id="8" creationId="{7F10E3DF-6D31-8BFA-2E4A-62E5B8DCCA83}"/>
          </ac:spMkLst>
        </pc:spChg>
      </pc:sldMasterChg>
      <pc:sldMasterChg chg="delSp mod">
        <pc:chgData name="Realfsen, Vibeke Kristensen" userId="94b46ba9-df15-4d3d-b4b5-825b3b406f75" providerId="ADAL" clId="{4FE86896-1906-4E9A-AE94-9C0C8D658463}" dt="2023-10-28T06:23:28.298" v="0" actId="33475"/>
        <pc:sldMasterMkLst>
          <pc:docMk/>
          <pc:sldMasterMk cId="607653439" sldId="2147483672"/>
        </pc:sldMasterMkLst>
        <pc:spChg chg="del">
          <ac:chgData name="Realfsen, Vibeke Kristensen" userId="94b46ba9-df15-4d3d-b4b5-825b3b406f75" providerId="ADAL" clId="{4FE86896-1906-4E9A-AE94-9C0C8D658463}" dt="2023-10-28T06:23:28.298" v="0" actId="33475"/>
          <ac:spMkLst>
            <pc:docMk/>
            <pc:sldMasterMk cId="607653439" sldId="2147483672"/>
            <ac:spMk id="8" creationId="{A8787A9F-38E5-7A9C-4A15-91A20CF60886}"/>
          </ac:spMkLst>
        </pc:spChg>
      </pc:sldMasterChg>
    </pc:docChg>
  </pc:docChgLst>
  <pc:docChgLst>
    <pc:chgData name="Ellingsen, Thor Andre" userId="S::thae@ihelse.net::63925441-3473-4800-afc1-e5743549fef7" providerId="AD" clId="Web-{4649EE23-542D-415B-9B9B-10DA7D7FD4EC}"/>
    <pc:docChg chg="sldOrd">
      <pc:chgData name="Ellingsen, Thor Andre" userId="S::thae@ihelse.net::63925441-3473-4800-afc1-e5743549fef7" providerId="AD" clId="Web-{4649EE23-542D-415B-9B9B-10DA7D7FD4EC}" dt="2023-11-28T15:18:47.723" v="0"/>
      <pc:docMkLst>
        <pc:docMk/>
      </pc:docMkLst>
      <pc:sldChg chg="ord">
        <pc:chgData name="Ellingsen, Thor Andre" userId="S::thae@ihelse.net::63925441-3473-4800-afc1-e5743549fef7" providerId="AD" clId="Web-{4649EE23-542D-415B-9B9B-10DA7D7FD4EC}" dt="2023-11-28T15:18:47.723" v="0"/>
        <pc:sldMkLst>
          <pc:docMk/>
          <pc:sldMk cId="1780784397"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3B26F-C2C7-4258-AA13-1F81B081B2AD}" type="datetimeFigureOut">
              <a:rPr lang="nb-NO" smtClean="0"/>
              <a:t>28.11.2023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AB68A-1CAA-4FD9-92D5-A6076868932F}" type="slidenum">
              <a:rPr lang="nb-NO" smtClean="0"/>
              <a:t>‹#›</a:t>
            </a:fld>
            <a:endParaRPr lang="nb-NO"/>
          </a:p>
        </p:txBody>
      </p:sp>
    </p:spTree>
    <p:extLst>
      <p:ext uri="{BB962C8B-B14F-4D97-AF65-F5344CB8AC3E}">
        <p14:creationId xmlns:p14="http://schemas.microsoft.com/office/powerpoint/2010/main" val="3516187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Dette er ment kun til instruktør, som tips i forkant av undervisningen.</a:t>
            </a:r>
          </a:p>
          <a:p>
            <a:pPr>
              <a:defRPr/>
            </a:pPr>
            <a:r>
              <a:rPr lang="nb-NO" dirty="0"/>
              <a:t>Timen er lagt opp til 45 minutter.</a:t>
            </a:r>
          </a:p>
          <a:p>
            <a:pPr>
              <a:defRPr/>
            </a:pPr>
            <a:r>
              <a:rPr lang="nb-NO" altLang="nb-NO" dirty="0">
                <a:cs typeface="Calibri"/>
              </a:rPr>
              <a:t>Aktivisering gjennom refleksjonsspørsmål, øvelse og case er viktig.</a:t>
            </a:r>
          </a:p>
          <a:p>
            <a:pPr>
              <a:defRPr/>
            </a:pPr>
            <a:r>
              <a:rPr lang="nb-NO" dirty="0">
                <a:cs typeface="Calibri"/>
              </a:rPr>
              <a:t>Gjør deg kjent med innhold og animasjonene (tekst som trykkes frem underveis) før du holder undervisningen.</a:t>
            </a:r>
            <a:endParaRPr lang="en-US" dirty="0"/>
          </a:p>
          <a:p>
            <a:endParaRPr lang="nb-NO" dirty="0">
              <a:cs typeface="Calibri" panose="020F0502020204030204"/>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96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r>
              <a:rPr lang="nb-NO" dirty="0"/>
              <a:t>En viktig forutsetning for empatisk kommunikasjon er at operatøren har en respektfull og ydmyk tilnærming, samtidig som ansvar og fokus på å løse oppgavene ivaretas.</a:t>
            </a:r>
            <a:endParaRPr lang="nb-NO" dirty="0">
              <a:cs typeface="Calibri"/>
            </a:endParaRPr>
          </a:p>
          <a:p>
            <a:endParaRPr lang="nb-NO" dirty="0"/>
          </a:p>
          <a:p>
            <a:r>
              <a:rPr lang="nb-NO" dirty="0"/>
              <a:t>Vi skal se nærmere på hvilke ord og uttrykksmåter vi kan benytte</a:t>
            </a:r>
            <a:r>
              <a:rPr lang="nb-NO" baseline="0" dirty="0"/>
              <a:t> (=</a:t>
            </a:r>
            <a:r>
              <a:rPr lang="nb-NO" dirty="0"/>
              <a:t>ulike empatiske</a:t>
            </a:r>
            <a:r>
              <a:rPr lang="nb-NO" baseline="0" dirty="0"/>
              <a:t> responser) om litt</a:t>
            </a:r>
            <a:endParaRPr lang="nb-NO" dirty="0">
              <a:cs typeface="Calibri" panose="020F0502020204030204"/>
            </a:endParaRPr>
          </a:p>
          <a:p>
            <a:r>
              <a:rPr lang="nb-NO" sz="1200" kern="1200" dirty="0">
                <a:solidFill>
                  <a:schemeClr val="tx1"/>
                </a:solidFill>
                <a:effectLst/>
                <a:latin typeface="+mn-lt"/>
                <a:ea typeface="+mn-ea"/>
                <a:cs typeface="+mn-cs"/>
              </a:rPr>
              <a:t>Kunsten består i å flette den empatiske tilnærmingen naturlig inn i samtalene.</a:t>
            </a:r>
            <a:r>
              <a:rPr lang="nb-NO" dirty="0"/>
              <a:t> </a:t>
            </a:r>
            <a:endParaRPr lang="nb-NO" sz="1200" kern="1200" dirty="0">
              <a:solidFill>
                <a:schemeClr val="tx1"/>
              </a:solidFill>
              <a:effectLst/>
              <a:latin typeface="+mn-lt"/>
              <a:cs typeface="Calibri"/>
            </a:endParaRP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046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I de korte telefonmøtene er det både enkelt og naturlig å benytte ulike empatiske responser. </a:t>
            </a:r>
            <a:endParaRPr lang="nb-NO" sz="1200" kern="1200" dirty="0">
              <a:solidFill>
                <a:schemeClr val="tx1"/>
              </a:solidFill>
              <a:effectLst/>
              <a:latin typeface="+mn-lt"/>
              <a:ea typeface="+mn-ea"/>
              <a:cs typeface="+mn-cs"/>
            </a:endParaRPr>
          </a:p>
          <a:p>
            <a:r>
              <a:rPr lang="nb-NO" dirty="0"/>
              <a:t>Dette er et eksempel på en empatisk</a:t>
            </a:r>
            <a:r>
              <a:rPr lang="nb-NO" baseline="0" dirty="0"/>
              <a:t> respons hvor operatøren bruker annerkjennelse som metode.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Tenk på hvordan du naturlig reagerer når noen du er glad i forteller en god nyhet.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Din umiddelbare respons er kanskje </a:t>
            </a:r>
            <a:r>
              <a:rPr lang="nb-NO" sz="1200" i="1" kern="1200" dirty="0">
                <a:solidFill>
                  <a:schemeClr val="tx1"/>
                </a:solidFill>
                <a:effectLst/>
                <a:latin typeface="+mn-lt"/>
                <a:ea typeface="+mn-ea"/>
                <a:cs typeface="+mn-cs"/>
              </a:rPr>
              <a:t>«Oi – så gøy»</a:t>
            </a:r>
            <a:r>
              <a:rPr lang="nb-NO" sz="1200" kern="1200" dirty="0">
                <a:solidFill>
                  <a:schemeClr val="tx1"/>
                </a:solidFill>
                <a:effectLst/>
                <a:latin typeface="+mn-lt"/>
                <a:ea typeface="+mn-ea"/>
                <a:cs typeface="+mn-cs"/>
              </a:rPr>
              <a:t> eller «</a:t>
            </a:r>
            <a:r>
              <a:rPr lang="nb-NO" sz="1200" i="1" kern="1200" dirty="0">
                <a:solidFill>
                  <a:schemeClr val="tx1"/>
                </a:solidFill>
                <a:effectLst/>
                <a:latin typeface="+mn-lt"/>
                <a:ea typeface="+mn-ea"/>
                <a:cs typeface="+mn-cs"/>
              </a:rPr>
              <a:t>Å himmel – så godt å høre»</a:t>
            </a:r>
            <a:r>
              <a:rPr lang="nb-NO" sz="1200" kern="1200" dirty="0">
                <a:solidFill>
                  <a:schemeClr val="tx1"/>
                </a:solidFill>
                <a:effectLst/>
                <a:latin typeface="+mn-lt"/>
                <a:ea typeface="+mn-ea"/>
                <a:cs typeface="+mn-cs"/>
              </a:rPr>
              <a:t>, og du svarer med begeistring og ekte innlevelse i stemmen.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Dette er eksempel på naturlig empatisk respons.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(Kursholder bør komme med noen eksempler på empatiske responser)</a:t>
            </a:r>
          </a:p>
          <a:p>
            <a:endParaRPr lang="nb-NO" baseline="0" dirty="0"/>
          </a:p>
          <a:p>
            <a:r>
              <a:rPr lang="nb-NO" baseline="0" dirty="0"/>
              <a:t>Det finnes mange flere metoder å vise empati på – (neste lysbilde)</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398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r>
              <a:rPr lang="nb-NO" sz="1200" kern="1200" dirty="0">
                <a:solidFill>
                  <a:schemeClr val="tx1"/>
                </a:solidFill>
                <a:effectLst/>
                <a:latin typeface="+mn-lt"/>
                <a:ea typeface="+mn-ea"/>
                <a:cs typeface="+mn-cs"/>
              </a:rPr>
              <a:t>Det er mange ulike måter å uttrykke empati på, også via telefon. </a:t>
            </a:r>
          </a:p>
          <a:p>
            <a:r>
              <a:rPr lang="nb-NO" sz="1200" kern="1200" dirty="0">
                <a:solidFill>
                  <a:schemeClr val="tx1"/>
                </a:solidFill>
                <a:effectLst/>
                <a:latin typeface="+mn-lt"/>
                <a:ea typeface="+mn-ea"/>
                <a:cs typeface="+mn-cs"/>
              </a:rPr>
              <a:t>En enkel metode som de fleste bruker uten å reflektere over at det er empatisk tilnærming, er små oppmuntringer som «ja», «</a:t>
            </a:r>
            <a:r>
              <a:rPr lang="nb-NO" sz="1200" kern="1200" dirty="0" err="1">
                <a:solidFill>
                  <a:schemeClr val="tx1"/>
                </a:solidFill>
                <a:effectLst/>
                <a:latin typeface="+mn-lt"/>
                <a:ea typeface="+mn-ea"/>
                <a:cs typeface="+mn-cs"/>
              </a:rPr>
              <a:t>mhm</a:t>
            </a:r>
            <a:r>
              <a:rPr lang="nb-NO" sz="1200" kern="1200" dirty="0">
                <a:solidFill>
                  <a:schemeClr val="tx1"/>
                </a:solidFill>
                <a:effectLst/>
                <a:latin typeface="+mn-lt"/>
                <a:ea typeface="+mn-ea"/>
                <a:cs typeface="+mn-cs"/>
              </a:rPr>
              <a:t>» og lignende.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Spør deltakerne: </a:t>
            </a:r>
            <a:r>
              <a:rPr lang="nb-NO" sz="1200" b="1" i="1" kern="1200" dirty="0">
                <a:solidFill>
                  <a:schemeClr val="tx1"/>
                </a:solidFill>
                <a:effectLst/>
                <a:latin typeface="+mn-lt"/>
                <a:ea typeface="+mn-ea"/>
                <a:cs typeface="+mn-cs"/>
              </a:rPr>
              <a:t>Har dere forslag til eksempler her?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10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r>
              <a:rPr lang="nb-NO" sz="1200" kern="1200" dirty="0">
                <a:solidFill>
                  <a:schemeClr val="tx1"/>
                </a:solidFill>
                <a:effectLst/>
                <a:latin typeface="+mn-lt"/>
                <a:ea typeface="+mn-ea"/>
                <a:cs typeface="+mn-cs"/>
              </a:rPr>
              <a:t>Her ser vi eksempler</a:t>
            </a:r>
            <a:r>
              <a:rPr lang="nb-NO" sz="1200" kern="1200" baseline="0" dirty="0">
                <a:solidFill>
                  <a:schemeClr val="tx1"/>
                </a:solidFill>
                <a:effectLst/>
                <a:latin typeface="+mn-lt"/>
                <a:ea typeface="+mn-ea"/>
                <a:cs typeface="+mn-cs"/>
              </a:rPr>
              <a:t> på de ulike metodene å vise empati på.</a:t>
            </a:r>
          </a:p>
          <a:p>
            <a:r>
              <a:rPr lang="nb-NO" sz="1200" kern="1200" baseline="0" dirty="0">
                <a:solidFill>
                  <a:schemeClr val="tx1"/>
                </a:solidFill>
                <a:effectLst/>
                <a:latin typeface="+mn-lt"/>
                <a:ea typeface="+mn-ea"/>
                <a:cs typeface="+mn-cs"/>
              </a:rPr>
              <a:t>Dette er enkle og effektive tilnærminger som bør trenes på og brukes aktivt i dialog med innringerne.  </a:t>
            </a:r>
          </a:p>
          <a:p>
            <a:r>
              <a:rPr lang="nb-NO" sz="1200" kern="1200" baseline="0" dirty="0">
                <a:solidFill>
                  <a:schemeClr val="tx1"/>
                </a:solidFill>
                <a:effectLst/>
                <a:latin typeface="+mn-lt"/>
                <a:ea typeface="+mn-ea"/>
                <a:cs typeface="+mn-cs"/>
              </a:rPr>
              <a:t>Formidlingen må være ekte og med innlevelse.</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Dette er et </a:t>
            </a:r>
            <a:r>
              <a:rPr lang="nb-NO" sz="1200" u="sng" kern="1200" baseline="0" dirty="0">
                <a:solidFill>
                  <a:schemeClr val="tx1"/>
                </a:solidFill>
                <a:effectLst/>
                <a:latin typeface="+mn-lt"/>
                <a:ea typeface="+mn-ea"/>
                <a:cs typeface="+mn-cs"/>
              </a:rPr>
              <a:t>magisk verktøy </a:t>
            </a:r>
            <a:r>
              <a:rPr lang="nb-NO" sz="1200" kern="1200" baseline="0" dirty="0">
                <a:solidFill>
                  <a:schemeClr val="tx1"/>
                </a:solidFill>
                <a:effectLst/>
                <a:latin typeface="+mn-lt"/>
                <a:ea typeface="+mn-ea"/>
                <a:cs typeface="+mn-cs"/>
              </a:rPr>
              <a:t>i kommunikasjon med innringerne.</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06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 deltakerne tenke på/skrive ned en enkel</a:t>
            </a:r>
            <a:r>
              <a:rPr lang="nb-NO" baseline="0" dirty="0"/>
              <a:t> hendelse de ble frustrert over nylig, f.eks. tomt for kaffe på morgenen – før du trykker frem selve oppgaven (animasjonen).</a:t>
            </a:r>
          </a:p>
          <a:p>
            <a:endParaRPr lang="nb-NO" baseline="0" dirty="0"/>
          </a:p>
          <a:p>
            <a:r>
              <a:rPr lang="nb-NO" baseline="0" dirty="0"/>
              <a:t>Trykk frem og les oppgaven, be deltakerne notere teksten i kursiv. </a:t>
            </a:r>
          </a:p>
          <a:p>
            <a:r>
              <a:rPr lang="nb-NO" baseline="0" dirty="0"/>
              <a:t>Finn frem </a:t>
            </a:r>
            <a:r>
              <a:rPr lang="nb-NO" u="sng" baseline="0" dirty="0"/>
              <a:t>forrige lysbilde </a:t>
            </a:r>
            <a:r>
              <a:rPr lang="nb-NO" baseline="0" dirty="0"/>
              <a:t>(tabell med eksempler) når de skal gjennomføre øvelsen. </a:t>
            </a:r>
          </a:p>
          <a:p>
            <a:r>
              <a:rPr lang="nb-NO" dirty="0"/>
              <a:t>La deltakerne bruke</a:t>
            </a:r>
            <a:r>
              <a:rPr lang="nb-NO" baseline="0" dirty="0"/>
              <a:t> ca.</a:t>
            </a:r>
            <a:r>
              <a:rPr lang="nb-NO" dirty="0"/>
              <a:t>4</a:t>
            </a:r>
            <a:r>
              <a:rPr lang="nb-NO" baseline="0" dirty="0"/>
              <a:t> min. på </a:t>
            </a:r>
            <a:r>
              <a:rPr lang="nb-NO" dirty="0"/>
              <a:t>øvelsen.</a:t>
            </a:r>
            <a:endParaRPr lang="nb-NO" dirty="0">
              <a:cs typeface="Calibri" panose="020F0502020204030204"/>
            </a:endParaRPr>
          </a:p>
          <a:p>
            <a:r>
              <a:rPr lang="nb-NO" dirty="0"/>
              <a:t>3 min til gjennomgang i plenum etterpå</a:t>
            </a:r>
            <a:r>
              <a:rPr lang="nb-NO" baseline="0" dirty="0"/>
              <a:t>.</a:t>
            </a:r>
            <a:r>
              <a:rPr lang="nb-NO" dirty="0"/>
              <a:t> </a:t>
            </a:r>
            <a:endParaRPr lang="nb-NO" dirty="0">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27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pPr>
              <a:defRPr/>
            </a:pPr>
            <a:r>
              <a:rPr lang="nb-NO" sz="1200" kern="1200" dirty="0">
                <a:solidFill>
                  <a:schemeClr val="tx1"/>
                </a:solidFill>
                <a:effectLst/>
                <a:latin typeface="+mn-lt"/>
                <a:ea typeface="+mn-ea"/>
                <a:cs typeface="+mn-cs"/>
              </a:rPr>
              <a:t>Det er mange </a:t>
            </a:r>
            <a:r>
              <a:rPr lang="nb-NO" dirty="0"/>
              <a:t>fordeler </a:t>
            </a:r>
            <a:r>
              <a:rPr lang="nb-NO" sz="1200" kern="1200" baseline="0" dirty="0">
                <a:solidFill>
                  <a:schemeClr val="tx1"/>
                </a:solidFill>
                <a:effectLst/>
                <a:latin typeface="+mn-lt"/>
                <a:ea typeface="+mn-ea"/>
                <a:cs typeface="+mn-cs"/>
              </a:rPr>
              <a:t>ved å benytte empati (- les fra lysbilde).</a:t>
            </a:r>
            <a:r>
              <a:rPr lang="nb-NO" dirty="0"/>
              <a:t> </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En annen fordel ved å bruke empatisk tilnærming er at dette kan bidra til å redusere innringers følelse av å være alene om ansvaret i situasjonen.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Dette kan igjen føre til at de klarer å bidra mer optimalt i situasjonen ved å handle etter instruksjoner fra operatøren.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Noen ganger kan dette være avgjørende for å redde liv, for eksempel der det er behov for å sikre frie luftveier / starte HLR.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Lover og retningslinjer stiller krav til forsvarlig og omsorgsfull hjelp, og at kommunikasjonen er tilpasset den enkelte pasient/innringer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84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Bruk av empati i samtalene bidrar til økt fokus på innringers perspektiv og ved å imøtekomme dette vil de oppleve økt påvirkning på samtalen. </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382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a:rPr>
              <a:t>Be deltakerne diskutere spørsmålet i små grupper (2 el. 3) - gi dem 2 min. til dette.</a:t>
            </a:r>
          </a:p>
          <a:p>
            <a:r>
              <a:rPr lang="nb-NO" dirty="0">
                <a:cs typeface="Calibri"/>
              </a:rPr>
              <a:t>Innspill og gjennomgang i plenum – 3 min. </a:t>
            </a:r>
          </a:p>
          <a:p>
            <a:r>
              <a:rPr lang="nb-NO" dirty="0">
                <a:cs typeface="Calibri"/>
              </a:rPr>
              <a:t>(Tips til foreleser: se neste lysbilde.)</a:t>
            </a:r>
          </a:p>
          <a:p>
            <a:endParaRPr lang="nb-NO" dirty="0">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81149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Bildet her illustrerer at det kan være krevende å være like empatisk 24</a:t>
            </a:r>
            <a:r>
              <a:rPr lang="nb-NO" sz="1200" kern="1200" baseline="0" dirty="0">
                <a:solidFill>
                  <a:schemeClr val="tx1"/>
                </a:solidFill>
                <a:effectLst/>
                <a:latin typeface="+mn-lt"/>
                <a:ea typeface="+mn-ea"/>
                <a:cs typeface="+mn-cs"/>
              </a:rPr>
              <a:t> timer i døgnet…</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a:defRPr/>
            </a:pPr>
            <a:r>
              <a:rPr lang="nb-NO" sz="1200" kern="1200" dirty="0">
                <a:solidFill>
                  <a:schemeClr val="tx1"/>
                </a:solidFill>
                <a:effectLst/>
                <a:latin typeface="+mn-lt"/>
                <a:ea typeface="+mn-ea"/>
                <a:cs typeface="+mn-cs"/>
              </a:rPr>
              <a:t>Bruken av empati må balanseres og tilpasses den enkelte innringer og situasjon. </a:t>
            </a:r>
          </a:p>
          <a:p>
            <a:pPr>
              <a:defRPr/>
            </a:pPr>
            <a:r>
              <a:rPr lang="nb-NO" sz="1200" kern="1200" dirty="0">
                <a:solidFill>
                  <a:schemeClr val="tx1"/>
                </a:solidFill>
                <a:effectLst/>
                <a:latin typeface="+mn-lt"/>
                <a:ea typeface="+mn-ea"/>
                <a:cs typeface="+mn-cs"/>
              </a:rPr>
              <a:t>Overdreven bruk av empati kan føles unaturlig</a:t>
            </a:r>
            <a:r>
              <a:rPr lang="nb-NO" dirty="0"/>
              <a:t> </a:t>
            </a:r>
            <a:r>
              <a:rPr lang="nb-NO" sz="1200" kern="1200" dirty="0">
                <a:solidFill>
                  <a:schemeClr val="tx1"/>
                </a:solidFill>
                <a:effectLst/>
                <a:latin typeface="+mn-lt"/>
                <a:ea typeface="+mn-ea"/>
                <a:cs typeface="+mn-cs"/>
              </a:rPr>
              <a:t>for innringer.</a:t>
            </a:r>
            <a:endParaRPr lang="nb-NO"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Den ekte tilstedeværelsen, innlevelsen og profesjonelle, empatiske kommunikasjonen som kjennetegner en god operatør, kan være de samme egenskaper som bidrar til at man kan slite seg ut i jobben. Det er nødvendig å ikke bare forstå den andre, men også å forstå seg selv og hvordan man påvirkes i arbeidet som operatør.</a:t>
            </a:r>
            <a:endParaRPr lang="nb-NO"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kern="1200" dirty="0">
                <a:solidFill>
                  <a:schemeClr val="tx1"/>
                </a:solidFill>
                <a:effectLst/>
                <a:latin typeface="+mn-lt"/>
                <a:ea typeface="+mn-ea"/>
                <a:cs typeface="+mn-cs"/>
              </a:rPr>
              <a:t>Empatismerte</a:t>
            </a:r>
            <a:r>
              <a:rPr lang="nb-NO" sz="1200" kern="1200" dirty="0">
                <a:solidFill>
                  <a:schemeClr val="tx1"/>
                </a:solidFill>
                <a:effectLst/>
                <a:latin typeface="+mn-lt"/>
                <a:ea typeface="+mn-ea"/>
                <a:cs typeface="+mn-cs"/>
              </a:rPr>
              <a:t> er et begrep som benyttes for å beskrive ubehag som kan oppleves når man benytter empatisk tilnærming. I noen situasjoner kan vi tenke at hjelperen kan føle en motvilje mot å speile et annet menneskes smerte, fordi det vil føre til at man opplever situasjonen smertefull selv.</a:t>
            </a:r>
            <a:endParaRPr lang="nb-NO" sz="1200" kern="1200" dirty="0">
              <a:solidFill>
                <a:schemeClr val="tx1"/>
              </a:solidFill>
              <a:effectLst/>
              <a:latin typeface="+mn-lt"/>
              <a:cs typeface="Calibri"/>
            </a:endParaRPr>
          </a:p>
          <a:p>
            <a:pPr lvl="1">
              <a:defRPr/>
            </a:pPr>
            <a:r>
              <a:rPr lang="nb-NO" dirty="0"/>
              <a:t>Eksempler:</a:t>
            </a:r>
            <a:br>
              <a:rPr lang="nb-NO" dirty="0">
                <a:cs typeface="+mn-lt"/>
              </a:rPr>
            </a:br>
            <a:r>
              <a:rPr lang="nb-NO" dirty="0"/>
              <a:t>- barn som er skadet / syke - og en selv har barn i samme alder </a:t>
            </a:r>
            <a:br>
              <a:rPr lang="nb-NO" dirty="0">
                <a:cs typeface="+mn-lt"/>
              </a:rPr>
            </a:br>
            <a:r>
              <a:rPr lang="nb-NO" dirty="0"/>
              <a:t>- stans på eldre mor, og en har gammel mor i samme alder  </a:t>
            </a:r>
          </a:p>
          <a:p>
            <a:pPr lvl="1">
              <a:defRPr/>
            </a:pPr>
            <a:r>
              <a:rPr lang="nb-NO" dirty="0"/>
              <a:t>- Innringere hvor du kjenner pasienten</a:t>
            </a:r>
            <a:endParaRPr lang="nb-NO" dirty="0">
              <a:cs typeface="Calibri"/>
            </a:endParaRPr>
          </a:p>
          <a:p>
            <a:pPr>
              <a:defRPr/>
            </a:pPr>
            <a:endParaRPr lang="nb-NO" dirty="0"/>
          </a:p>
          <a:p>
            <a:pPr>
              <a:defRPr/>
            </a:pPr>
            <a:r>
              <a:rPr lang="nb-NO" sz="1200" kern="1200" dirty="0">
                <a:solidFill>
                  <a:schemeClr val="tx1"/>
                </a:solidFill>
                <a:effectLst/>
                <a:latin typeface="+mn-lt"/>
                <a:ea typeface="+mn-ea"/>
                <a:cs typeface="+mn-cs"/>
              </a:rPr>
              <a:t>Simultankapasitet er evnen til å utføre flere oppgaver </a:t>
            </a:r>
            <a:r>
              <a:rPr lang="nb-NO" dirty="0"/>
              <a:t>samtidig</a:t>
            </a:r>
            <a:r>
              <a:rPr lang="nb-NO" sz="1200" kern="1200" dirty="0">
                <a:solidFill>
                  <a:schemeClr val="tx1"/>
                </a:solidFill>
                <a:effectLst/>
                <a:latin typeface="+mn-lt"/>
                <a:ea typeface="+mn-ea"/>
                <a:cs typeface="+mn-cs"/>
              </a:rPr>
              <a:t>. Dette er en nødvendig forutsetning for å kunne bruke empati bevisst når man yter helsehjelp via telefon.</a:t>
            </a:r>
            <a:r>
              <a:rPr lang="nb-NO" dirty="0"/>
              <a:t> </a:t>
            </a:r>
            <a:endParaRPr lang="nb-NO"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Særlig når man er ny i jobben, med mye nytt å fokusere på, kan det være vanskelig å bruke empatisk kommunikasjon i samtalene på en reflektert måte.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r>
              <a:rPr lang="nb-NO" b="1" dirty="0"/>
              <a:t>Forslag til</a:t>
            </a:r>
            <a:r>
              <a:rPr lang="nb-NO" sz="1200" b="1" kern="1200" dirty="0">
                <a:solidFill>
                  <a:schemeClr val="tx1"/>
                </a:solidFill>
                <a:effectLst/>
                <a:latin typeface="+mn-lt"/>
                <a:ea typeface="+mn-ea"/>
                <a:cs typeface="+mn-cs"/>
              </a:rPr>
              <a:t> spm.:</a:t>
            </a:r>
            <a:br>
              <a:rPr lang="nb-NO" sz="1200" b="1" kern="1200" dirty="0">
                <a:effectLst/>
                <a:cs typeface="+mn-lt"/>
              </a:rPr>
            </a:br>
            <a:r>
              <a:rPr lang="nb-NO" sz="1200" i="1" kern="1200" dirty="0">
                <a:solidFill>
                  <a:schemeClr val="tx1"/>
                </a:solidFill>
                <a:effectLst/>
                <a:latin typeface="+mn-lt"/>
                <a:ea typeface="+mn-ea"/>
                <a:cs typeface="+mn-cs"/>
              </a:rPr>
              <a:t>Er</a:t>
            </a:r>
            <a:r>
              <a:rPr lang="nb-NO" sz="1200" i="1" kern="1200" baseline="0" dirty="0">
                <a:solidFill>
                  <a:schemeClr val="tx1"/>
                </a:solidFill>
                <a:effectLst/>
                <a:latin typeface="+mn-lt"/>
                <a:ea typeface="+mn-ea"/>
                <a:cs typeface="+mn-cs"/>
              </a:rPr>
              <a:t> det naturlig å ha</a:t>
            </a:r>
            <a:r>
              <a:rPr lang="nb-NO" sz="1200" i="1" kern="1200" dirty="0">
                <a:solidFill>
                  <a:schemeClr val="tx1"/>
                </a:solidFill>
                <a:effectLst/>
                <a:latin typeface="+mn-lt"/>
                <a:ea typeface="+mn-ea"/>
                <a:cs typeface="+mn-cs"/>
              </a:rPr>
              <a:t> like mye empati etter 7,5t / 12t på vakt / rett før vaktskifte, som ved vakt oppstart?</a:t>
            </a:r>
            <a:endParaRPr lang="nb-NO" sz="1200" i="1" kern="1200" dirty="0">
              <a:solidFill>
                <a:schemeClr val="tx1"/>
              </a:solidFill>
              <a:effectLst/>
              <a:latin typeface="+mn-lt"/>
              <a:cs typeface="Calibri"/>
            </a:endParaRPr>
          </a:p>
          <a:p>
            <a:r>
              <a:rPr lang="nb-NO" sz="1200" i="1" kern="1200" dirty="0">
                <a:solidFill>
                  <a:schemeClr val="tx1"/>
                </a:solidFill>
                <a:effectLst/>
                <a:latin typeface="+mn-lt"/>
                <a:ea typeface="+mn-ea"/>
                <a:cs typeface="+mn-cs"/>
              </a:rPr>
              <a:t>Får innringerne</a:t>
            </a:r>
            <a:r>
              <a:rPr lang="nb-NO" sz="1200" i="1" kern="1200" baseline="0" dirty="0">
                <a:solidFill>
                  <a:schemeClr val="tx1"/>
                </a:solidFill>
                <a:effectLst/>
                <a:latin typeface="+mn-lt"/>
                <a:ea typeface="+mn-ea"/>
                <a:cs typeface="+mn-cs"/>
              </a:rPr>
              <a:t> da ulik hjelp?</a:t>
            </a:r>
            <a:br>
              <a:rPr lang="nb-NO" sz="1200" kern="1200" dirty="0">
                <a:effectLst/>
                <a:cs typeface="+mn-lt"/>
              </a:rPr>
            </a:br>
            <a:endParaRPr lang="nb-NO" sz="1200" kern="1200" dirty="0">
              <a:solidFill>
                <a:schemeClr val="tx1"/>
              </a:solidFill>
              <a:effectLst/>
              <a:latin typeface="+mn-lt"/>
              <a:ea typeface="+mn-ea"/>
              <a:cs typeface="+mn-cs"/>
            </a:endParaRPr>
          </a:p>
          <a:p>
            <a:endParaRPr lang="nb-NO" i="1" dirty="0">
              <a:cs typeface="Calibri"/>
            </a:endParaRP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582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Nyttig bakgrunnsstoff:</a:t>
            </a:r>
          </a:p>
          <a:p>
            <a:r>
              <a:rPr lang="nb-NO" dirty="0"/>
              <a:t>Sitat hentet fra: Holm Hansen, E. og Hunskår, S., </a:t>
            </a:r>
            <a:r>
              <a:rPr lang="nb-NO" i="1" dirty="0"/>
              <a:t>Legevaktarbeid,</a:t>
            </a:r>
            <a:r>
              <a:rPr lang="nb-NO" dirty="0"/>
              <a:t> 2020, Oslo, Gyldendal Norsk Forlag AS, 2.utg., s. 172</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67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 denne</a:t>
            </a:r>
            <a:r>
              <a:rPr lang="nb-NO" sz="1200" kern="1200" baseline="0" dirty="0">
                <a:solidFill>
                  <a:schemeClr val="tx1"/>
                </a:solidFill>
                <a:effectLst/>
                <a:latin typeface="+mn-lt"/>
                <a:ea typeface="+mn-ea"/>
                <a:cs typeface="+mn-cs"/>
              </a:rPr>
              <a:t> timen </a:t>
            </a:r>
            <a:r>
              <a:rPr lang="nb-NO" sz="1200" kern="1200" dirty="0">
                <a:solidFill>
                  <a:schemeClr val="tx1"/>
                </a:solidFill>
                <a:effectLst/>
                <a:latin typeface="+mn-lt"/>
                <a:ea typeface="+mn-ea"/>
                <a:cs typeface="+mn-cs"/>
              </a:rPr>
              <a:t>ser vi nærmere på hva begrepet empati innebærer, samt</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hvorfor og hvordan operatørene kan og bør benytte empati aktivt for å understøtte en god dialog med innringere.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Empati</a:t>
            </a:r>
            <a:r>
              <a:rPr lang="nb-NO" sz="1200" kern="1200" baseline="0" dirty="0">
                <a:solidFill>
                  <a:schemeClr val="tx1"/>
                </a:solidFill>
                <a:effectLst/>
                <a:latin typeface="+mn-lt"/>
                <a:ea typeface="+mn-ea"/>
                <a:cs typeface="+mn-cs"/>
              </a:rPr>
              <a:t> bør alltid benyttes for å </a:t>
            </a:r>
            <a:r>
              <a:rPr lang="nb-NO" sz="1200" kern="1200" dirty="0">
                <a:solidFill>
                  <a:schemeClr val="tx1"/>
                </a:solidFill>
                <a:effectLst/>
                <a:latin typeface="+mn-lt"/>
                <a:ea typeface="+mn-ea"/>
                <a:cs typeface="+mn-cs"/>
              </a:rPr>
              <a:t>optimalisere helsehjelpen via telefon.</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148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191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r>
              <a:rPr lang="nb-NO" dirty="0"/>
              <a:t>Be deltakerne følge godt med fordi de vil få en oppgave etterpå. </a:t>
            </a:r>
          </a:p>
          <a:p>
            <a:endParaRPr lang="nb-NO" dirty="0"/>
          </a:p>
          <a:p>
            <a:r>
              <a:rPr lang="nb-NO" dirty="0"/>
              <a:t>(Vurder tidsbruk på oppgaven etter hvor mye tid du har igjen)</a:t>
            </a:r>
            <a:endParaRPr lang="nb-NO" dirty="0">
              <a:cs typeface="Calibri"/>
            </a:endParaRPr>
          </a:p>
          <a:p>
            <a:endParaRPr lang="nb-NO" dirty="0"/>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599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(Vurder tidsbruk etter hvor mye tid du har igjen – estimert tid til oppgave totalt er 5 min.)</a:t>
            </a:r>
          </a:p>
          <a:p>
            <a:r>
              <a:rPr lang="nb-NO" dirty="0">
                <a:cs typeface="Calibri" panose="020F0502020204030204"/>
              </a:rPr>
              <a:t>Gjennomgang i plenum med innspill.</a:t>
            </a:r>
          </a:p>
          <a:p>
            <a:r>
              <a:rPr lang="nb-NO" dirty="0">
                <a:cs typeface="Calibri" panose="020F0502020204030204"/>
              </a:rPr>
              <a:t>Tips til foreleser: </a:t>
            </a:r>
          </a:p>
          <a:p>
            <a:pPr marL="171450" indent="-171450">
              <a:buFont typeface="Calibri"/>
              <a:buChar char="-"/>
            </a:pPr>
            <a:r>
              <a:rPr lang="nb-NO" dirty="0">
                <a:cs typeface="Calibri" panose="020F0502020204030204"/>
              </a:rPr>
              <a:t>ulike empatiske responser (se lysbilde 13) </a:t>
            </a:r>
          </a:p>
          <a:p>
            <a:pPr marL="171450" indent="-171450">
              <a:buFont typeface="Calibri"/>
              <a:buChar char="-"/>
            </a:pPr>
            <a:r>
              <a:rPr lang="nb-NO" dirty="0">
                <a:cs typeface="Calibri" panose="020F0502020204030204"/>
              </a:rPr>
              <a:t>ulike samtaleteknikker (se PP fra time 2)</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261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r>
              <a:rPr lang="nb-NO" dirty="0"/>
              <a:t>Empati er nøkkelen til god kommunikasjon med </a:t>
            </a:r>
            <a:r>
              <a:rPr lang="nb-NO" u="sng" dirty="0"/>
              <a:t>alle</a:t>
            </a:r>
            <a:r>
              <a:rPr lang="nb-NO" dirty="0"/>
              <a:t> innringere,</a:t>
            </a:r>
            <a:r>
              <a:rPr lang="nb-NO" baseline="0" dirty="0"/>
              <a:t> pasienter og pårørende.</a:t>
            </a:r>
          </a:p>
          <a:p>
            <a:r>
              <a:rPr lang="nb-NO" baseline="0" dirty="0"/>
              <a:t>Bevisst bruk av empati kan være et ekstra viktig og nyttig hjelpemiddel i dialogen med innringere i psykisk krise.</a:t>
            </a:r>
          </a:p>
          <a:p>
            <a:r>
              <a:rPr lang="nb-NO" dirty="0"/>
              <a:t>Vi skal snakke mer om hvordan vi kan og bør møte mennesker</a:t>
            </a:r>
            <a:r>
              <a:rPr lang="nb-NO" baseline="0" dirty="0"/>
              <a:t> i ulike psykiske kriser via telefon i en egen time. </a:t>
            </a:r>
            <a:endParaRPr lang="nb-NO"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Nyttig bakgrunnsstoff:</a:t>
            </a:r>
          </a:p>
          <a:p>
            <a:r>
              <a:rPr lang="nb-NO" dirty="0"/>
              <a:t>Sitatet er hentet fra: Næss, Ewa, </a:t>
            </a:r>
            <a:r>
              <a:rPr lang="nb-NO" dirty="0" err="1"/>
              <a:t>Webinar</a:t>
            </a:r>
            <a:r>
              <a:rPr lang="nb-NO" dirty="0"/>
              <a:t> om håndtering av selvmord i nødmeldetjenesten, KoKom, 27.05.21 (tilgjengelig på kokom.no)</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956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Oppsummering</a:t>
            </a:r>
            <a:r>
              <a:rPr lang="nb-NO" baseline="0" dirty="0"/>
              <a:t> i plenum.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Noen som har spørsmål?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Å yte helsehjelp via telefon med en empatisk tilnærming er en viktig del av </a:t>
            </a:r>
            <a:r>
              <a:rPr lang="nb-NO" dirty="0"/>
              <a:t>"</a:t>
            </a:r>
            <a:r>
              <a:rPr lang="nb-NO" sz="1200" i="1" kern="1200" dirty="0">
                <a:solidFill>
                  <a:schemeClr val="tx1"/>
                </a:solidFill>
                <a:effectLst/>
                <a:latin typeface="+mn-lt"/>
                <a:ea typeface="+mn-ea"/>
                <a:cs typeface="+mn-cs"/>
              </a:rPr>
              <a:t>Kunsten å kommunisere</a:t>
            </a:r>
            <a:r>
              <a:rPr lang="nb-NO" i="1" dirty="0"/>
              <a:t>"</a:t>
            </a:r>
            <a:endParaRPr lang="nb-NO" dirty="0"/>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643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07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Forelesningen starter 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Fyll inn dato. </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45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r>
              <a:rPr lang="nb-NO" sz="1200" kern="1200" dirty="0">
                <a:solidFill>
                  <a:schemeClr val="tx1"/>
                </a:solidFill>
                <a:effectLst/>
                <a:latin typeface="+mn-lt"/>
                <a:ea typeface="+mn-ea"/>
                <a:cs typeface="+mn-cs"/>
              </a:rPr>
              <a:t>Trolig benytter de fleste operatører empati ofte uten å reflektere over dette.</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68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 deltakerne diskutere spørsmålet i små grupper (2 el. 3) - gi dem 2 min. til dette.</a:t>
            </a:r>
          </a:p>
          <a:p>
            <a:r>
              <a:rPr lang="nb-NO" dirty="0"/>
              <a:t>Innspill og gjennomgang i plenum – 3 min. </a:t>
            </a:r>
          </a:p>
          <a:p>
            <a:endParaRPr lang="nb-NO" dirty="0">
              <a:cs typeface="Calibri"/>
            </a:endParaRPr>
          </a:p>
          <a:p>
            <a:r>
              <a:rPr lang="nb-NO" dirty="0">
                <a:cs typeface="Calibri"/>
              </a:rPr>
              <a:t>Tips til foredragsholder: se lysbilde 13 (ulike empatiske responser)</a:t>
            </a:r>
          </a:p>
          <a:p>
            <a:endParaRPr lang="nb-NO" dirty="0">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557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r>
              <a:rPr lang="nb-NO" sz="1200" kern="1200" dirty="0">
                <a:solidFill>
                  <a:schemeClr val="tx1"/>
                </a:solidFill>
                <a:effectLst/>
                <a:latin typeface="+mn-lt"/>
                <a:ea typeface="+mn-ea"/>
                <a:cs typeface="+mn-cs"/>
              </a:rPr>
              <a:t>Noen ganger formidles følelser direkte ved at pasienten setter ord på egne følelser, andre ganger kommer de i form av hint .</a:t>
            </a:r>
            <a:endParaRPr lang="nb-NO" dirty="0">
              <a:solidFill>
                <a:srgbClr val="000000"/>
              </a:solidFill>
            </a:endParaRPr>
          </a:p>
          <a:p>
            <a:endParaRPr lang="nb-NO" dirty="0">
              <a:solidFill>
                <a:srgbClr val="000000"/>
              </a:solidFill>
            </a:endParaRPr>
          </a:p>
          <a:p>
            <a:r>
              <a:rPr lang="nb-NO" sz="1200" kern="1200" dirty="0">
                <a:solidFill>
                  <a:schemeClr val="tx1"/>
                </a:solidFill>
                <a:effectLst/>
                <a:latin typeface="+mn-lt"/>
                <a:ea typeface="+mn-ea"/>
                <a:cs typeface="+mn-cs"/>
              </a:rPr>
              <a:t>Når vi bruker en empatisk tilnærming søker vi å ivareta innringerens følelsesmessige reaksjoner. </a:t>
            </a:r>
          </a:p>
          <a:p>
            <a:r>
              <a:rPr lang="nb-NO" sz="1200" kern="1200" dirty="0">
                <a:solidFill>
                  <a:schemeClr val="tx1"/>
                </a:solidFill>
                <a:effectLst/>
                <a:latin typeface="+mn-lt"/>
                <a:ea typeface="+mn-ea"/>
                <a:cs typeface="+mn-cs"/>
              </a:rPr>
              <a:t>Alle har et ønske om å bli emosjonelt forstått og det er derfor hensiktsmessig å møte følelser med aksept.</a:t>
            </a:r>
            <a:endParaRPr lang="nb-NO" sz="1200" kern="1200" dirty="0">
              <a:solidFill>
                <a:schemeClr val="tx1"/>
              </a:solidFill>
              <a:effectLst/>
              <a:latin typeface="+mn-lt"/>
              <a:cs typeface="Calibri"/>
            </a:endParaRPr>
          </a:p>
          <a:p>
            <a:r>
              <a:rPr lang="nb-NO" dirty="0"/>
              <a:t>Overføring av følelser og empati som fenomen forklares på ulike måter, disse går vi ikke nærmere inn på her. </a:t>
            </a:r>
          </a:p>
          <a:p>
            <a:endParaRPr lang="en-US" dirty="0"/>
          </a:p>
          <a:p>
            <a:r>
              <a:rPr lang="nb-NO" dirty="0"/>
              <a:t>Det viktige for operatørene er å kjenne til muligheten og viktigheten av å bruke empati som et unikt og godt verktøy til å skape relasjon og å hjelpe innringere best mulig, uansett hvilken situasjon de befinner seg i.</a:t>
            </a:r>
          </a:p>
          <a:p>
            <a:r>
              <a:rPr lang="nb-NO" dirty="0"/>
              <a:t>Empati er et </a:t>
            </a:r>
            <a:r>
              <a:rPr lang="nb-NO" i="1" dirty="0"/>
              <a:t>magisk verktøy, </a:t>
            </a:r>
            <a:r>
              <a:rPr lang="nb-NO" dirty="0"/>
              <a:t>fordi det fungerer så godt når det brukes riktig.</a:t>
            </a:r>
            <a:endParaRPr lang="en-US" dirty="0"/>
          </a:p>
          <a:p>
            <a:endParaRPr lang="nb-NO" dirty="0"/>
          </a:p>
          <a:p>
            <a:r>
              <a:rPr lang="nb-NO" dirty="0"/>
              <a:t>Vi er født med ulik grad av evne til empati, men denne evnen kan trenes opp ved bevisstgjøring, kunnskap og øvelser</a:t>
            </a:r>
            <a:endParaRPr lang="nb-NO" dirty="0">
              <a:cs typeface="Calibri" panose="020F0502020204030204"/>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66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r>
              <a:rPr lang="nb-NO" dirty="0"/>
              <a:t>Norsk Indeks for Medisinsk Nødhjelp (NIMN) har denne definisjonen av empati (sitat i lysbildet). </a:t>
            </a:r>
            <a:endParaRPr lang="en-US" dirty="0"/>
          </a:p>
          <a:p>
            <a:endParaRPr lang="nb-NO" dirty="0"/>
          </a:p>
          <a:p>
            <a:r>
              <a:rPr lang="nb-NO" u="sng" dirty="0"/>
              <a:t>Hvordan</a:t>
            </a:r>
            <a:r>
              <a:rPr lang="nb-NO" dirty="0"/>
              <a:t> gjør vi det? – formidler forståelse og omsorg via telefon? – dette skal vi se nærmere på etter hvert i denne timen.</a:t>
            </a:r>
            <a:endParaRPr lang="nb-NO" dirty="0">
              <a:cs typeface="Calibri"/>
            </a:endParaRP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28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pPr>
              <a:defRPr/>
            </a:pPr>
            <a:r>
              <a:rPr lang="en-US" dirty="0"/>
              <a:t>(</a:t>
            </a:r>
            <a:r>
              <a:rPr lang="en-US" dirty="0" err="1"/>
              <a:t>Trykk</a:t>
            </a:r>
            <a:r>
              <a:rPr lang="en-US" dirty="0"/>
              <a:t> </a:t>
            </a:r>
            <a:r>
              <a:rPr lang="en-US" dirty="0" err="1"/>
              <a:t>frem</a:t>
            </a:r>
            <a:r>
              <a:rPr lang="en-US" dirty="0"/>
              <a:t> </a:t>
            </a:r>
            <a:r>
              <a:rPr lang="en-US" dirty="0" err="1"/>
              <a:t>animasjonene</a:t>
            </a:r>
            <a:r>
              <a:rPr lang="en-US" dirty="0"/>
              <a:t> </a:t>
            </a:r>
            <a:r>
              <a:rPr lang="en-US" dirty="0" err="1"/>
              <a:t>og</a:t>
            </a:r>
            <a:r>
              <a:rPr lang="en-US" dirty="0"/>
              <a:t> les </a:t>
            </a:r>
            <a:r>
              <a:rPr lang="en-US" dirty="0" err="1"/>
              <a:t>fra</a:t>
            </a:r>
            <a:r>
              <a:rPr lang="en-US" dirty="0"/>
              <a:t> </a:t>
            </a:r>
            <a:r>
              <a:rPr lang="en-US" dirty="0" err="1"/>
              <a:t>lysbildet</a:t>
            </a:r>
            <a:r>
              <a:rPr lang="en-US" dirty="0"/>
              <a:t>)</a:t>
            </a:r>
          </a:p>
          <a:p>
            <a:pPr>
              <a:defRPr/>
            </a:pPr>
            <a:r>
              <a:rPr lang="en-US" dirty="0"/>
              <a:t>For å </a:t>
            </a:r>
            <a:r>
              <a:rPr lang="en-US" dirty="0" err="1"/>
              <a:t>imøtekommende</a:t>
            </a:r>
            <a:r>
              <a:rPr lang="en-US" dirty="0"/>
              <a:t> </a:t>
            </a:r>
            <a:r>
              <a:rPr lang="en-US" dirty="0" err="1"/>
              <a:t>innringernes</a:t>
            </a:r>
            <a:r>
              <a:rPr lang="en-US" dirty="0"/>
              <a:t> </a:t>
            </a:r>
            <a:r>
              <a:rPr lang="en-US" dirty="0" err="1"/>
              <a:t>behov</a:t>
            </a:r>
            <a:r>
              <a:rPr lang="en-US" dirty="0"/>
              <a:t> er det </a:t>
            </a:r>
            <a:r>
              <a:rPr lang="en-US" dirty="0" err="1"/>
              <a:t>nødvendig</a:t>
            </a:r>
            <a:r>
              <a:rPr lang="en-US" dirty="0"/>
              <a:t> å </a:t>
            </a:r>
            <a:r>
              <a:rPr lang="en-US" dirty="0" err="1"/>
              <a:t>benytte</a:t>
            </a:r>
            <a:r>
              <a:rPr lang="en-US" dirty="0"/>
              <a:t> </a:t>
            </a:r>
            <a:r>
              <a:rPr lang="en-US" dirty="0" err="1"/>
              <a:t>empatisk</a:t>
            </a:r>
            <a:r>
              <a:rPr lang="en-US" dirty="0"/>
              <a:t> </a:t>
            </a:r>
            <a:r>
              <a:rPr lang="en-US" dirty="0" err="1"/>
              <a:t>tilnærming</a:t>
            </a:r>
            <a:r>
              <a:rPr lang="en-US" dirty="0"/>
              <a:t>.</a:t>
            </a:r>
          </a:p>
          <a:p>
            <a:pPr>
              <a:defRPr/>
            </a:pPr>
            <a:endParaRPr lang="en-US" dirty="0"/>
          </a:p>
          <a:p>
            <a:pPr>
              <a:defRPr/>
            </a:pPr>
            <a:r>
              <a:rPr lang="en-US" dirty="0" err="1"/>
              <a:t>Innringers</a:t>
            </a:r>
            <a:r>
              <a:rPr lang="en-US" dirty="0"/>
              <a:t> </a:t>
            </a:r>
            <a:r>
              <a:rPr lang="en-US" dirty="0" err="1"/>
              <a:t>arbeidsbelastning</a:t>
            </a:r>
            <a:r>
              <a:rPr lang="en-US" dirty="0"/>
              <a:t> – handler om den </a:t>
            </a:r>
            <a:r>
              <a:rPr lang="en-US" dirty="0" err="1"/>
              <a:t>totale</a:t>
            </a:r>
            <a:r>
              <a:rPr lang="en-US" dirty="0"/>
              <a:t> </a:t>
            </a:r>
            <a:r>
              <a:rPr lang="en-US" dirty="0" err="1"/>
              <a:t>belastningen</a:t>
            </a:r>
            <a:r>
              <a:rPr lang="en-US" dirty="0"/>
              <a:t> for </a:t>
            </a:r>
            <a:r>
              <a:rPr lang="en-US" dirty="0" err="1"/>
              <a:t>innringer</a:t>
            </a:r>
            <a:r>
              <a:rPr lang="en-US" dirty="0"/>
              <a:t> </a:t>
            </a:r>
            <a:r>
              <a:rPr lang="en-US" dirty="0" err="1"/>
              <a:t>i</a:t>
            </a:r>
            <a:r>
              <a:rPr lang="en-US" dirty="0"/>
              <a:t> den </a:t>
            </a:r>
            <a:r>
              <a:rPr lang="en-US" dirty="0" err="1"/>
              <a:t>aktuelle</a:t>
            </a:r>
            <a:r>
              <a:rPr lang="en-US" dirty="0"/>
              <a:t> </a:t>
            </a:r>
            <a:r>
              <a:rPr lang="en-US" dirty="0" err="1"/>
              <a:t>situasjonen</a:t>
            </a:r>
            <a:r>
              <a:rPr lang="en-US" dirty="0"/>
              <a:t>, </a:t>
            </a:r>
            <a:r>
              <a:rPr lang="en-US" dirty="0" err="1"/>
              <a:t>snakke</a:t>
            </a:r>
            <a:r>
              <a:rPr lang="en-US" dirty="0"/>
              <a:t> </a:t>
            </a:r>
            <a:r>
              <a:rPr lang="en-US" dirty="0" err="1"/>
              <a:t>i</a:t>
            </a:r>
            <a:r>
              <a:rPr lang="en-US" dirty="0"/>
              <a:t> </a:t>
            </a:r>
            <a:r>
              <a:rPr lang="en-US" dirty="0" err="1"/>
              <a:t>telefonen</a:t>
            </a:r>
            <a:r>
              <a:rPr lang="en-US" dirty="0"/>
              <a:t>, </a:t>
            </a:r>
            <a:r>
              <a:rPr lang="en-US" dirty="0" err="1"/>
              <a:t>innhente</a:t>
            </a:r>
            <a:r>
              <a:rPr lang="en-US" dirty="0"/>
              <a:t> </a:t>
            </a:r>
            <a:r>
              <a:rPr lang="en-US" dirty="0" err="1"/>
              <a:t>mer</a:t>
            </a:r>
            <a:r>
              <a:rPr lang="en-US" dirty="0"/>
              <a:t> info, </a:t>
            </a:r>
            <a:r>
              <a:rPr lang="en-US" dirty="0" err="1"/>
              <a:t>omsette</a:t>
            </a:r>
            <a:r>
              <a:rPr lang="en-US" dirty="0"/>
              <a:t> </a:t>
            </a:r>
            <a:r>
              <a:rPr lang="en-US" dirty="0" err="1"/>
              <a:t>råd</a:t>
            </a:r>
            <a:r>
              <a:rPr lang="en-US" dirty="0"/>
              <a:t> </a:t>
            </a:r>
            <a:r>
              <a:rPr lang="en-US" dirty="0" err="1"/>
              <a:t>til</a:t>
            </a:r>
            <a:r>
              <a:rPr lang="en-US" dirty="0"/>
              <a:t> handling </a:t>
            </a:r>
            <a:r>
              <a:rPr lang="en-US" dirty="0" err="1"/>
              <a:t>osv</a:t>
            </a:r>
            <a:r>
              <a:rPr lang="en-US" dirty="0"/>
              <a:t>. </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Nyttig bakgrunnsstoff:</a:t>
            </a:r>
          </a:p>
          <a:p>
            <a:pPr>
              <a:defRPr/>
            </a:pPr>
            <a:r>
              <a:rPr lang="en-US" dirty="0" err="1"/>
              <a:t>Innholdet</a:t>
            </a:r>
            <a:r>
              <a:rPr lang="en-US" dirty="0"/>
              <a:t> er </a:t>
            </a:r>
            <a:r>
              <a:rPr lang="en-US" dirty="0" err="1"/>
              <a:t>hentet</a:t>
            </a:r>
            <a:r>
              <a:rPr lang="en-US" dirty="0"/>
              <a:t> </a:t>
            </a:r>
            <a:r>
              <a:rPr lang="en-US" dirty="0" err="1"/>
              <a:t>fra</a:t>
            </a:r>
            <a:r>
              <a:rPr lang="en-US" dirty="0"/>
              <a:t>: </a:t>
            </a:r>
            <a:r>
              <a:rPr lang="en-US" dirty="0" err="1"/>
              <a:t>Spjeldnæs</a:t>
            </a:r>
            <a:r>
              <a:rPr lang="en-US" dirty="0"/>
              <a:t> </a:t>
            </a:r>
            <a:r>
              <a:rPr lang="en-US" dirty="0" err="1"/>
              <a:t>og</a:t>
            </a:r>
            <a:r>
              <a:rPr lang="en-US" dirty="0"/>
              <a:t> Nilsen, </a:t>
            </a:r>
            <a:r>
              <a:rPr lang="en-US" dirty="0" err="1"/>
              <a:t>Masteroppgave</a:t>
            </a:r>
            <a:r>
              <a:rPr lang="en-US" dirty="0"/>
              <a:t> </a:t>
            </a:r>
            <a:r>
              <a:rPr lang="en-US" dirty="0" err="1"/>
              <a:t>i</a:t>
            </a:r>
            <a:r>
              <a:rPr lang="en-US" dirty="0"/>
              <a:t> </a:t>
            </a:r>
            <a:r>
              <a:rPr lang="en-US" dirty="0" err="1"/>
              <a:t>Beredskap</a:t>
            </a:r>
            <a:r>
              <a:rPr lang="en-US" dirty="0"/>
              <a:t> </a:t>
            </a:r>
            <a:r>
              <a:rPr lang="en-US" dirty="0" err="1"/>
              <a:t>og</a:t>
            </a:r>
            <a:r>
              <a:rPr lang="en-US" dirty="0"/>
              <a:t> </a:t>
            </a:r>
            <a:r>
              <a:rPr lang="en-US" dirty="0" err="1"/>
              <a:t>kriseledelse</a:t>
            </a:r>
            <a:r>
              <a:rPr lang="en-US" dirty="0"/>
              <a:t> </a:t>
            </a:r>
            <a:r>
              <a:rPr lang="en-US" dirty="0" err="1"/>
              <a:t>ved</a:t>
            </a:r>
            <a:r>
              <a:rPr lang="en-US" dirty="0"/>
              <a:t> Nord </a:t>
            </a:r>
            <a:r>
              <a:rPr lang="en-US" dirty="0" err="1"/>
              <a:t>Universitet</a:t>
            </a:r>
            <a:r>
              <a:rPr lang="en-US" dirty="0"/>
              <a:t>, </a:t>
            </a:r>
            <a:r>
              <a:rPr lang="en-US" dirty="0" err="1"/>
              <a:t>i</a:t>
            </a:r>
            <a:r>
              <a:rPr lang="en-US" dirty="0"/>
              <a:t> </a:t>
            </a:r>
            <a:r>
              <a:rPr lang="en-US" dirty="0" err="1"/>
              <a:t>samarbeid</a:t>
            </a:r>
            <a:r>
              <a:rPr lang="en-US" dirty="0"/>
              <a:t> med KoKom. </a:t>
            </a:r>
            <a:r>
              <a:rPr lang="en-US" dirty="0" err="1"/>
              <a:t>Publisert</a:t>
            </a:r>
            <a:r>
              <a:rPr lang="en-US" dirty="0"/>
              <a:t> 2021 – </a:t>
            </a:r>
            <a:r>
              <a:rPr lang="en-US" dirty="0" err="1"/>
              <a:t>dybdeintervju</a:t>
            </a:r>
            <a:r>
              <a:rPr lang="en-US" dirty="0"/>
              <a:t> med 31 </a:t>
            </a:r>
            <a:r>
              <a:rPr lang="en-US" dirty="0" err="1"/>
              <a:t>innringere</a:t>
            </a:r>
            <a:r>
              <a:rPr lang="en-US" dirty="0"/>
              <a:t> </a:t>
            </a:r>
            <a:r>
              <a:rPr lang="en-US" dirty="0" err="1"/>
              <a:t>til</a:t>
            </a:r>
            <a:r>
              <a:rPr lang="en-US" dirty="0"/>
              <a:t> 113</a:t>
            </a:r>
          </a:p>
          <a:p>
            <a:pPr>
              <a:defRPr/>
            </a:pPr>
            <a:endParaRPr lang="nb-NO" dirty="0"/>
          </a:p>
          <a:p>
            <a:pPr marL="0" marR="0" lvl="0" indent="0" algn="l" defTabSz="914400">
              <a:lnSpc>
                <a:spcPct val="100000"/>
              </a:lnSpc>
              <a:spcBef>
                <a:spcPts val="0"/>
              </a:spcBef>
              <a:spcAft>
                <a:spcPts val="0"/>
              </a:spcAft>
              <a:buClrTx/>
              <a:buSzTx/>
              <a:buFontTx/>
              <a:buNone/>
              <a:tabLst/>
              <a:defRPr/>
            </a:pPr>
            <a:endParaRPr lang="en-US" dirty="0">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66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Stikkord til undervisningen: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hjelper lite om du evner å oppfatte innringers følelser, dersom du velger å ikke ta disse på alvor eller å respondere på disse.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nødvendig å ivareta alle tre dimensjonene i empatisk kommunikasjon.</a:t>
            </a:r>
            <a:endParaRPr lang="nb-NO" sz="1200" kern="1200" dirty="0">
              <a:solidFill>
                <a:schemeClr val="tx1"/>
              </a:solidFill>
              <a:effectLst/>
              <a:latin typeface="+mn-lt"/>
              <a:cs typeface="Calibri"/>
            </a:endParaRPr>
          </a:p>
          <a:p>
            <a:pPr>
              <a:defRPr/>
            </a:pPr>
            <a:endParaRPr lang="nb-NO" dirty="0">
              <a:cs typeface="Calibri" panose="020F0502020204030204"/>
            </a:endParaRP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1" i="0" u="none" strike="noStrike" kern="1200" cap="none" spc="0" normalizeH="0" baseline="0" noProof="0" dirty="0">
                <a:ln>
                  <a:noFill/>
                </a:ln>
                <a:solidFill>
                  <a:prstClr val="black"/>
                </a:solidFill>
                <a:effectLst/>
                <a:uLnTx/>
                <a:uFillTx/>
                <a:latin typeface="Calibri" panose="020F0502020204030204"/>
                <a:ea typeface="+mn-ea"/>
                <a:cs typeface="+mn-cs"/>
              </a:rPr>
              <a:t>Nyttig bakgrunnsstoff:</a:t>
            </a:r>
          </a:p>
          <a:p>
            <a:pPr>
              <a:defRPr/>
            </a:pPr>
            <a:r>
              <a:rPr lang="nb-NO" dirty="0"/>
              <a:t>Anbefalt bok: Lisbeth Holter Brudal, </a:t>
            </a:r>
            <a:r>
              <a:rPr lang="nb-NO" i="1" dirty="0"/>
              <a:t>«Empatisk kommunikasjon. Et verktøy for menneskemøter»</a:t>
            </a:r>
            <a:r>
              <a:rPr lang="nb-NO" dirty="0"/>
              <a:t> </a:t>
            </a:r>
            <a:endParaRPr lang="nb-NO" dirty="0">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22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A71164E5-006A-4113-89CE-64C57AA29637}" type="datetime1">
              <a:rPr lang="nb-NO" smtClean="0"/>
              <a:t>28.11.2023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42120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166F4AC-A676-431A-8F88-969DD9C746C4}" type="datetime1">
              <a:rPr lang="nb-NO" smtClean="0"/>
              <a:t>28.11.2023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4079571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39BACC5-8D0B-4E57-BE38-DD2D21DCDEA9}" type="datetime1">
              <a:rPr lang="nb-NO" smtClean="0"/>
              <a:t>28.11.2023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2084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1E922A24-9D4E-43FE-9466-0425E3D8DA55}" type="datetime1">
              <a:rPr lang="nb-NO" smtClean="0"/>
              <a:t>28.11.2023</a:t>
            </a:fld>
            <a:endParaRPr lang="nb-NO"/>
          </a:p>
        </p:txBody>
      </p:sp>
      <p:sp>
        <p:nvSpPr>
          <p:cNvPr id="5" name="Plassholder for bunntekst 4"/>
          <p:cNvSpPr>
            <a:spLocks noGrp="1"/>
          </p:cNvSpPr>
          <p:nvPr>
            <p:ph type="ftr" sz="quarter" idx="11"/>
          </p:nvPr>
        </p:nvSpPr>
        <p:spPr/>
        <p:txBody>
          <a:bodyPr/>
          <a:lstStyle/>
          <a:p>
            <a:r>
              <a:rPr lang="nb-NO"/>
              <a:t>Illustrasjon fra Helsenorge.no</a:t>
            </a:r>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465813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AEB7169-3E4A-47EE-918A-DABB426882D8}" type="datetime1">
              <a:rPr lang="nb-NO" smtClean="0"/>
              <a:t>28.11.2023</a:t>
            </a:fld>
            <a:endParaRPr lang="nb-NO"/>
          </a:p>
        </p:txBody>
      </p:sp>
      <p:sp>
        <p:nvSpPr>
          <p:cNvPr id="5" name="Plassholder for bunntekst 4"/>
          <p:cNvSpPr>
            <a:spLocks noGrp="1"/>
          </p:cNvSpPr>
          <p:nvPr>
            <p:ph type="ftr" sz="quarter" idx="11"/>
          </p:nvPr>
        </p:nvSpPr>
        <p:spPr/>
        <p:txBody>
          <a:bodyPr/>
          <a:lstStyle/>
          <a:p>
            <a:r>
              <a:rPr lang="nb-NO"/>
              <a:t>Illustrasjon fra Helsenorge.no</a:t>
            </a:r>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743748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CEA3DA9C-E3AD-453C-BC6B-6D287AA362FE}" type="datetime1">
              <a:rPr lang="nb-NO" smtClean="0"/>
              <a:t>28.11.2023</a:t>
            </a:fld>
            <a:endParaRPr lang="nb-NO"/>
          </a:p>
        </p:txBody>
      </p:sp>
      <p:sp>
        <p:nvSpPr>
          <p:cNvPr id="5" name="Plassholder for bunntekst 4"/>
          <p:cNvSpPr>
            <a:spLocks noGrp="1"/>
          </p:cNvSpPr>
          <p:nvPr>
            <p:ph type="ftr" sz="quarter" idx="11"/>
          </p:nvPr>
        </p:nvSpPr>
        <p:spPr/>
        <p:txBody>
          <a:bodyPr/>
          <a:lstStyle/>
          <a:p>
            <a:r>
              <a:rPr lang="nb-NO"/>
              <a:t>Illustrasjon fra Helsenorge.no</a:t>
            </a:r>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668644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CEDC6462-F1FA-4408-8712-A803B4EFB129}" type="datetime1">
              <a:rPr lang="nb-NO" smtClean="0"/>
              <a:t>28.11.2023</a:t>
            </a:fld>
            <a:endParaRPr lang="nb-NO"/>
          </a:p>
        </p:txBody>
      </p:sp>
      <p:sp>
        <p:nvSpPr>
          <p:cNvPr id="6" name="Plassholder for bunntekst 5"/>
          <p:cNvSpPr>
            <a:spLocks noGrp="1"/>
          </p:cNvSpPr>
          <p:nvPr>
            <p:ph type="ftr" sz="quarter" idx="11"/>
          </p:nvPr>
        </p:nvSpPr>
        <p:spPr/>
        <p:txBody>
          <a:bodyPr/>
          <a:lstStyle/>
          <a:p>
            <a:r>
              <a:rPr lang="nb-NO"/>
              <a:t>Illustrasjon fra Helsenorge.no</a:t>
            </a:r>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362698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310FCF10-57FE-4584-91A1-8AC6A95AF2E3}" type="datetime1">
              <a:rPr lang="nb-NO" smtClean="0"/>
              <a:t>28.11.2023</a:t>
            </a:fld>
            <a:endParaRPr lang="nb-NO"/>
          </a:p>
        </p:txBody>
      </p:sp>
      <p:sp>
        <p:nvSpPr>
          <p:cNvPr id="8" name="Plassholder for bunntekst 7"/>
          <p:cNvSpPr>
            <a:spLocks noGrp="1"/>
          </p:cNvSpPr>
          <p:nvPr>
            <p:ph type="ftr" sz="quarter" idx="11"/>
          </p:nvPr>
        </p:nvSpPr>
        <p:spPr/>
        <p:txBody>
          <a:bodyPr/>
          <a:lstStyle/>
          <a:p>
            <a:r>
              <a:rPr lang="nb-NO"/>
              <a:t>Illustrasjon fra Helsenorge.no</a:t>
            </a:r>
          </a:p>
        </p:txBody>
      </p:sp>
      <p:sp>
        <p:nvSpPr>
          <p:cNvPr id="9" name="Plassholder for lysbildenummer 8"/>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438581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CB0E703E-7C51-4C5A-911D-7F1EAA19B8E1}" type="datetime1">
              <a:rPr lang="nb-NO" smtClean="0"/>
              <a:t>28.11.2023</a:t>
            </a:fld>
            <a:endParaRPr lang="nb-NO"/>
          </a:p>
        </p:txBody>
      </p:sp>
      <p:sp>
        <p:nvSpPr>
          <p:cNvPr id="4" name="Plassholder for bunntekst 3"/>
          <p:cNvSpPr>
            <a:spLocks noGrp="1"/>
          </p:cNvSpPr>
          <p:nvPr>
            <p:ph type="ftr" sz="quarter" idx="11"/>
          </p:nvPr>
        </p:nvSpPr>
        <p:spPr/>
        <p:txBody>
          <a:bodyPr/>
          <a:lstStyle/>
          <a:p>
            <a:r>
              <a:rPr lang="nb-NO"/>
              <a:t>Illustrasjon fra Helsenorge.no</a:t>
            </a:r>
          </a:p>
        </p:txBody>
      </p:sp>
      <p:sp>
        <p:nvSpPr>
          <p:cNvPr id="5" name="Plassholder for lysbildenummer 4"/>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54049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79EE42E-BA8C-47BB-9F5E-0641A3C8E673}" type="datetime1">
              <a:rPr lang="nb-NO" smtClean="0"/>
              <a:t>28.11.2023</a:t>
            </a:fld>
            <a:endParaRPr lang="nb-NO"/>
          </a:p>
        </p:txBody>
      </p:sp>
      <p:sp>
        <p:nvSpPr>
          <p:cNvPr id="3" name="Plassholder for bunntekst 2"/>
          <p:cNvSpPr>
            <a:spLocks noGrp="1"/>
          </p:cNvSpPr>
          <p:nvPr>
            <p:ph type="ftr" sz="quarter" idx="11"/>
          </p:nvPr>
        </p:nvSpPr>
        <p:spPr/>
        <p:txBody>
          <a:bodyPr/>
          <a:lstStyle/>
          <a:p>
            <a:r>
              <a:rPr lang="nb-NO"/>
              <a:t>Illustrasjon fra Helsenorge.no</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4258042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89EAC2B7-12E8-452C-AAB8-18DAECF04346}" type="datetime1">
              <a:rPr lang="nb-NO" smtClean="0"/>
              <a:t>28.11.2023</a:t>
            </a:fld>
            <a:endParaRPr lang="nb-NO"/>
          </a:p>
        </p:txBody>
      </p:sp>
      <p:sp>
        <p:nvSpPr>
          <p:cNvPr id="6" name="Plassholder for bunntekst 5"/>
          <p:cNvSpPr>
            <a:spLocks noGrp="1"/>
          </p:cNvSpPr>
          <p:nvPr>
            <p:ph type="ftr" sz="quarter" idx="11"/>
          </p:nvPr>
        </p:nvSpPr>
        <p:spPr/>
        <p:txBody>
          <a:bodyPr/>
          <a:lstStyle/>
          <a:p>
            <a:r>
              <a:rPr lang="nb-NO"/>
              <a:t>Illustrasjon fra Helsenorge.no</a:t>
            </a:r>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67934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06808D8-2D71-4FB0-9EBD-9B0F02FF5A4F}" type="datetime1">
              <a:rPr lang="nb-NO" smtClean="0"/>
              <a:t>28.11.2023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912324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199C6733-D08C-4DF6-9E18-FA4B184C0C32}" type="datetime1">
              <a:rPr lang="nb-NO" smtClean="0"/>
              <a:t>28.11.2023</a:t>
            </a:fld>
            <a:endParaRPr lang="nb-NO"/>
          </a:p>
        </p:txBody>
      </p:sp>
      <p:sp>
        <p:nvSpPr>
          <p:cNvPr id="6" name="Plassholder for bunntekst 5"/>
          <p:cNvSpPr>
            <a:spLocks noGrp="1"/>
          </p:cNvSpPr>
          <p:nvPr>
            <p:ph type="ftr" sz="quarter" idx="11"/>
          </p:nvPr>
        </p:nvSpPr>
        <p:spPr/>
        <p:txBody>
          <a:bodyPr/>
          <a:lstStyle/>
          <a:p>
            <a:r>
              <a:rPr lang="nb-NO"/>
              <a:t>Illustrasjon fra Helsenorge.no</a:t>
            </a:r>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272320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8F8AB0D-9A56-40F3-8FC9-47C523A0290E}" type="datetime1">
              <a:rPr lang="nb-NO" smtClean="0"/>
              <a:t>28.11.2023</a:t>
            </a:fld>
            <a:endParaRPr lang="nb-NO"/>
          </a:p>
        </p:txBody>
      </p:sp>
      <p:sp>
        <p:nvSpPr>
          <p:cNvPr id="5" name="Plassholder for bunntekst 4"/>
          <p:cNvSpPr>
            <a:spLocks noGrp="1"/>
          </p:cNvSpPr>
          <p:nvPr>
            <p:ph type="ftr" sz="quarter" idx="11"/>
          </p:nvPr>
        </p:nvSpPr>
        <p:spPr/>
        <p:txBody>
          <a:bodyPr/>
          <a:lstStyle/>
          <a:p>
            <a:r>
              <a:rPr lang="nb-NO"/>
              <a:t>Illustrasjon fra Helsenorge.no</a:t>
            </a:r>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4023526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33BA65B-AB0A-4FFF-B4D7-16621B764B5C}" type="datetime1">
              <a:rPr lang="nb-NO" smtClean="0"/>
              <a:t>28.11.2023</a:t>
            </a:fld>
            <a:endParaRPr lang="nb-NO"/>
          </a:p>
        </p:txBody>
      </p:sp>
      <p:sp>
        <p:nvSpPr>
          <p:cNvPr id="5" name="Plassholder for bunntekst 4"/>
          <p:cNvSpPr>
            <a:spLocks noGrp="1"/>
          </p:cNvSpPr>
          <p:nvPr>
            <p:ph type="ftr" sz="quarter" idx="11"/>
          </p:nvPr>
        </p:nvSpPr>
        <p:spPr/>
        <p:txBody>
          <a:bodyPr/>
          <a:lstStyle/>
          <a:p>
            <a:r>
              <a:rPr lang="nb-NO"/>
              <a:t>Illustrasjon fra Helsenorge.no</a:t>
            </a:r>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78579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A7E639BC-DFED-4F4A-8D67-95CEBF21D990}" type="datetime1">
              <a:rPr lang="nb-NO" smtClean="0"/>
              <a:t>28.11.2023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95311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3E1657A2-9F84-473B-97DB-C77D9ECD9269}" type="datetime1">
              <a:rPr lang="nb-NO" smtClean="0"/>
              <a:t>28.11.2023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96570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833BFF5-03BD-4AAB-B9F8-445E84B0F0CB}" type="datetime1">
              <a:rPr lang="nb-NO" smtClean="0"/>
              <a:t>28.11.2023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811362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D76CD00C-DD66-4288-AA03-4B1C5EEE7E4C}" type="datetime1">
              <a:rPr lang="nb-NO" smtClean="0"/>
              <a:t>28.11.2023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61849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0940BA0-EEF8-4F77-8BB5-FEDDEB3620B9}" type="datetime1">
              <a:rPr lang="nb-NO" smtClean="0"/>
              <a:t>28.11.2023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86117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3F3FF336-513F-497F-9AD0-104CE025E79D}" type="datetime1">
              <a:rPr lang="nb-NO" smtClean="0"/>
              <a:t>28.11.2023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06239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FC517A32-3267-437D-B0EF-D83A856B0478}" type="datetime1">
              <a:rPr lang="nb-NO" smtClean="0"/>
              <a:t>28.11.2023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61377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C238D-1DF6-4D95-B8EA-9DC4ADA2DCA0}" type="datetime1">
              <a:rPr lang="nb-NO" smtClean="0"/>
              <a:t>28.11.2023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5A98-9554-44C9-BA58-B78A95C72FFC}" type="slidenum">
              <a:rPr lang="nb-NO" smtClean="0"/>
              <a:t>‹#›</a:t>
            </a:fld>
            <a:endParaRPr lang="nb-NO"/>
          </a:p>
        </p:txBody>
      </p:sp>
    </p:spTree>
    <p:extLst>
      <p:ext uri="{BB962C8B-B14F-4D97-AF65-F5344CB8AC3E}">
        <p14:creationId xmlns:p14="http://schemas.microsoft.com/office/powerpoint/2010/main" val="1775119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1843E-C34D-4AA7-947D-2A07687F33B9}" type="datetime1">
              <a:rPr lang="nb-NO" smtClean="0"/>
              <a:t>28.11.2023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Illustrasjon fra Helsenorge.no</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5A98-9554-44C9-BA58-B78A95C72FFC}" type="slidenum">
              <a:rPr lang="nb-NO" smtClean="0"/>
              <a:t>‹#›</a:t>
            </a:fld>
            <a:endParaRPr lang="nb-NO"/>
          </a:p>
        </p:txBody>
      </p:sp>
    </p:spTree>
    <p:extLst>
      <p:ext uri="{BB962C8B-B14F-4D97-AF65-F5344CB8AC3E}">
        <p14:creationId xmlns:p14="http://schemas.microsoft.com/office/powerpoint/2010/main" val="607653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mailto:post@kokom.n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Undertittel 2"/>
          <p:cNvSpPr>
            <a:spLocks noGrp="1"/>
          </p:cNvSpPr>
          <p:nvPr>
            <p:ph type="subTitle" idx="4294967295"/>
          </p:nvPr>
        </p:nvSpPr>
        <p:spPr>
          <a:xfrm>
            <a:off x="2912398" y="5463465"/>
            <a:ext cx="7474483" cy="1864791"/>
          </a:xfrm>
        </p:spPr>
        <p:txBody>
          <a:bodyPr vert="horz" lIns="91440" tIns="45720" rIns="91440" bIns="45720" rtlCol="0" anchor="t">
            <a:normAutofit/>
          </a:bodyPr>
          <a:lstStyle/>
          <a:p>
            <a:pPr marL="0" indent="0" algn="ctr">
              <a:buNone/>
            </a:pPr>
            <a:r>
              <a:rPr lang="nb-NO" altLang="nb-NO" sz="1600" dirty="0">
                <a:solidFill>
                  <a:srgbClr val="0070C0"/>
                </a:solidFill>
                <a:latin typeface="Verdana"/>
                <a:ea typeface="Verdana"/>
              </a:rPr>
              <a:t>Grunnkurs for operatører i medisinsk nødmeldetjeneste</a:t>
            </a:r>
            <a:endParaRPr lang="en-US" dirty="0">
              <a:latin typeface="Verdana"/>
              <a:ea typeface="Verdana"/>
            </a:endParaRPr>
          </a:p>
          <a:p>
            <a:pPr marL="0" indent="0" algn="ctr">
              <a:buNone/>
            </a:pPr>
            <a:r>
              <a:rPr lang="nb-NO" altLang="nb-NO" sz="1600" dirty="0">
                <a:solidFill>
                  <a:srgbClr val="0070C0"/>
                </a:solidFill>
                <a:latin typeface="Verdana" panose="020B0604030504040204" pitchFamily="34" charset="0"/>
                <a:ea typeface="Verdana" panose="020B0604030504040204" pitchFamily="34" charset="0"/>
              </a:rPr>
              <a:t>Kommunikasjon – time 3</a:t>
            </a:r>
            <a:endParaRPr lang="nb-NO" altLang="nb-NO" sz="1600">
              <a:solidFill>
                <a:srgbClr val="0070C0"/>
              </a:solidFill>
              <a:latin typeface="Verdana" panose="020B0604030504040204" pitchFamily="34" charset="0"/>
              <a:ea typeface="Verdana" panose="020B0604030504040204" pitchFamily="34" charset="0"/>
            </a:endParaRPr>
          </a:p>
          <a:p>
            <a:pPr marL="0" indent="0" algn="ctr">
              <a:buNone/>
            </a:pPr>
            <a:r>
              <a:rPr lang="nb-NO" altLang="nb-NO" sz="1600" dirty="0">
                <a:solidFill>
                  <a:srgbClr val="0070C0"/>
                </a:solidFill>
                <a:latin typeface="Verdana"/>
                <a:ea typeface="Verdana"/>
              </a:rPr>
              <a:t>Empatisk kommunikasjon </a:t>
            </a:r>
            <a:endParaRPr lang="nb-NO"/>
          </a:p>
        </p:txBody>
      </p:sp>
      <p:sp>
        <p:nvSpPr>
          <p:cNvPr id="5" name="Undertittel 2"/>
          <p:cNvSpPr txBox="1">
            <a:spLocks/>
          </p:cNvSpPr>
          <p:nvPr/>
        </p:nvSpPr>
        <p:spPr bwMode="auto">
          <a:xfrm>
            <a:off x="2680020" y="1186734"/>
            <a:ext cx="8525253" cy="391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altLang="nb-NO" sz="2400" b="1" i="0" u="none" strike="noStrike" kern="1200" cap="none" spc="0" normalizeH="0" baseline="0" noProof="0" dirty="0">
                <a:ln>
                  <a:noFill/>
                </a:ln>
                <a:solidFill>
                  <a:srgbClr val="5B9BD5"/>
                </a:solidFill>
                <a:effectLst/>
                <a:uLnTx/>
                <a:uFillTx/>
                <a:latin typeface="Verdana"/>
                <a:ea typeface="Verdana"/>
                <a:cs typeface="Tahoma"/>
              </a:rPr>
              <a:t>Tidsdisponering - forslag: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altLang="nb-NO" sz="2000" b="0" i="0" u="none" strike="noStrike" kern="1200" cap="none" spc="0" normalizeH="0" baseline="0" noProof="0" dirty="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nb-NO" altLang="nb-NO" sz="2000" b="0" i="0" u="none" strike="noStrike" kern="1200" cap="none" spc="0" normalizeH="0" baseline="0" noProof="0" dirty="0">
                <a:ln>
                  <a:noFill/>
                </a:ln>
                <a:solidFill>
                  <a:srgbClr val="5B9BD5"/>
                </a:solidFill>
                <a:effectLst/>
                <a:uLnTx/>
                <a:uFillTx/>
                <a:latin typeface="Verdana"/>
                <a:ea typeface="Verdana"/>
                <a:cs typeface="Tahoma"/>
              </a:rPr>
              <a:t>Introduksjon (innhold og mål, ev. kursholder)      3 min.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nb-NO" altLang="nb-NO" sz="2000" b="0" i="0" u="none" strike="noStrike" kern="1200" cap="none" spc="0" normalizeH="0" baseline="0" noProof="0" dirty="0">
                <a:ln>
                  <a:noFill/>
                </a:ln>
                <a:solidFill>
                  <a:srgbClr val="5B9BD5"/>
                </a:solidFill>
                <a:effectLst/>
                <a:uLnTx/>
                <a:uFillTx/>
                <a:latin typeface="Verdana"/>
                <a:ea typeface="Verdana"/>
                <a:cs typeface="Tahoma"/>
              </a:rPr>
              <a:t>Refleksjonsspørsmål (lysbilde 5 og 17)                2 x 5 min.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nb-NO" altLang="nb-NO" sz="2000" b="0" i="0" u="none" strike="noStrike" kern="1200" cap="none" spc="0" normalizeH="0" baseline="0" noProof="0" dirty="0">
                <a:ln>
                  <a:noFill/>
                </a:ln>
                <a:solidFill>
                  <a:srgbClr val="5B9BD5"/>
                </a:solidFill>
                <a:effectLst/>
                <a:uLnTx/>
                <a:uFillTx/>
                <a:latin typeface="Verdana"/>
                <a:ea typeface="Verdana"/>
                <a:cs typeface="Tahoma"/>
              </a:rPr>
              <a:t>Fagstoff totalt                                                    15 min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nb-NO" altLang="nb-NO" sz="2000" b="0" i="0" u="none" strike="noStrike" kern="1200" cap="none" spc="0" normalizeH="0" baseline="0" noProof="0" dirty="0">
                <a:ln>
                  <a:noFill/>
                </a:ln>
                <a:solidFill>
                  <a:srgbClr val="5B9BD5"/>
                </a:solidFill>
                <a:effectLst/>
                <a:uLnTx/>
                <a:uFillTx/>
                <a:latin typeface="Verdana"/>
                <a:ea typeface="Verdana"/>
                <a:cs typeface="Tahoma"/>
              </a:rPr>
              <a:t>Øvelse - empatiske responser (lysbilde 14)          8 min.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nb-NO" altLang="nb-NO" sz="2000" b="0" i="0" u="none" strike="noStrike" kern="1200" cap="none" spc="0" normalizeH="0" baseline="0" noProof="0" dirty="0">
                <a:ln>
                  <a:noFill/>
                </a:ln>
                <a:solidFill>
                  <a:srgbClr val="5B9BD5"/>
                </a:solidFill>
                <a:effectLst/>
                <a:uLnTx/>
                <a:uFillTx/>
                <a:latin typeface="Verdana"/>
                <a:ea typeface="Verdana"/>
                <a:cs typeface="Tahoma"/>
              </a:rPr>
              <a:t>Case m oppgave (lysbilde 21 og 22)                    5 min.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nb-NO" altLang="nb-NO" sz="2000" b="0" i="0" u="none" strike="noStrike" kern="1200" cap="none" spc="0" normalizeH="0" baseline="0" noProof="0" dirty="0">
                <a:ln>
                  <a:noFill/>
                </a:ln>
                <a:solidFill>
                  <a:srgbClr val="5B9BD5"/>
                </a:solidFill>
                <a:effectLst/>
                <a:uLnTx/>
                <a:uFillTx/>
                <a:latin typeface="Verdana"/>
                <a:ea typeface="Verdana"/>
                <a:cs typeface="Tahoma"/>
              </a:rPr>
              <a:t>Oppsummering                                                  4 min.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altLang="nb-NO" sz="2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298544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100455" y="1251285"/>
            <a:ext cx="788228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Hvordan kommunisere empatisk via telefon?</a:t>
            </a: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4" name="Rektangel 3"/>
          <p:cNvSpPr/>
          <p:nvPr/>
        </p:nvSpPr>
        <p:spPr>
          <a:xfrm>
            <a:off x="1100455" y="2465227"/>
            <a:ext cx="9412136" cy="2831544"/>
          </a:xfrm>
          <a:prstGeom prst="rect">
            <a:avLst/>
          </a:prstGeom>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Ta innringers problem på alvor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200" b="0" i="0" u="none" strike="noStrike" kern="1200" cap="none" spc="0" normalizeH="0" baseline="0" noProof="0" dirty="0">
                <a:ln>
                  <a:noFill/>
                </a:ln>
                <a:solidFill>
                  <a:prstClr val="black"/>
                </a:solidFill>
                <a:effectLst/>
                <a:uLnTx/>
                <a:uFillTx/>
                <a:latin typeface="Verdana"/>
                <a:ea typeface="Verdana"/>
                <a:cs typeface="+mn-cs"/>
              </a:rPr>
              <a:t>Gjennom bevisste valg av ord og uttrykksmåter kan operatøren uttrykke empati = empatiske responser</a:t>
            </a:r>
            <a:endPar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200" b="0" i="0" u="none" strike="noStrike" kern="1200" cap="none" spc="0" normalizeH="0" baseline="0" noProof="0" dirty="0">
                <a:ln>
                  <a:noFill/>
                </a:ln>
                <a:solidFill>
                  <a:prstClr val="black"/>
                </a:solidFill>
                <a:effectLst/>
                <a:uLnTx/>
                <a:uFillTx/>
                <a:latin typeface="Verdana"/>
                <a:ea typeface="Verdana"/>
                <a:cs typeface="+mn-cs"/>
              </a:rPr>
              <a:t>Begge parter er like viktige og jevnbyrdige i dialogen</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3" name="Bilde 2"/>
          <p:cNvPicPr>
            <a:picLocks noChangeAspect="1"/>
          </p:cNvPicPr>
          <p:nvPr/>
        </p:nvPicPr>
        <p:blipFill>
          <a:blip r:embed="rId4"/>
          <a:stretch>
            <a:fillRect/>
          </a:stretch>
        </p:blipFill>
        <p:spPr>
          <a:xfrm>
            <a:off x="9887204" y="0"/>
            <a:ext cx="2304796" cy="2456121"/>
          </a:xfrm>
          <a:prstGeom prst="rect">
            <a:avLst/>
          </a:prstGeom>
        </p:spPr>
      </p:pic>
      <p:sp>
        <p:nvSpPr>
          <p:cNvPr id="5" name="Plassholder for lysbilde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kstSylinder 3">
            <a:extLst>
              <a:ext uri="{FF2B5EF4-FFF2-40B4-BE49-F238E27FC236}">
                <a16:creationId xmlns:a16="http://schemas.microsoft.com/office/drawing/2014/main" id="{3AF34371-006E-F603-C5A6-6F1475E3FD5D}"/>
              </a:ext>
            </a:extLst>
          </p:cNvPr>
          <p:cNvSpPr txBox="1"/>
          <p:nvPr/>
        </p:nvSpPr>
        <p:spPr>
          <a:xfrm>
            <a:off x="10524143" y="6629142"/>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Foto: KoKom</a:t>
            </a:r>
          </a:p>
        </p:txBody>
      </p:sp>
    </p:spTree>
    <p:extLst>
      <p:ext uri="{BB962C8B-B14F-4D97-AF65-F5344CB8AC3E}">
        <p14:creationId xmlns:p14="http://schemas.microsoft.com/office/powerpoint/2010/main" val="275649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293081" y="1092963"/>
            <a:ext cx="37802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En empatisk respons</a:t>
            </a: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graphicFrame>
        <p:nvGraphicFramePr>
          <p:cNvPr id="3" name="Tabell 2"/>
          <p:cNvGraphicFramePr>
            <a:graphicFrameLocks noGrp="1"/>
          </p:cNvGraphicFramePr>
          <p:nvPr/>
        </p:nvGraphicFramePr>
        <p:xfrm>
          <a:off x="1293081" y="2506946"/>
          <a:ext cx="8454826" cy="2643569"/>
        </p:xfrm>
        <a:graphic>
          <a:graphicData uri="http://schemas.openxmlformats.org/drawingml/2006/table">
            <a:tbl>
              <a:tblPr firstRow="1" firstCol="1" bandRow="1"/>
              <a:tblGrid>
                <a:gridCol w="8454826">
                  <a:extLst>
                    <a:ext uri="{9D8B030D-6E8A-4147-A177-3AD203B41FA5}">
                      <a16:colId xmlns:a16="http://schemas.microsoft.com/office/drawing/2014/main" val="3410040759"/>
                    </a:ext>
                  </a:extLst>
                </a:gridCol>
              </a:tblGrid>
              <a:tr h="1472796">
                <a:tc>
                  <a:txBody>
                    <a:bodyPr/>
                    <a:lstStyle/>
                    <a:p>
                      <a:pPr>
                        <a:lnSpc>
                          <a:spcPct val="107000"/>
                        </a:lnSpc>
                        <a:spcAft>
                          <a:spcPts val="0"/>
                        </a:spcAft>
                      </a:pPr>
                      <a:r>
                        <a:rPr lang="nb-NO" sz="2400" dirty="0">
                          <a:solidFill>
                            <a:srgbClr val="0070C0"/>
                          </a:solidFill>
                          <a:effectLst/>
                          <a:latin typeface="Verdana" panose="020B0604030504040204" pitchFamily="34" charset="0"/>
                          <a:ea typeface="Verdana" panose="020B0604030504040204" pitchFamily="34" charset="0"/>
                          <a:cs typeface="Times New Roman" panose="02020603050405020304" pitchFamily="18" charset="0"/>
                        </a:rPr>
                        <a:t>Eksempel: </a:t>
                      </a:r>
                    </a:p>
                    <a:p>
                      <a:pPr>
                        <a:lnSpc>
                          <a:spcPct val="107000"/>
                        </a:lnSpc>
                        <a:spcAft>
                          <a:spcPts val="0"/>
                        </a:spcAft>
                      </a:pPr>
                      <a:r>
                        <a:rPr lang="nb-NO" sz="2200" dirty="0">
                          <a:effectLst/>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0"/>
                        </a:spcAft>
                      </a:pPr>
                      <a:r>
                        <a:rPr lang="nb-NO" sz="2200" dirty="0">
                          <a:effectLst/>
                          <a:latin typeface="Verdana" panose="020B0604030504040204" pitchFamily="34" charset="0"/>
                          <a:ea typeface="Verdana" panose="020B0604030504040204" pitchFamily="34" charset="0"/>
                          <a:cs typeface="Times New Roman" panose="02020603050405020304" pitchFamily="18" charset="0"/>
                        </a:rPr>
                        <a:t>Innringer: </a:t>
                      </a:r>
                      <a:r>
                        <a:rPr lang="nb-NO" sz="2200" i="1" dirty="0">
                          <a:effectLst/>
                          <a:latin typeface="Verdana" panose="020B0604030504040204" pitchFamily="34" charset="0"/>
                          <a:ea typeface="Verdana" panose="020B0604030504040204" pitchFamily="34" charset="0"/>
                          <a:cs typeface="Times New Roman" panose="02020603050405020304" pitchFamily="18" charset="0"/>
                        </a:rPr>
                        <a:t>«Jeg har så </a:t>
                      </a:r>
                      <a:r>
                        <a:rPr lang="nb-NO" sz="2200" i="1" dirty="0" err="1">
                          <a:effectLst/>
                          <a:latin typeface="Verdana" panose="020B0604030504040204" pitchFamily="34" charset="0"/>
                          <a:ea typeface="Verdana" panose="020B0604030504040204" pitchFamily="34" charset="0"/>
                          <a:cs typeface="Times New Roman" panose="02020603050405020304" pitchFamily="18" charset="0"/>
                        </a:rPr>
                        <a:t>sinnsykt</a:t>
                      </a:r>
                      <a:r>
                        <a:rPr lang="nb-NO" sz="2200" i="1" dirty="0">
                          <a:effectLst/>
                          <a:latin typeface="Verdana" panose="020B0604030504040204" pitchFamily="34" charset="0"/>
                          <a:ea typeface="Verdana" panose="020B0604030504040204" pitchFamily="34" charset="0"/>
                          <a:cs typeface="Times New Roman" panose="02020603050405020304" pitchFamily="18" charset="0"/>
                        </a:rPr>
                        <a:t> tankekjør. </a:t>
                      </a:r>
                    </a:p>
                    <a:p>
                      <a:pPr>
                        <a:lnSpc>
                          <a:spcPct val="107000"/>
                        </a:lnSpc>
                        <a:spcAft>
                          <a:spcPts val="0"/>
                        </a:spcAft>
                      </a:pPr>
                      <a:r>
                        <a:rPr lang="nb-NO" sz="2200" i="1" dirty="0">
                          <a:effectLst/>
                          <a:latin typeface="Verdana" panose="020B0604030504040204" pitchFamily="34" charset="0"/>
                          <a:ea typeface="Verdana" panose="020B0604030504040204" pitchFamily="34" charset="0"/>
                          <a:cs typeface="Times New Roman" panose="02020603050405020304" pitchFamily="18" charset="0"/>
                        </a:rPr>
                        <a:t>                Det holder på å klikke for meg!»</a:t>
                      </a:r>
                      <a:endParaRPr lang="nb-NO" sz="22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0"/>
                        </a:spcAft>
                      </a:pPr>
                      <a:r>
                        <a:rPr lang="nb-NO" sz="2200" dirty="0">
                          <a:effectLst/>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0"/>
                        </a:spcAft>
                      </a:pPr>
                      <a:r>
                        <a:rPr lang="nb-NO" sz="2200" dirty="0">
                          <a:effectLst/>
                          <a:latin typeface="Verdana" panose="020B0604030504040204" pitchFamily="34" charset="0"/>
                          <a:ea typeface="Verdana" panose="020B0604030504040204" pitchFamily="34" charset="0"/>
                          <a:cs typeface="Times New Roman" panose="02020603050405020304" pitchFamily="18" charset="0"/>
                        </a:rPr>
                        <a:t>Operatør: </a:t>
                      </a:r>
                      <a:r>
                        <a:rPr lang="nb-NO" sz="2200" i="1" dirty="0">
                          <a:effectLst/>
                          <a:latin typeface="Verdana" panose="020B0604030504040204" pitchFamily="34" charset="0"/>
                          <a:ea typeface="Verdana" panose="020B0604030504040204" pitchFamily="34" charset="0"/>
                          <a:cs typeface="Times New Roman" panose="02020603050405020304" pitchFamily="18" charset="0"/>
                        </a:rPr>
                        <a:t>«Uff, det må være skikkelig ubehagelig!»</a:t>
                      </a:r>
                    </a:p>
                    <a:p>
                      <a:pPr>
                        <a:lnSpc>
                          <a:spcPct val="107000"/>
                        </a:lnSpc>
                        <a:spcAft>
                          <a:spcPts val="0"/>
                        </a:spcAft>
                      </a:pPr>
                      <a:endParaRPr lang="nb-NO" sz="2400" dirty="0">
                        <a:effectLst/>
                        <a:latin typeface="Verdana" panose="020B0604030504040204" pitchFamily="34" charset="0"/>
                        <a:ea typeface="Verdana" panose="020B060403050404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2CC"/>
                    </a:solidFill>
                  </a:tcPr>
                </a:tc>
                <a:extLst>
                  <a:ext uri="{0D108BD9-81ED-4DB2-BD59-A6C34878D82A}">
                    <a16:rowId xmlns:a16="http://schemas.microsoft.com/office/drawing/2014/main" val="3387066794"/>
                  </a:ext>
                </a:extLst>
              </a:tr>
            </a:tbl>
          </a:graphicData>
        </a:graphic>
      </p:graphicFrame>
      <p:sp>
        <p:nvSpPr>
          <p:cNvPr id="4" name="Plassholder for lysbil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76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9" name="Plassholder for innhold 6"/>
          <p:cNvGraphicFramePr>
            <a:graphicFrameLocks/>
          </p:cNvGraphicFramePr>
          <p:nvPr/>
        </p:nvGraphicFramePr>
        <p:xfrm>
          <a:off x="2320971" y="372138"/>
          <a:ext cx="6131912" cy="5911708"/>
        </p:xfrm>
        <a:graphic>
          <a:graphicData uri="http://schemas.openxmlformats.org/drawingml/2006/table">
            <a:tbl>
              <a:tblPr firstRow="1" firstCol="1" bandRow="1"/>
              <a:tblGrid>
                <a:gridCol w="3043881">
                  <a:extLst>
                    <a:ext uri="{9D8B030D-6E8A-4147-A177-3AD203B41FA5}">
                      <a16:colId xmlns:a16="http://schemas.microsoft.com/office/drawing/2014/main" val="2839578741"/>
                    </a:ext>
                  </a:extLst>
                </a:gridCol>
                <a:gridCol w="3088031">
                  <a:extLst>
                    <a:ext uri="{9D8B030D-6E8A-4147-A177-3AD203B41FA5}">
                      <a16:colId xmlns:a16="http://schemas.microsoft.com/office/drawing/2014/main" val="308446028"/>
                    </a:ext>
                  </a:extLst>
                </a:gridCol>
              </a:tblGrid>
              <a:tr h="76377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Ulike empatiske responser</a:t>
                      </a:r>
                      <a:endParaRPr lang="nb-NO" sz="2400" dirty="0">
                        <a:latin typeface="Verdana" panose="020B0604030504040204" pitchFamily="34" charset="0"/>
                        <a:ea typeface="Verdana" panose="020B0604030504040204" pitchFamily="34" charset="0"/>
                        <a:cs typeface="Tahoma" panose="020B0604030504040204" pitchFamily="34" charset="0"/>
                      </a:endParaRPr>
                    </a:p>
                    <a:p>
                      <a:pPr>
                        <a:spcAft>
                          <a:spcPts val="0"/>
                        </a:spcAft>
                      </a:pPr>
                      <a:endParaRPr lang="nb-N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nb-NO"/>
                    </a:p>
                  </a:txBody>
                  <a:tcPr/>
                </a:tc>
                <a:extLst>
                  <a:ext uri="{0D108BD9-81ED-4DB2-BD59-A6C34878D82A}">
                    <a16:rowId xmlns:a16="http://schemas.microsoft.com/office/drawing/2014/main" val="2778116920"/>
                  </a:ext>
                </a:extLst>
              </a:tr>
              <a:tr h="637796">
                <a:tc>
                  <a:txBody>
                    <a:bodyPr/>
                    <a:lstStyle/>
                    <a:p>
                      <a:pPr>
                        <a:lnSpc>
                          <a:spcPct val="150000"/>
                        </a:lnSpc>
                        <a:spcAft>
                          <a:spcPts val="0"/>
                        </a:spcAft>
                      </a:pPr>
                      <a:r>
                        <a:rPr lang="nb-NO" sz="2000" dirty="0">
                          <a:solidFill>
                            <a:srgbClr val="5B9BD5"/>
                          </a:solidFill>
                          <a:effectLst/>
                          <a:latin typeface="Verdana" panose="020B0604030504040204" pitchFamily="34" charset="0"/>
                          <a:ea typeface="Calibri" panose="020F0502020204030204" pitchFamily="34" charset="0"/>
                          <a:cs typeface="Times New Roman" panose="02020603050405020304" pitchFamily="18" charset="0"/>
                        </a:rPr>
                        <a:t>Metode</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b-NO" sz="2000" dirty="0">
                          <a:solidFill>
                            <a:srgbClr val="4472C4"/>
                          </a:solidFill>
                          <a:effectLst/>
                          <a:latin typeface="Verdana" panose="020B0604030504040204" pitchFamily="34" charset="0"/>
                          <a:ea typeface="Calibri" panose="020F0502020204030204" pitchFamily="34" charset="0"/>
                          <a:cs typeface="Times New Roman" panose="02020603050405020304" pitchFamily="18" charset="0"/>
                        </a:rPr>
                        <a:t>Eksempel</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532698"/>
                  </a:ext>
                </a:extLst>
              </a:tr>
              <a:tr h="501126">
                <a:tc>
                  <a:txBody>
                    <a:bodyPr/>
                    <a:lstStyle/>
                    <a:p>
                      <a:pPr>
                        <a:lnSpc>
                          <a:spcPct val="150000"/>
                        </a:lnSpc>
                      </a:pPr>
                      <a:r>
                        <a:rPr lang="nb-NO" sz="1400" dirty="0">
                          <a:solidFill>
                            <a:srgbClr val="2F5496"/>
                          </a:solidFill>
                          <a:effectLst/>
                          <a:latin typeface="Verdana" panose="020B0604030504040204" pitchFamily="34" charset="0"/>
                          <a:ea typeface="Calibri" panose="020F0502020204030204" pitchFamily="34" charset="0"/>
                          <a:cs typeface="Calibri" panose="020F0502020204030204" pitchFamily="34" charset="0"/>
                        </a:rPr>
                        <a:t>Anerkjennelse</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848260"/>
                  </a:ext>
                </a:extLst>
              </a:tr>
              <a:tr h="501126">
                <a:tc>
                  <a:txBody>
                    <a:bodyPr/>
                    <a:lstStyle/>
                    <a:p>
                      <a:pPr>
                        <a:lnSpc>
                          <a:spcPct val="150000"/>
                        </a:lnSpc>
                      </a:pPr>
                      <a:r>
                        <a:rPr lang="nb-NO" sz="1400">
                          <a:solidFill>
                            <a:srgbClr val="2F5496"/>
                          </a:solidFill>
                          <a:effectLst/>
                          <a:latin typeface="Verdana" panose="020B0604030504040204" pitchFamily="34" charset="0"/>
                          <a:ea typeface="Calibri" panose="020F0502020204030204" pitchFamily="34" charset="0"/>
                          <a:cs typeface="Calibri" panose="020F0502020204030204" pitchFamily="34" charset="0"/>
                        </a:rPr>
                        <a:t>Speiling</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7578192"/>
                  </a:ext>
                </a:extLst>
              </a:tr>
              <a:tr h="501126">
                <a:tc>
                  <a:txBody>
                    <a:bodyPr/>
                    <a:lstStyle/>
                    <a:p>
                      <a:pPr>
                        <a:lnSpc>
                          <a:spcPct val="150000"/>
                        </a:lnSpc>
                      </a:pPr>
                      <a:r>
                        <a:rPr lang="nb-NO" sz="1400">
                          <a:solidFill>
                            <a:srgbClr val="2F5496"/>
                          </a:solidFill>
                          <a:effectLst/>
                          <a:latin typeface="Verdana" panose="020B0604030504040204" pitchFamily="34" charset="0"/>
                          <a:ea typeface="Calibri" panose="020F0502020204030204" pitchFamily="34" charset="0"/>
                          <a:cs typeface="Calibri" panose="020F0502020204030204" pitchFamily="34" charset="0"/>
                        </a:rPr>
                        <a:t>Påpekning</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859411"/>
                  </a:ext>
                </a:extLst>
              </a:tr>
              <a:tr h="501126">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Legitimering</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5523500"/>
                  </a:ext>
                </a:extLst>
              </a:tr>
              <a:tr h="501126">
                <a:tc>
                  <a:txBody>
                    <a:bodyPr/>
                    <a:lstStyle/>
                    <a:p>
                      <a:pPr>
                        <a:lnSpc>
                          <a:spcPct val="150000"/>
                        </a:lnSpc>
                      </a:pPr>
                      <a:r>
                        <a:rPr lang="nb-NO" sz="1400">
                          <a:solidFill>
                            <a:srgbClr val="2F5496"/>
                          </a:solidFill>
                          <a:effectLst/>
                          <a:latin typeface="Verdana" panose="020B0604030504040204" pitchFamily="34" charset="0"/>
                          <a:ea typeface="Calibri" panose="020F0502020204030204" pitchFamily="34" charset="0"/>
                          <a:cs typeface="Calibri" panose="020F0502020204030204" pitchFamily="34" charset="0"/>
                        </a:rPr>
                        <a:t>Støtte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65705"/>
                  </a:ext>
                </a:extLst>
              </a:tr>
              <a:tr h="501126">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Partnerskap</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5780262"/>
                  </a:ext>
                </a:extLst>
              </a:tr>
              <a:tr h="501126">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Ros</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680453"/>
                  </a:ext>
                </a:extLst>
              </a:tr>
              <a:tr h="501126">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Små oppmuntringer </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487184"/>
                  </a:ext>
                </a:extLst>
              </a:tr>
              <a:tr h="501126">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Takknemlighet</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813543"/>
                  </a:ext>
                </a:extLst>
              </a:tr>
            </a:tbl>
          </a:graphicData>
        </a:graphic>
      </p:graphicFrame>
      <p:sp>
        <p:nvSpPr>
          <p:cNvPr id="2" name="Plassholder for lysbilde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78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kstSylinder 2"/>
          <p:cNvSpPr txBox="1"/>
          <p:nvPr/>
        </p:nvSpPr>
        <p:spPr>
          <a:xfrm>
            <a:off x="1805049" y="296883"/>
            <a:ext cx="7445829" cy="6424592"/>
          </a:xfrm>
          <a:prstGeom prst="rect">
            <a:avLst/>
          </a:prstGeom>
          <a:noFill/>
          <a:ln w="76200">
            <a:solidFill>
              <a:schemeClr val="accent5"/>
            </a:solidFill>
          </a:ln>
          <a:effectLst>
            <a:glow rad="228600">
              <a:schemeClr val="accent4">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Plassholder for innhold 6"/>
          <p:cNvGraphicFramePr>
            <a:graphicFrameLocks/>
          </p:cNvGraphicFramePr>
          <p:nvPr/>
        </p:nvGraphicFramePr>
        <p:xfrm>
          <a:off x="2087055" y="489099"/>
          <a:ext cx="6876192" cy="5975495"/>
        </p:xfrm>
        <a:graphic>
          <a:graphicData uri="http://schemas.openxmlformats.org/drawingml/2006/table">
            <a:tbl>
              <a:tblPr firstRow="1" firstCol="1" bandRow="1"/>
              <a:tblGrid>
                <a:gridCol w="3040222">
                  <a:extLst>
                    <a:ext uri="{9D8B030D-6E8A-4147-A177-3AD203B41FA5}">
                      <a16:colId xmlns:a16="http://schemas.microsoft.com/office/drawing/2014/main" val="2839578741"/>
                    </a:ext>
                  </a:extLst>
                </a:gridCol>
                <a:gridCol w="3835970">
                  <a:extLst>
                    <a:ext uri="{9D8B030D-6E8A-4147-A177-3AD203B41FA5}">
                      <a16:colId xmlns:a16="http://schemas.microsoft.com/office/drawing/2014/main" val="308446028"/>
                    </a:ext>
                  </a:extLst>
                </a:gridCol>
              </a:tblGrid>
              <a:tr h="7720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Ulike empatiske responser</a:t>
                      </a:r>
                      <a:endParaRPr lang="nb-N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nb-N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nb-NO"/>
                    </a:p>
                  </a:txBody>
                  <a:tcPr/>
                </a:tc>
                <a:extLst>
                  <a:ext uri="{0D108BD9-81ED-4DB2-BD59-A6C34878D82A}">
                    <a16:rowId xmlns:a16="http://schemas.microsoft.com/office/drawing/2014/main" val="2778116920"/>
                  </a:ext>
                </a:extLst>
              </a:tr>
              <a:tr h="644678">
                <a:tc>
                  <a:txBody>
                    <a:bodyPr/>
                    <a:lstStyle/>
                    <a:p>
                      <a:pPr>
                        <a:lnSpc>
                          <a:spcPct val="150000"/>
                        </a:lnSpc>
                        <a:spcAft>
                          <a:spcPts val="0"/>
                        </a:spcAft>
                      </a:pPr>
                      <a:r>
                        <a:rPr lang="nb-NO" sz="2000">
                          <a:solidFill>
                            <a:srgbClr val="5B9BD5"/>
                          </a:solidFill>
                          <a:effectLst/>
                          <a:latin typeface="Verdana" panose="020B0604030504040204" pitchFamily="34" charset="0"/>
                          <a:ea typeface="Calibri" panose="020F0502020204030204" pitchFamily="34" charset="0"/>
                          <a:cs typeface="Times New Roman" panose="02020603050405020304" pitchFamily="18" charset="0"/>
                        </a:rPr>
                        <a:t>Metode</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b-NO" sz="2000" dirty="0">
                          <a:solidFill>
                            <a:srgbClr val="4472C4"/>
                          </a:solidFill>
                          <a:effectLst/>
                          <a:latin typeface="Verdana" panose="020B0604030504040204" pitchFamily="34" charset="0"/>
                          <a:ea typeface="Calibri" panose="020F0502020204030204" pitchFamily="34" charset="0"/>
                          <a:cs typeface="Times New Roman" panose="02020603050405020304" pitchFamily="18" charset="0"/>
                        </a:rPr>
                        <a:t>Eksempel</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532698"/>
                  </a:ext>
                </a:extLst>
              </a:tr>
              <a:tr h="506533">
                <a:tc>
                  <a:txBody>
                    <a:bodyPr/>
                    <a:lstStyle/>
                    <a:p>
                      <a:pPr>
                        <a:lnSpc>
                          <a:spcPct val="150000"/>
                        </a:lnSpc>
                      </a:pPr>
                      <a:r>
                        <a:rPr lang="nb-NO" sz="1400" dirty="0">
                          <a:solidFill>
                            <a:srgbClr val="2F5496"/>
                          </a:solidFill>
                          <a:effectLst/>
                          <a:latin typeface="Verdana" panose="020B0604030504040204" pitchFamily="34" charset="0"/>
                          <a:ea typeface="Calibri" panose="020F0502020204030204" pitchFamily="34" charset="0"/>
                          <a:cs typeface="Calibri" panose="020F0502020204030204" pitchFamily="34" charset="0"/>
                        </a:rPr>
                        <a:t>Anerkjennelse</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Nei, det kan ikke være lett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848260"/>
                  </a:ext>
                </a:extLst>
              </a:tr>
              <a:tr h="506533">
                <a:tc>
                  <a:txBody>
                    <a:bodyPr/>
                    <a:lstStyle/>
                    <a:p>
                      <a:pPr>
                        <a:lnSpc>
                          <a:spcPct val="150000"/>
                        </a:lnSpc>
                      </a:pPr>
                      <a:r>
                        <a:rPr lang="nb-NO" sz="1400">
                          <a:solidFill>
                            <a:srgbClr val="2F5496"/>
                          </a:solidFill>
                          <a:effectLst/>
                          <a:latin typeface="Verdana" panose="020B0604030504040204" pitchFamily="34" charset="0"/>
                          <a:ea typeface="Calibri" panose="020F0502020204030204" pitchFamily="34" charset="0"/>
                          <a:cs typeface="Calibri" panose="020F0502020204030204" pitchFamily="34" charset="0"/>
                        </a:rPr>
                        <a:t>Speiling</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Fortvilet, sier du</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7578192"/>
                  </a:ext>
                </a:extLst>
              </a:tr>
              <a:tr h="506533">
                <a:tc>
                  <a:txBody>
                    <a:bodyPr/>
                    <a:lstStyle/>
                    <a:p>
                      <a:pPr>
                        <a:lnSpc>
                          <a:spcPct val="150000"/>
                        </a:lnSpc>
                      </a:pPr>
                      <a:r>
                        <a:rPr lang="nb-NO" sz="1400">
                          <a:solidFill>
                            <a:srgbClr val="2F5496"/>
                          </a:solidFill>
                          <a:effectLst/>
                          <a:latin typeface="Verdana" panose="020B0604030504040204" pitchFamily="34" charset="0"/>
                          <a:ea typeface="Calibri" panose="020F0502020204030204" pitchFamily="34" charset="0"/>
                          <a:cs typeface="Calibri" panose="020F0502020204030204" pitchFamily="34" charset="0"/>
                        </a:rPr>
                        <a:t>Påpekning</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Jeg hører at dette går inn på deg</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859411"/>
                  </a:ext>
                </a:extLst>
              </a:tr>
              <a:tr h="506533">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Legitimering</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Det er jo svært forståelig at…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5523500"/>
                  </a:ext>
                </a:extLst>
              </a:tr>
              <a:tr h="506533">
                <a:tc>
                  <a:txBody>
                    <a:bodyPr/>
                    <a:lstStyle/>
                    <a:p>
                      <a:pPr>
                        <a:lnSpc>
                          <a:spcPct val="150000"/>
                        </a:lnSpc>
                      </a:pPr>
                      <a:r>
                        <a:rPr lang="nb-NO" sz="1400">
                          <a:solidFill>
                            <a:srgbClr val="2F5496"/>
                          </a:solidFill>
                          <a:effectLst/>
                          <a:latin typeface="Verdana" panose="020B0604030504040204" pitchFamily="34" charset="0"/>
                          <a:ea typeface="Calibri" panose="020F0502020204030204" pitchFamily="34" charset="0"/>
                          <a:cs typeface="Calibri" panose="020F0502020204030204" pitchFamily="34" charset="0"/>
                        </a:rPr>
                        <a:t>Støtte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Dette vil jeg hjelpe deg med</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65705"/>
                  </a:ext>
                </a:extLst>
              </a:tr>
              <a:tr h="506533">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Partnerskap</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La oss se om vi sammen…</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5780262"/>
                  </a:ext>
                </a:extLst>
              </a:tr>
              <a:tr h="506533">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Ros</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Jeg synes du takler det fint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680453"/>
                  </a:ext>
                </a:extLst>
              </a:tr>
              <a:tr h="506533">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Små oppmuntringer </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Ja, mhm, akkurat osv.</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487184"/>
                  </a:ext>
                </a:extLst>
              </a:tr>
              <a:tr h="506533">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Takknemlighet</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Takk, det var godt at du nevnte</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813543"/>
                  </a:ext>
                </a:extLst>
              </a:tr>
            </a:tbl>
          </a:graphicData>
        </a:graphic>
      </p:graphicFrame>
      <p:sp>
        <p:nvSpPr>
          <p:cNvPr id="2" name="Plassholder for lysbilde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449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616163" y="705413"/>
            <a:ext cx="134524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Øvelse</a:t>
            </a: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6" name="Tekstboks 2"/>
          <p:cNvSpPr txBox="1">
            <a:spLocks noChangeArrowheads="1"/>
          </p:cNvSpPr>
          <p:nvPr/>
        </p:nvSpPr>
        <p:spPr bwMode="auto">
          <a:xfrm>
            <a:off x="1616163" y="1499955"/>
            <a:ext cx="7804284" cy="4488339"/>
          </a:xfrm>
          <a:prstGeom prst="rect">
            <a:avLst/>
          </a:prstGeom>
          <a:solidFill>
            <a:srgbClr val="70AD47">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30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Gå sammen to og to:</a:t>
            </a:r>
            <a:endParaRPr kumimoji="0" lang="nb-NO"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098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1" u="none" strike="noStrike" kern="1200" cap="none" spc="0" normalizeH="0" baseline="0" noProof="0" dirty="0">
                <a:ln>
                  <a:noFill/>
                </a:ln>
                <a:solidFill>
                  <a:prstClr val="black"/>
                </a:solidFill>
                <a:effectLst/>
                <a:uLnTx/>
                <a:uFillTx/>
                <a:latin typeface="Verdana"/>
                <a:ea typeface="Times New Roman" panose="02020603050405020304" pitchFamily="18" charset="0"/>
                <a:cs typeface="Calibri"/>
              </a:rPr>
              <a:t>Person A deler en trist nyhet / frustrasjon</a:t>
            </a:r>
            <a:endParaRPr kumimoji="0" lang="nb-NO" sz="2400" b="0" i="1" u="none" strike="noStrike" kern="1200" cap="none" spc="0" normalizeH="0" baseline="0" noProof="0" dirty="0">
              <a:ln>
                <a:noFill/>
              </a:ln>
              <a:solidFill>
                <a:prstClr val="black"/>
              </a:solidFill>
              <a:effectLst/>
              <a:uLnTx/>
              <a:uFillTx/>
              <a:latin typeface="Times New Roman"/>
              <a:ea typeface="Times New Roman" panose="02020603050405020304" pitchFamily="18" charset="0"/>
              <a:cs typeface="+mn-cs"/>
            </a:endParaRPr>
          </a:p>
          <a:p>
            <a:pPr marL="22098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1"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Person B gir en respons</a:t>
            </a:r>
            <a:endParaRPr kumimoji="0" lang="nb-NO"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1"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Gi respons med og uten empatisk tilnærming,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1"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og med ulike empatiske responser.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Bytt roller</a:t>
            </a:r>
            <a:endParaRPr kumimoji="0" lang="nb-NO"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Plassholder for lysbilde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59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37380" y="849055"/>
            <a:ext cx="778610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Hvorfor kommunisere empatisk via telefon?</a:t>
            </a: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4" name="Rektangel 3"/>
          <p:cNvSpPr/>
          <p:nvPr/>
        </p:nvSpPr>
        <p:spPr>
          <a:xfrm>
            <a:off x="1277014" y="4522611"/>
            <a:ext cx="9622439"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ED7D31"/>
                </a:solidFill>
                <a:effectLst/>
                <a:uLnTx/>
                <a:uFillTx/>
                <a:latin typeface="Verdana" panose="020B0604030504040204" pitchFamily="34" charset="0"/>
                <a:ea typeface="Verdana" panose="020B0604030504040204" pitchFamily="34" charset="0"/>
                <a:cs typeface="+mn-cs"/>
              </a:rPr>
              <a:t>Det er påkrevd at vi er høflige og formidler omsorg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 name="Rektangel 5"/>
          <p:cNvSpPr/>
          <p:nvPr/>
        </p:nvSpPr>
        <p:spPr>
          <a:xfrm>
            <a:off x="999822" y="2455001"/>
            <a:ext cx="9384530" cy="1547347"/>
          </a:xfrm>
          <a:prstGeom prst="rect">
            <a:avLst/>
          </a:prstGeom>
        </p:spPr>
        <p:txBody>
          <a:bodyPr wrap="square">
            <a:sp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Minsker stress- og spenningsnivået til innringer</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Gjør det lettere å gjennomføre målrettede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nb-NO"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samtaler der operatøren kan gjøre gode vurderinger</a:t>
            </a:r>
            <a:endPar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3" name="Bilde 2"/>
          <p:cNvPicPr>
            <a:picLocks noChangeAspect="1"/>
          </p:cNvPicPr>
          <p:nvPr/>
        </p:nvPicPr>
        <p:blipFill>
          <a:blip r:embed="rId4"/>
          <a:stretch>
            <a:fillRect/>
          </a:stretch>
        </p:blipFill>
        <p:spPr>
          <a:xfrm>
            <a:off x="9068932" y="1631462"/>
            <a:ext cx="2883658" cy="1944793"/>
          </a:xfrm>
          <a:prstGeom prst="rect">
            <a:avLst/>
          </a:prstGeom>
        </p:spPr>
      </p:pic>
      <p:sp>
        <p:nvSpPr>
          <p:cNvPr id="5" name="Plassholder for lysbilde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kstSylinder 3">
            <a:extLst>
              <a:ext uri="{FF2B5EF4-FFF2-40B4-BE49-F238E27FC236}">
                <a16:creationId xmlns:a16="http://schemas.microsoft.com/office/drawing/2014/main" id="{20CC6572-5FDA-F62C-EC3D-26D7173AEA57}"/>
              </a:ext>
            </a:extLst>
          </p:cNvPr>
          <p:cNvSpPr txBox="1"/>
          <p:nvPr/>
        </p:nvSpPr>
        <p:spPr>
          <a:xfrm>
            <a:off x="10521875" y="6629142"/>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Illustrasjon: Theo </a:t>
            </a:r>
            <a:r>
              <a:rPr lang="nb-NO" sz="600" dirty="0" err="1"/>
              <a:t>Bakkeby</a:t>
            </a:r>
            <a:r>
              <a:rPr lang="nb-NO" sz="600" dirty="0"/>
              <a:t> Høiseth</a:t>
            </a:r>
          </a:p>
        </p:txBody>
      </p:sp>
    </p:spTree>
    <p:extLst>
      <p:ext uri="{BB962C8B-B14F-4D97-AF65-F5344CB8AC3E}">
        <p14:creationId xmlns:p14="http://schemas.microsoft.com/office/powerpoint/2010/main" val="2490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082198" y="939329"/>
            <a:ext cx="79480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Flere fordeler med empatisk kommunikasjon</a:t>
            </a: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6" name="Plassholder for innhold 2"/>
          <p:cNvSpPr txBox="1">
            <a:spLocks/>
          </p:cNvSpPr>
          <p:nvPr/>
        </p:nvSpPr>
        <p:spPr>
          <a:xfrm>
            <a:off x="1082198" y="2430062"/>
            <a:ext cx="10443882" cy="276926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Bidrar til å utjevne maktbalansen mellom operatør og innringer</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Bidrar til økt brukermedvirkning /-innflytelse</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nb-NO" sz="2200" b="0" i="0" u="none" strike="noStrike" kern="1200" cap="none" spc="0" normalizeH="0" baseline="0" noProof="0" dirty="0">
                <a:ln>
                  <a:noFill/>
                </a:ln>
                <a:solidFill>
                  <a:prstClr val="black"/>
                </a:solidFill>
                <a:effectLst/>
                <a:uLnTx/>
                <a:uFillTx/>
                <a:latin typeface="Verdana"/>
                <a:ea typeface="Verdana"/>
                <a:cs typeface="+mn-cs"/>
              </a:rPr>
              <a:t>Gir innringer økt følelse av trygghet, tillit og ivaretakelse</a:t>
            </a:r>
          </a:p>
        </p:txBody>
      </p:sp>
      <p:sp>
        <p:nvSpPr>
          <p:cNvPr id="3" name="Plassholder for lysbilde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Bilde 3"/>
          <p:cNvPicPr>
            <a:picLocks noChangeAspect="1"/>
          </p:cNvPicPr>
          <p:nvPr/>
        </p:nvPicPr>
        <p:blipFill>
          <a:blip r:embed="rId4"/>
          <a:stretch>
            <a:fillRect/>
          </a:stretch>
        </p:blipFill>
        <p:spPr>
          <a:xfrm>
            <a:off x="0" y="4619313"/>
            <a:ext cx="2235200" cy="2238687"/>
          </a:xfrm>
          <a:prstGeom prst="rect">
            <a:avLst/>
          </a:prstGeom>
        </p:spPr>
      </p:pic>
      <p:sp>
        <p:nvSpPr>
          <p:cNvPr id="5" name="TekstSylinder 3">
            <a:extLst>
              <a:ext uri="{FF2B5EF4-FFF2-40B4-BE49-F238E27FC236}">
                <a16:creationId xmlns:a16="http://schemas.microsoft.com/office/drawing/2014/main" id="{47B70727-89DB-666B-138A-12530C22165E}"/>
              </a:ext>
            </a:extLst>
          </p:cNvPr>
          <p:cNvSpPr txBox="1"/>
          <p:nvPr/>
        </p:nvSpPr>
        <p:spPr>
          <a:xfrm>
            <a:off x="10524143" y="6629142"/>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Illustrasjon: </a:t>
            </a:r>
            <a:r>
              <a:rPr lang="nb-NO" sz="600" dirty="0" err="1"/>
              <a:t>Colourbox</a:t>
            </a:r>
            <a:endParaRPr lang="nb-NO" sz="600" dirty="0"/>
          </a:p>
        </p:txBody>
      </p:sp>
    </p:spTree>
    <p:extLst>
      <p:ext uri="{BB962C8B-B14F-4D97-AF65-F5344CB8AC3E}">
        <p14:creationId xmlns:p14="http://schemas.microsoft.com/office/powerpoint/2010/main" val="2243129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1" name="Freeform: Shape 30">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B9BD5"/>
              </a:solidFill>
              <a:effectLst/>
              <a:uLnTx/>
              <a:uFillTx/>
              <a:latin typeface="Calibri" panose="020F0502020204030204"/>
              <a:ea typeface="+mn-ea"/>
              <a:cs typeface="+mn-cs"/>
              <a:sym typeface="Arial"/>
            </a:endParaRPr>
          </a:p>
        </p:txBody>
      </p:sp>
      <p:sp>
        <p:nvSpPr>
          <p:cNvPr id="6" name="Rektangel 5"/>
          <p:cNvSpPr/>
          <p:nvPr/>
        </p:nvSpPr>
        <p:spPr>
          <a:xfrm>
            <a:off x="3791377" y="934526"/>
            <a:ext cx="2812623" cy="131499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 typeface="Arial"/>
              <a:buNone/>
              <a:tabLst/>
              <a:defRPr/>
            </a:pPr>
            <a:r>
              <a:rPr kumimoji="0" lang="en-US" sz="40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Spørsmål</a:t>
            </a:r>
            <a:r>
              <a:rPr kumimoji="0" lang="en-US" sz="4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endParaRPr kumimoji="0" lang="en-US" sz="4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endParaRPr>
          </a:p>
        </p:txBody>
      </p:sp>
      <p:sp>
        <p:nvSpPr>
          <p:cNvPr id="33" name="Freeform: Shape 32">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ktangel 1"/>
          <p:cNvSpPr/>
          <p:nvPr/>
        </p:nvSpPr>
        <p:spPr>
          <a:xfrm>
            <a:off x="855466" y="3131354"/>
            <a:ext cx="7017113" cy="2079949"/>
          </a:xfrm>
          <a:prstGeom prst="rect">
            <a:avLst/>
          </a:prstGeom>
        </p:spPr>
        <p:txBody>
          <a:bodyPr vert="horz" lIns="91440" tIns="45720" rIns="91440" bIns="45720" rtlCol="0">
            <a:normAutofit/>
          </a:bodyPr>
          <a:lstStyle/>
          <a:p>
            <a:pPr marL="0" marR="0" lvl="0" indent="0" algn="l" defTabSz="914400" rtl="0" eaLnBrk="1" fontAlgn="auto" latinLnBrk="0" hangingPunct="1">
              <a:lnSpc>
                <a:spcPct val="150000"/>
              </a:lnSpc>
              <a:spcBef>
                <a:spcPts val="0"/>
              </a:spcBef>
              <a:spcAft>
                <a:spcPts val="600"/>
              </a:spcAft>
              <a:buClrTx/>
              <a:buSzTx/>
              <a:buFont typeface="Arial"/>
              <a:buNone/>
              <a:tabLst/>
              <a:defRPr/>
            </a:pPr>
            <a:r>
              <a:rPr kumimoji="0" lang="nb-NO"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Kan det være utfordringer med å bruke empatisk kommunikasjon?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37" name="Freeform: Shape 36">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B9BD5"/>
              </a:solidFill>
              <a:effectLst/>
              <a:uLnTx/>
              <a:uFillTx/>
              <a:latin typeface="Calibri" panose="020F0502020204030204"/>
              <a:ea typeface="+mn-ea"/>
              <a:cs typeface="+mn-cs"/>
              <a:sym typeface="Arial"/>
            </a:endParaRPr>
          </a:p>
        </p:txBody>
      </p:sp>
      <p:sp>
        <p:nvSpPr>
          <p:cNvPr id="39" name="Freeform: Shape 38">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41" name="Freeform: Shape 40">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grpSp>
        <p:nvGrpSpPr>
          <p:cNvPr id="43"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4" name="Freeform: Shape 43">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 name="Bilde 4">
            <a:extLst>
              <a:ext uri="{FF2B5EF4-FFF2-40B4-BE49-F238E27FC236}">
                <a16:creationId xmlns:a16="http://schemas.microsoft.com/office/drawing/2014/main" id="{BE9863C4-4B9B-C042-7902-D6357F2B16FE}"/>
              </a:ext>
            </a:extLst>
          </p:cNvPr>
          <p:cNvPicPr>
            <a:picLocks noChangeAspect="1"/>
          </p:cNvPicPr>
          <p:nvPr/>
        </p:nvPicPr>
        <p:blipFill>
          <a:blip r:embed="rId3"/>
          <a:stretch>
            <a:fillRect/>
          </a:stretch>
        </p:blipFill>
        <p:spPr>
          <a:xfrm>
            <a:off x="7946739" y="1669208"/>
            <a:ext cx="3434396" cy="34107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Bilde 8">
            <a:extLst>
              <a:ext uri="{FF2B5EF4-FFF2-40B4-BE49-F238E27FC236}">
                <a16:creationId xmlns:a16="http://schemas.microsoft.com/office/drawing/2014/main" id="{418BC5CC-E435-3F20-2385-AAD4E8CE0CE6}"/>
              </a:ext>
            </a:extLst>
          </p:cNvPr>
          <p:cNvPicPr>
            <a:picLocks noChangeAspect="1"/>
          </p:cNvPicPr>
          <p:nvPr/>
        </p:nvPicPr>
        <p:blipFill>
          <a:blip r:embed="rId4"/>
          <a:stretch>
            <a:fillRect/>
          </a:stretch>
        </p:blipFill>
        <p:spPr>
          <a:xfrm>
            <a:off x="7827978" y="1565857"/>
            <a:ext cx="3705924" cy="3726285"/>
          </a:xfrm>
          <a:prstGeom prst="ellipse">
            <a:avLst/>
          </a:prstGeom>
          <a:ln>
            <a:noFill/>
          </a:ln>
          <a:effectLst>
            <a:softEdge rad="112500"/>
          </a:effectLst>
        </p:spPr>
      </p:pic>
      <p:sp>
        <p:nvSpPr>
          <p:cNvPr id="3" name="TekstSylinder 3">
            <a:extLst>
              <a:ext uri="{FF2B5EF4-FFF2-40B4-BE49-F238E27FC236}">
                <a16:creationId xmlns:a16="http://schemas.microsoft.com/office/drawing/2014/main" id="{C37DAE2F-C74D-7CF7-F3D7-B760D2E249AD}"/>
              </a:ext>
            </a:extLst>
          </p:cNvPr>
          <p:cNvSpPr txBox="1"/>
          <p:nvPr/>
        </p:nvSpPr>
        <p:spPr>
          <a:xfrm>
            <a:off x="10524143" y="6629142"/>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Foto: KoKom</a:t>
            </a:r>
          </a:p>
        </p:txBody>
      </p:sp>
    </p:spTree>
    <p:extLst>
      <p:ext uri="{BB962C8B-B14F-4D97-AF65-F5344CB8AC3E}">
        <p14:creationId xmlns:p14="http://schemas.microsoft.com/office/powerpoint/2010/main" val="115227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422441" y="957510"/>
            <a:ext cx="28184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Utfordringer </a:t>
            </a:r>
            <a:endParaRPr kumimoji="0" lang="nb-NO"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4" name="Rektangel 3"/>
          <p:cNvSpPr/>
          <p:nvPr/>
        </p:nvSpPr>
        <p:spPr>
          <a:xfrm>
            <a:off x="1327290" y="1945015"/>
            <a:ext cx="7022233" cy="36625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Overdrivelse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Omsorgstretthet (</a:t>
            </a:r>
            <a:r>
              <a:rPr kumimoji="0" lang="nb-NO" sz="2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compassion</a:t>
            </a:r>
            <a:r>
              <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nb-NO" sz="2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fatigue</a:t>
            </a:r>
            <a:r>
              <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Empatismerte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Må bevisstgjøres og trenes på</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Bilde 5"/>
          <p:cNvPicPr>
            <a:picLocks noChangeAspect="1"/>
          </p:cNvPicPr>
          <p:nvPr/>
        </p:nvPicPr>
        <p:blipFill>
          <a:blip r:embed="rId4"/>
          <a:stretch>
            <a:fillRect/>
          </a:stretch>
        </p:blipFill>
        <p:spPr>
          <a:xfrm>
            <a:off x="8100596" y="1480730"/>
            <a:ext cx="3736305" cy="3740153"/>
          </a:xfrm>
          <a:prstGeom prst="rect">
            <a:avLst/>
          </a:prstGeom>
        </p:spPr>
      </p:pic>
      <p:sp>
        <p:nvSpPr>
          <p:cNvPr id="9" name="Rektangel 8"/>
          <p:cNvSpPr/>
          <p:nvPr/>
        </p:nvSpPr>
        <p:spPr>
          <a:xfrm>
            <a:off x="1327290" y="5403896"/>
            <a:ext cx="763891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2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«Riktig fremføring av empati krever og bør være gjenstand for egen opplæring» </a:t>
            </a:r>
            <a:r>
              <a:rPr kumimoji="0" lang="nb-N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NIMN</a:t>
            </a: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lassholder for lysbilde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kstSylinder 3">
            <a:extLst>
              <a:ext uri="{FF2B5EF4-FFF2-40B4-BE49-F238E27FC236}">
                <a16:creationId xmlns:a16="http://schemas.microsoft.com/office/drawing/2014/main" id="{6C96EDA2-CCA8-7A6B-754E-1D2FB1A08C6F}"/>
              </a:ext>
            </a:extLst>
          </p:cNvPr>
          <p:cNvSpPr txBox="1"/>
          <p:nvPr/>
        </p:nvSpPr>
        <p:spPr>
          <a:xfrm>
            <a:off x="10524143" y="6629142"/>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Illustrasjon: </a:t>
            </a:r>
            <a:r>
              <a:rPr lang="nb-NO" sz="600" dirty="0" err="1"/>
              <a:t>Colourbox</a:t>
            </a:r>
            <a:endParaRPr lang="nb-NO" sz="600" dirty="0"/>
          </a:p>
        </p:txBody>
      </p:sp>
    </p:spTree>
    <p:extLst>
      <p:ext uri="{BB962C8B-B14F-4D97-AF65-F5344CB8AC3E}">
        <p14:creationId xmlns:p14="http://schemas.microsoft.com/office/powerpoint/2010/main" val="155092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78829" y="928696"/>
            <a:ext cx="458651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En profesjonell ferdighet </a:t>
            </a: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6" name="TekstSylinder 5"/>
          <p:cNvSpPr txBox="1"/>
          <p:nvPr/>
        </p:nvSpPr>
        <p:spPr>
          <a:xfrm>
            <a:off x="1378829" y="2348809"/>
            <a:ext cx="9434342" cy="263149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b-NO" sz="3200" b="0" i="1" u="none" strike="noStrike" kern="1200" cap="none" spc="0" normalizeH="0" baseline="0" noProof="0" dirty="0">
                <a:ln>
                  <a:noFill/>
                </a:ln>
                <a:solidFill>
                  <a:prstClr val="black"/>
                </a:solidFill>
                <a:effectLst/>
                <a:uLnTx/>
                <a:uFillTx/>
                <a:latin typeface="Calibri" panose="020F0502020204030204"/>
                <a:ea typeface="+mn-ea"/>
                <a:cs typeface="+mn-cs"/>
              </a:rPr>
              <a:t>«Å være empatisk er ikke bare nyttig, det er også vanskelig, og derfor trekkes det fram her som en profesjonell ferdighet. Man må øve.»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Holm Hansen og </a:t>
            </a:r>
            <a:r>
              <a:rPr kumimoji="0" lang="nb-NO"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Hunskår</a:t>
            </a:r>
            <a:r>
              <a:rPr kumimoji="0" lang="nb-N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2020</a:t>
            </a:r>
            <a:endParaRPr kumimoji="0" lang="nb-NO" sz="14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3" name="Plassholder for lysbilde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Bilde 3"/>
          <p:cNvPicPr>
            <a:picLocks noChangeAspect="1"/>
          </p:cNvPicPr>
          <p:nvPr/>
        </p:nvPicPr>
        <p:blipFill>
          <a:blip r:embed="rId4"/>
          <a:stretch>
            <a:fillRect/>
          </a:stretch>
        </p:blipFill>
        <p:spPr>
          <a:xfrm>
            <a:off x="10172701" y="0"/>
            <a:ext cx="2019300" cy="2885356"/>
          </a:xfrm>
          <a:prstGeom prst="rect">
            <a:avLst/>
          </a:prstGeom>
        </p:spPr>
      </p:pic>
    </p:spTree>
    <p:extLst>
      <p:ext uri="{BB962C8B-B14F-4D97-AF65-F5344CB8AC3E}">
        <p14:creationId xmlns:p14="http://schemas.microsoft.com/office/powerpoint/2010/main" val="388000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297712" y="2314637"/>
            <a:ext cx="7368361" cy="252376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a:p>
            <a:pPr marL="1371600" marR="0" lvl="2"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Hva er empati?</a:t>
            </a:r>
          </a:p>
          <a:p>
            <a:pPr marL="1371600" marR="0" lvl="2"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Hvorfor bruke empati?</a:t>
            </a:r>
          </a:p>
          <a:p>
            <a:pPr marL="1371600" marR="0" lvl="2"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Hvordan kommunisere empatisk via telefon?</a:t>
            </a:r>
          </a:p>
          <a:p>
            <a:pPr marL="1371600" marR="0" lvl="2"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Ulike empatiske responser</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3" name="Rektangel 2"/>
          <p:cNvSpPr/>
          <p:nvPr/>
        </p:nvSpPr>
        <p:spPr>
          <a:xfrm>
            <a:off x="1285865" y="1133825"/>
            <a:ext cx="154401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Innhold</a:t>
            </a:r>
          </a:p>
        </p:txBody>
      </p:sp>
      <p:pic>
        <p:nvPicPr>
          <p:cNvPr id="6" name="Bilde 5"/>
          <p:cNvPicPr>
            <a:picLocks noChangeAspect="1"/>
          </p:cNvPicPr>
          <p:nvPr/>
        </p:nvPicPr>
        <p:blipFill>
          <a:blip r:embed="rId4"/>
          <a:stretch>
            <a:fillRect/>
          </a:stretch>
        </p:blipFill>
        <p:spPr>
          <a:xfrm>
            <a:off x="7996251" y="1595490"/>
            <a:ext cx="3727916" cy="3824032"/>
          </a:xfrm>
          <a:prstGeom prst="rect">
            <a:avLst/>
          </a:prstGeom>
        </p:spPr>
      </p:pic>
      <p:sp>
        <p:nvSpPr>
          <p:cNvPr id="4" name="Plassholder for lysbil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kstSylinder 3">
            <a:extLst>
              <a:ext uri="{FF2B5EF4-FFF2-40B4-BE49-F238E27FC236}">
                <a16:creationId xmlns:a16="http://schemas.microsoft.com/office/drawing/2014/main" id="{B43188BB-EAD5-5305-0A25-2ECE3908BD74}"/>
              </a:ext>
            </a:extLst>
          </p:cNvPr>
          <p:cNvSpPr txBox="1"/>
          <p:nvPr/>
        </p:nvSpPr>
        <p:spPr>
          <a:xfrm>
            <a:off x="10564964" y="6629142"/>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Illustrasjon: Julie Alma</a:t>
            </a:r>
          </a:p>
        </p:txBody>
      </p:sp>
    </p:spTree>
    <p:extLst>
      <p:ext uri="{BB962C8B-B14F-4D97-AF65-F5344CB8AC3E}">
        <p14:creationId xmlns:p14="http://schemas.microsoft.com/office/powerpoint/2010/main" val="241788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979518" y="1024389"/>
            <a:ext cx="281840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Noen gode råd </a:t>
            </a: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6" name="TekstSylinder 5"/>
          <p:cNvSpPr txBox="1"/>
          <p:nvPr/>
        </p:nvSpPr>
        <p:spPr>
          <a:xfrm>
            <a:off x="979518" y="2506596"/>
            <a:ext cx="10184667" cy="2187458"/>
          </a:xfrm>
          <a:prstGeom prst="rect">
            <a:avLst/>
          </a:prstGeom>
          <a:noFill/>
        </p:spPr>
        <p:txBody>
          <a:bodyPr wrap="square" lIns="91440" tIns="45720" rIns="91440" bIns="45720" rtlCol="0" anchor="t">
            <a:spAutoFit/>
          </a:bodyPr>
          <a:lstStyle/>
          <a:p>
            <a:pPr marL="457200" marR="0"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nb-NO" sz="2400" b="0" i="0" u="none" strike="noStrike" kern="1200" cap="none" spc="0" normalizeH="0" baseline="0" noProof="0" dirty="0">
                <a:ln>
                  <a:noFill/>
                </a:ln>
                <a:solidFill>
                  <a:prstClr val="black"/>
                </a:solidFill>
                <a:effectLst/>
                <a:uLnTx/>
                <a:uFillTx/>
                <a:latin typeface="Verdana"/>
                <a:ea typeface="Verdana"/>
                <a:cs typeface="+mn-cs"/>
              </a:rPr>
              <a:t>Bruk empatiske responser bevisst i starten av samtalene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nb-NO" sz="2400" b="0" i="0" u="none" strike="noStrike" kern="1200" cap="none" spc="0" normalizeH="0" baseline="0" noProof="0" dirty="0">
                <a:ln>
                  <a:noFill/>
                </a:ln>
                <a:solidFill>
                  <a:prstClr val="black"/>
                </a:solidFill>
                <a:effectLst/>
                <a:uLnTx/>
                <a:uFillTx/>
                <a:latin typeface="Verdana"/>
                <a:ea typeface="Verdana"/>
                <a:cs typeface="+mn-cs"/>
              </a:rPr>
              <a:t>Identifiser pasientens følelser og prøv å imøtekomme disse</a:t>
            </a:r>
          </a:p>
          <a:p>
            <a:pPr marL="457200" marR="0"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Reflekter over egen og kollegaers empatiske tilnærming</a:t>
            </a:r>
          </a:p>
        </p:txBody>
      </p:sp>
      <p:sp>
        <p:nvSpPr>
          <p:cNvPr id="3" name="Plassholder for lysbilde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de 3">
            <a:extLst>
              <a:ext uri="{FF2B5EF4-FFF2-40B4-BE49-F238E27FC236}">
                <a16:creationId xmlns:a16="http://schemas.microsoft.com/office/drawing/2014/main" id="{6E7C9A94-F514-8837-5E07-82449B86BB48}"/>
              </a:ext>
            </a:extLst>
          </p:cNvPr>
          <p:cNvPicPr>
            <a:picLocks noChangeAspect="1"/>
          </p:cNvPicPr>
          <p:nvPr/>
        </p:nvPicPr>
        <p:blipFill>
          <a:blip r:embed="rId4"/>
          <a:stretch>
            <a:fillRect/>
          </a:stretch>
        </p:blipFill>
        <p:spPr>
          <a:xfrm>
            <a:off x="10179170" y="4181"/>
            <a:ext cx="1933275" cy="1936762"/>
          </a:xfrm>
          <a:prstGeom prst="rect">
            <a:avLst/>
          </a:prstGeom>
        </p:spPr>
      </p:pic>
      <p:sp>
        <p:nvSpPr>
          <p:cNvPr id="4" name="TekstSylinder 3">
            <a:extLst>
              <a:ext uri="{FF2B5EF4-FFF2-40B4-BE49-F238E27FC236}">
                <a16:creationId xmlns:a16="http://schemas.microsoft.com/office/drawing/2014/main" id="{89B633B3-4D10-2C52-D2B6-96FE43D3D840}"/>
              </a:ext>
            </a:extLst>
          </p:cNvPr>
          <p:cNvSpPr txBox="1"/>
          <p:nvPr/>
        </p:nvSpPr>
        <p:spPr>
          <a:xfrm>
            <a:off x="10524143" y="6629142"/>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Illustrasjon: </a:t>
            </a:r>
            <a:r>
              <a:rPr lang="nb-NO" sz="600" dirty="0" err="1"/>
              <a:t>Colourbox</a:t>
            </a:r>
            <a:endParaRPr lang="nb-NO" sz="600" dirty="0"/>
          </a:p>
        </p:txBody>
      </p:sp>
    </p:spTree>
    <p:extLst>
      <p:ext uri="{BB962C8B-B14F-4D97-AF65-F5344CB8AC3E}">
        <p14:creationId xmlns:p14="http://schemas.microsoft.com/office/powerpoint/2010/main" val="38126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855888" y="792337"/>
            <a:ext cx="11063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Case </a:t>
            </a: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pic>
        <p:nvPicPr>
          <p:cNvPr id="3" name="Bilde 2"/>
          <p:cNvPicPr>
            <a:picLocks noChangeAspect="1"/>
          </p:cNvPicPr>
          <p:nvPr/>
        </p:nvPicPr>
        <p:blipFill>
          <a:blip r:embed="rId4"/>
          <a:stretch>
            <a:fillRect/>
          </a:stretch>
        </p:blipFill>
        <p:spPr>
          <a:xfrm>
            <a:off x="10037135" y="1"/>
            <a:ext cx="2154864" cy="1453240"/>
          </a:xfrm>
          <a:prstGeom prst="rect">
            <a:avLst/>
          </a:prstGeom>
        </p:spPr>
      </p:pic>
      <p:sp>
        <p:nvSpPr>
          <p:cNvPr id="9" name="Rektangel 8"/>
          <p:cNvSpPr/>
          <p:nvPr/>
        </p:nvSpPr>
        <p:spPr>
          <a:xfrm>
            <a:off x="755247" y="2281664"/>
            <a:ext cx="9291412" cy="3334824"/>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Verdana"/>
                <a:ea typeface="Verdana"/>
                <a:cs typeface="Times New Roman"/>
              </a:rPr>
              <a:t>Fru Johnsen ringer 116117 / 113 fredag kveld.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Verdana"/>
                <a:ea typeface="Verdana"/>
                <a:cs typeface="Times New Roman"/>
              </a:rPr>
              <a:t>Hun har smerter nederst i ryggen. Hun forteller også at hun har hatt disse smertene over lengre tid, og ikke kan huske sist hun ikke kjente disse smertene. Hun har vært flere ganger hos fastlegen angående disse problemene. Fastlegen han sendt henne i både CT og MR, uten at det har gitt noen diagnoser. </a:t>
            </a:r>
            <a:endPar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Verdana"/>
                <a:ea typeface="Verdana"/>
                <a:cs typeface="Times New Roman"/>
              </a:rPr>
              <a:t>Operatøren benytter sitt beslutningsstøtteverktøy gjennom samtalen, og finner ut at Fru Johnsen bør oppsøke fastlegen på nytt over helgen.</a:t>
            </a:r>
          </a:p>
        </p:txBody>
      </p:sp>
      <p:sp>
        <p:nvSpPr>
          <p:cNvPr id="4" name="Plassholder for lysbil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kstSylinder 3">
            <a:extLst>
              <a:ext uri="{FF2B5EF4-FFF2-40B4-BE49-F238E27FC236}">
                <a16:creationId xmlns:a16="http://schemas.microsoft.com/office/drawing/2014/main" id="{53F1D5B1-0F3E-4F1F-F264-C14D8C0063D1}"/>
              </a:ext>
            </a:extLst>
          </p:cNvPr>
          <p:cNvSpPr txBox="1"/>
          <p:nvPr/>
        </p:nvSpPr>
        <p:spPr>
          <a:xfrm>
            <a:off x="10524143" y="6629142"/>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Illustrasjon: KoKom</a:t>
            </a:r>
          </a:p>
        </p:txBody>
      </p:sp>
    </p:spTree>
    <p:extLst>
      <p:ext uri="{BB962C8B-B14F-4D97-AF65-F5344CB8AC3E}">
        <p14:creationId xmlns:p14="http://schemas.microsoft.com/office/powerpoint/2010/main" val="11018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843188" y="576806"/>
            <a:ext cx="30380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Oppgave til case</a:t>
            </a: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pic>
        <p:nvPicPr>
          <p:cNvPr id="3" name="Bilde 2"/>
          <p:cNvPicPr>
            <a:picLocks noChangeAspect="1"/>
          </p:cNvPicPr>
          <p:nvPr/>
        </p:nvPicPr>
        <p:blipFill>
          <a:blip r:embed="rId4"/>
          <a:stretch>
            <a:fillRect/>
          </a:stretch>
        </p:blipFill>
        <p:spPr>
          <a:xfrm>
            <a:off x="10037135" y="1"/>
            <a:ext cx="2154864" cy="1453240"/>
          </a:xfrm>
          <a:prstGeom prst="rect">
            <a:avLst/>
          </a:prstGeom>
        </p:spPr>
      </p:pic>
      <p:sp>
        <p:nvSpPr>
          <p:cNvPr id="4" name="Plassholder for lysbil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kstboks 2"/>
          <p:cNvSpPr txBox="1">
            <a:spLocks noChangeArrowheads="1"/>
          </p:cNvSpPr>
          <p:nvPr/>
        </p:nvSpPr>
        <p:spPr bwMode="auto">
          <a:xfrm>
            <a:off x="974323" y="1453241"/>
            <a:ext cx="9062812" cy="4488339"/>
          </a:xfrm>
          <a:prstGeom prst="rect">
            <a:avLst/>
          </a:prstGeom>
          <a:solidFill>
            <a:srgbClr val="70AD47">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30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Gå sammen to og to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000" b="0" i="1"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nb-NO" sz="20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Hvordan kan du som operatør tilnærme deg fru Johnsen på en empatisk måte?</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nb-NO" sz="20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nb-NO" sz="2000" b="0" i="1" u="none" strike="noStrike" kern="1200" cap="none" spc="0" normalizeH="0" baseline="0" noProof="0" dirty="0">
                <a:ln>
                  <a:noFill/>
                </a:ln>
                <a:solidFill>
                  <a:prstClr val="black"/>
                </a:solidFill>
                <a:effectLst/>
                <a:uLnTx/>
                <a:uFillTx/>
                <a:latin typeface="Verdana"/>
                <a:ea typeface="Verdana"/>
                <a:cs typeface="+mn-cs"/>
              </a:rPr>
              <a:t>Hvilke samtaleteknikker kan du benytte for at hun skal oppleve et positivt møte med LVS/AMK, samt at hun er tilfreds med at hun må vente til fastlegen er tilgjengelig? </a:t>
            </a:r>
            <a:endParaRPr kumimoji="0" lang="nb-NO" sz="20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Noter stikkord</a:t>
            </a:r>
          </a:p>
        </p:txBody>
      </p:sp>
      <p:sp>
        <p:nvSpPr>
          <p:cNvPr id="5" name="TekstSylinder 3">
            <a:extLst>
              <a:ext uri="{FF2B5EF4-FFF2-40B4-BE49-F238E27FC236}">
                <a16:creationId xmlns:a16="http://schemas.microsoft.com/office/drawing/2014/main" id="{A48A5451-9186-B2A6-029C-A9E35B82404D}"/>
              </a:ext>
            </a:extLst>
          </p:cNvPr>
          <p:cNvSpPr txBox="1"/>
          <p:nvPr/>
        </p:nvSpPr>
        <p:spPr>
          <a:xfrm>
            <a:off x="10524143" y="6629142"/>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Illustrasjon: KoKom</a:t>
            </a:r>
          </a:p>
        </p:txBody>
      </p:sp>
    </p:spTree>
    <p:extLst>
      <p:ext uri="{BB962C8B-B14F-4D97-AF65-F5344CB8AC3E}">
        <p14:creationId xmlns:p14="http://schemas.microsoft.com/office/powerpoint/2010/main" val="986567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78829" y="928696"/>
            <a:ext cx="16049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Til slutt </a:t>
            </a: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6" name="TekstSylinder 5"/>
          <p:cNvSpPr txBox="1"/>
          <p:nvPr/>
        </p:nvSpPr>
        <p:spPr>
          <a:xfrm>
            <a:off x="1378829" y="2210073"/>
            <a:ext cx="9434342" cy="230832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b-NO" sz="3200" b="0" i="1" u="none" strike="noStrike" kern="1200" cap="none" spc="0" normalizeH="0" baseline="0" noProof="0" dirty="0">
                <a:ln>
                  <a:noFill/>
                </a:ln>
                <a:solidFill>
                  <a:prstClr val="black"/>
                </a:solidFill>
                <a:effectLst/>
                <a:uLnTx/>
                <a:uFillTx/>
                <a:latin typeface="Calibri" panose="020F0502020204030204"/>
                <a:ea typeface="+mn-ea"/>
                <a:cs typeface="+mn-cs"/>
              </a:rPr>
              <a:t>«Vårt viktigste verktøy i møtet med innringerne som sliter psykisk er bruk av empati, da dette kan bidra til demping av psykisk smerte.» </a:t>
            </a:r>
            <a:r>
              <a:rPr kumimoji="0" lang="nb-NO" sz="1800" b="0" i="1" u="none" strike="noStrike" kern="1200" cap="none" spc="0" normalizeH="0" baseline="0" noProof="0" dirty="0">
                <a:ln>
                  <a:noFill/>
                </a:ln>
                <a:solidFill>
                  <a:prstClr val="black"/>
                </a:solidFill>
                <a:effectLst/>
                <a:uLnTx/>
                <a:uFillTx/>
                <a:latin typeface="Calibri" panose="020F0502020204030204"/>
                <a:ea typeface="+mn-ea"/>
                <a:cs typeface="+mn-cs"/>
              </a:rPr>
              <a:t>Ewa Næss</a:t>
            </a:r>
          </a:p>
        </p:txBody>
      </p:sp>
      <p:pic>
        <p:nvPicPr>
          <p:cNvPr id="3" name="Bilde 2"/>
          <p:cNvPicPr>
            <a:picLocks noChangeAspect="1"/>
          </p:cNvPicPr>
          <p:nvPr/>
        </p:nvPicPr>
        <p:blipFill>
          <a:blip r:embed="rId4"/>
          <a:stretch>
            <a:fillRect/>
          </a:stretch>
        </p:blipFill>
        <p:spPr>
          <a:xfrm>
            <a:off x="9505181" y="3539980"/>
            <a:ext cx="2745302" cy="3376240"/>
          </a:xfrm>
          <a:prstGeom prst="rect">
            <a:avLst/>
          </a:prstGeom>
        </p:spPr>
      </p:pic>
      <p:sp>
        <p:nvSpPr>
          <p:cNvPr id="4" name="Plassholder for lysbil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kstSylinder 3">
            <a:extLst>
              <a:ext uri="{FF2B5EF4-FFF2-40B4-BE49-F238E27FC236}">
                <a16:creationId xmlns:a16="http://schemas.microsoft.com/office/drawing/2014/main" id="{C37DC029-7C89-4EB2-940C-C8B839109E55}"/>
              </a:ext>
            </a:extLst>
          </p:cNvPr>
          <p:cNvSpPr txBox="1"/>
          <p:nvPr/>
        </p:nvSpPr>
        <p:spPr>
          <a:xfrm>
            <a:off x="8292571" y="6629142"/>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Illustrasjon: </a:t>
            </a:r>
            <a:r>
              <a:rPr lang="nb-NO" sz="600" dirty="0" err="1"/>
              <a:t>Enona</a:t>
            </a:r>
            <a:r>
              <a:rPr lang="nb-NO" sz="600" dirty="0"/>
              <a:t> Schlytter </a:t>
            </a:r>
            <a:r>
              <a:rPr lang="nb-NO" sz="600" dirty="0" err="1"/>
              <a:t>Malmstein</a:t>
            </a:r>
            <a:endParaRPr lang="nb-NO" sz="600" dirty="0"/>
          </a:p>
        </p:txBody>
      </p:sp>
    </p:spTree>
    <p:extLst>
      <p:ext uri="{BB962C8B-B14F-4D97-AF65-F5344CB8AC3E}">
        <p14:creationId xmlns:p14="http://schemas.microsoft.com/office/powerpoint/2010/main" val="2468798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Bilde 2"/>
          <p:cNvPicPr>
            <a:picLocks noChangeAspect="1"/>
          </p:cNvPicPr>
          <p:nvPr/>
        </p:nvPicPr>
        <p:blipFill>
          <a:blip r:embed="rId4"/>
          <a:stretch>
            <a:fillRect/>
          </a:stretch>
        </p:blipFill>
        <p:spPr>
          <a:xfrm>
            <a:off x="8859622" y="2046180"/>
            <a:ext cx="3129177" cy="3420879"/>
          </a:xfrm>
          <a:prstGeom prst="rect">
            <a:avLst/>
          </a:prstGeom>
        </p:spPr>
      </p:pic>
      <p:sp>
        <p:nvSpPr>
          <p:cNvPr id="4" name="Bildeforklaring formet som en ellipse 3"/>
          <p:cNvSpPr/>
          <p:nvPr/>
        </p:nvSpPr>
        <p:spPr>
          <a:xfrm>
            <a:off x="3481705" y="706488"/>
            <a:ext cx="4490765" cy="1339692"/>
          </a:xfrm>
          <a:prstGeom prst="wedgeEllipseCallout">
            <a:avLst>
              <a:gd name="adj1" fmla="val 85326"/>
              <a:gd name="adj2" fmla="val 925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har vi nådd målet med emnet?</a:t>
            </a:r>
          </a:p>
        </p:txBody>
      </p:sp>
      <p:sp>
        <p:nvSpPr>
          <p:cNvPr id="5" name="Plassholder for lysbilde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ktangel 5"/>
          <p:cNvSpPr/>
          <p:nvPr/>
        </p:nvSpPr>
        <p:spPr>
          <a:xfrm>
            <a:off x="-18312" y="2626318"/>
            <a:ext cx="8628912" cy="2554545"/>
          </a:xfrm>
          <a:prstGeom prst="rect">
            <a:avLst/>
          </a:prstGeom>
        </p:spPr>
        <p:txBody>
          <a:bodyPr wrap="square">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Kursdeltaker skal kunne:</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a:p>
            <a:pPr marL="1371600" marR="0" lvl="2" indent="-457200" algn="l" defTabSz="914400" rtl="0" eaLnBrk="1" fontAlgn="auto" latinLnBrk="0" hangingPunct="1">
              <a:lnSpc>
                <a:spcPct val="150000"/>
              </a:lnSpc>
              <a:spcBef>
                <a:spcPts val="0"/>
              </a:spcBef>
              <a:spcAft>
                <a:spcPts val="0"/>
              </a:spcAft>
              <a:buClrTx/>
              <a:buSzTx/>
              <a:buFontTx/>
              <a:buAutoNum type="arabicPeriod"/>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forklare hva empatisk kommunikasjon er</a:t>
            </a:r>
          </a:p>
          <a:p>
            <a:pPr marL="1371600" marR="0" lvl="2" indent="-457200" algn="l" defTabSz="914400" rtl="0" eaLnBrk="1" fontAlgn="auto" latinLnBrk="0" hangingPunct="1">
              <a:lnSpc>
                <a:spcPct val="150000"/>
              </a:lnSpc>
              <a:spcBef>
                <a:spcPts val="0"/>
              </a:spcBef>
              <a:spcAft>
                <a:spcPts val="0"/>
              </a:spcAft>
              <a:buClrTx/>
              <a:buSzTx/>
              <a:buFontTx/>
              <a:buAutoNum type="arabicPeriod"/>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forklare hvorfor vi bør bruke empatisk kommunikasjon </a:t>
            </a:r>
          </a:p>
          <a:p>
            <a:pPr marL="1371600" marR="0" lvl="2" indent="-457200" algn="l" defTabSz="914400" rtl="0" eaLnBrk="1" fontAlgn="auto" latinLnBrk="0" hangingPunct="1">
              <a:lnSpc>
                <a:spcPct val="150000"/>
              </a:lnSpc>
              <a:spcBef>
                <a:spcPts val="0"/>
              </a:spcBef>
              <a:spcAft>
                <a:spcPts val="0"/>
              </a:spcAft>
              <a:buClrTx/>
              <a:buSzTx/>
              <a:buFontTx/>
              <a:buAutoNum type="arabicPeriod"/>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gjengi noen ulike empatiske responser</a:t>
            </a:r>
          </a:p>
          <a:p>
            <a:pPr marL="914400" marR="0" lvl="2" indent="0" algn="l" defTabSz="914400" rtl="0" eaLnBrk="1" fontAlgn="auto" latinLnBrk="0" hangingPunct="1">
              <a:lnSpc>
                <a:spcPct val="15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2" name="TekstSylinder 3">
            <a:extLst>
              <a:ext uri="{FF2B5EF4-FFF2-40B4-BE49-F238E27FC236}">
                <a16:creationId xmlns:a16="http://schemas.microsoft.com/office/drawing/2014/main" id="{A0E559AA-12E4-967A-A65C-A168154407DC}"/>
              </a:ext>
            </a:extLst>
          </p:cNvPr>
          <p:cNvSpPr txBox="1"/>
          <p:nvPr/>
        </p:nvSpPr>
        <p:spPr>
          <a:xfrm>
            <a:off x="10524143" y="6629142"/>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Illustrasjon: KoKom</a:t>
            </a:r>
          </a:p>
        </p:txBody>
      </p:sp>
    </p:spTree>
    <p:extLst>
      <p:ext uri="{BB962C8B-B14F-4D97-AF65-F5344CB8AC3E}">
        <p14:creationId xmlns:p14="http://schemas.microsoft.com/office/powerpoint/2010/main" val="40620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Undertittel 2"/>
          <p:cNvSpPr txBox="1">
            <a:spLocks/>
          </p:cNvSpPr>
          <p:nvPr/>
        </p:nvSpPr>
        <p:spPr bwMode="auto">
          <a:xfrm>
            <a:off x="3054939" y="3302796"/>
            <a:ext cx="6482351"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altLang="nb-NO" sz="2800" b="0" i="0" u="none" strike="noStrike" kern="1200" cap="none" spc="0" normalizeH="0" baseline="0" noProof="0" dirty="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rPr>
              <a:t>Har du innspill?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altLang="nb-NO" sz="2800" b="0" i="0" u="none" strike="noStrike" kern="1200" cap="none" spc="0" normalizeH="0" baseline="0" noProof="0" dirty="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rPr>
              <a:t>Ta kontakt på </a:t>
            </a:r>
            <a:r>
              <a:rPr kumimoji="0" lang="nb-NO" altLang="nb-NO" sz="2800" b="0" i="0" u="none" strike="noStrike" kern="1200" cap="none" spc="0" normalizeH="0" baseline="0" noProof="0" dirty="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hlinkClick r:id="rId4"/>
              </a:rPr>
              <a:t>post@kokom.no</a:t>
            </a:r>
            <a:endParaRPr kumimoji="0" lang="nb-NO" altLang="nb-NO" sz="2800" b="0" i="0" u="none" strike="noStrike" kern="1200" cap="none" spc="0" normalizeH="0" baseline="0" noProof="0" dirty="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altLang="nb-NO" sz="2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pic>
        <p:nvPicPr>
          <p:cNvPr id="2" name="Bilde 1"/>
          <p:cNvPicPr>
            <a:picLocks noChangeAspect="1"/>
          </p:cNvPicPr>
          <p:nvPr/>
        </p:nvPicPr>
        <p:blipFill>
          <a:blip r:embed="rId5"/>
          <a:stretch>
            <a:fillRect/>
          </a:stretch>
        </p:blipFill>
        <p:spPr>
          <a:xfrm rot="19408603">
            <a:off x="5271451" y="671133"/>
            <a:ext cx="2089880" cy="2045108"/>
          </a:xfrm>
          <a:prstGeom prst="rect">
            <a:avLst/>
          </a:prstGeom>
        </p:spPr>
      </p:pic>
      <p:sp>
        <p:nvSpPr>
          <p:cNvPr id="4" name="Undertittel 2">
            <a:extLst>
              <a:ext uri="{FF2B5EF4-FFF2-40B4-BE49-F238E27FC236}">
                <a16:creationId xmlns:a16="http://schemas.microsoft.com/office/drawing/2014/main" id="{48C81790-75BA-E282-4660-3DFA72D427D0}"/>
              </a:ext>
            </a:extLst>
          </p:cNvPr>
          <p:cNvSpPr txBox="1">
            <a:spLocks/>
          </p:cNvSpPr>
          <p:nvPr/>
        </p:nvSpPr>
        <p:spPr bwMode="auto">
          <a:xfrm>
            <a:off x="2488563" y="5954267"/>
            <a:ext cx="7652390" cy="79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altLang="nb-NO" sz="1400" b="0" i="0" u="none" strike="noStrike" kern="1200" cap="none" spc="0" normalizeH="0" baseline="0" noProof="0" dirty="0">
                <a:ln>
                  <a:noFill/>
                </a:ln>
                <a:solidFill>
                  <a:srgbClr val="4472C4">
                    <a:lumMod val="50000"/>
                  </a:srgbClr>
                </a:solidFill>
                <a:effectLst/>
                <a:uLnTx/>
                <a:uFillTx/>
                <a:latin typeface="Verdana"/>
                <a:ea typeface="Verdana"/>
                <a:cs typeface="Tahoma"/>
              </a:rPr>
              <a:t>Referanser og aktuell litteratur: Se emnebeskrivelser for grunnkurset</a:t>
            </a:r>
            <a:endParaRPr kumimoji="0" lang="nb-NO" altLang="nb-NO" sz="1400" b="0" i="0" u="none" strike="noStrike" kern="1200" cap="none" spc="0" normalizeH="0" baseline="0" noProof="0" dirty="0">
              <a:ln>
                <a:noFill/>
              </a:ln>
              <a:solidFill>
                <a:srgbClr val="4472C4">
                  <a:lumMod val="50000"/>
                </a:srgbClr>
              </a:solidFill>
              <a:effectLst/>
              <a:uLnTx/>
              <a:uFillTx/>
              <a:latin typeface="Verdana" panose="020B0604030504040204" pitchFamily="34" charset="0"/>
              <a:ea typeface="Verdan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altLang="nb-NO" sz="1400" b="0" i="0" u="none" strike="noStrike" kern="1200" cap="none" spc="0" normalizeH="0" baseline="0" noProof="0" dirty="0">
                <a:ln>
                  <a:noFill/>
                </a:ln>
                <a:solidFill>
                  <a:srgbClr val="4472C4">
                    <a:lumMod val="50000"/>
                  </a:srgbClr>
                </a:solidFill>
                <a:effectLst/>
                <a:uLnTx/>
                <a:uFillTx/>
                <a:latin typeface="Verdana"/>
                <a:ea typeface="Verdana"/>
                <a:cs typeface="Tahoma"/>
              </a:rPr>
              <a:t>Illustrasjoner: KoKom, </a:t>
            </a:r>
            <a:r>
              <a:rPr kumimoji="0" lang="nb-NO" altLang="nb-NO" sz="1400" b="0" i="0" u="none" strike="noStrike" kern="1200" cap="none" spc="0" normalizeH="0" baseline="0" noProof="0" dirty="0" err="1">
                <a:ln>
                  <a:noFill/>
                </a:ln>
                <a:solidFill>
                  <a:srgbClr val="4472C4">
                    <a:lumMod val="50000"/>
                  </a:srgbClr>
                </a:solidFill>
                <a:effectLst/>
                <a:uLnTx/>
                <a:uFillTx/>
                <a:latin typeface="Verdana"/>
                <a:ea typeface="Verdana"/>
                <a:cs typeface="Tahoma"/>
              </a:rPr>
              <a:t>Colourbox</a:t>
            </a:r>
            <a:r>
              <a:rPr kumimoji="0" lang="nb-NO" altLang="nb-NO" sz="1400" b="0" i="0" u="none" strike="noStrike" kern="1200" cap="none" spc="0" normalizeH="0" baseline="0" noProof="0" dirty="0">
                <a:ln>
                  <a:noFill/>
                </a:ln>
                <a:solidFill>
                  <a:srgbClr val="4472C4">
                    <a:lumMod val="50000"/>
                  </a:srgbClr>
                </a:solidFill>
                <a:effectLst/>
                <a:uLnTx/>
                <a:uFillTx/>
                <a:latin typeface="Verdana"/>
                <a:ea typeface="Verdana"/>
                <a:cs typeface="Tahoma"/>
              </a:rPr>
              <a:t> og Adobe </a:t>
            </a:r>
            <a:r>
              <a:rPr kumimoji="0" lang="nb-NO" altLang="nb-NO" sz="1400" b="0" i="0" u="none" strike="noStrike" kern="1200" cap="none" spc="0" normalizeH="0" baseline="0" noProof="0" dirty="0" err="1">
                <a:ln>
                  <a:noFill/>
                </a:ln>
                <a:solidFill>
                  <a:srgbClr val="4472C4">
                    <a:lumMod val="50000"/>
                  </a:srgbClr>
                </a:solidFill>
                <a:effectLst/>
                <a:uLnTx/>
                <a:uFillTx/>
                <a:latin typeface="Verdana"/>
                <a:ea typeface="Verdana"/>
                <a:cs typeface="Tahoma"/>
              </a:rPr>
              <a:t>stock</a:t>
            </a:r>
            <a:endParaRPr kumimoji="0" lang="nb-NO" altLang="nb-NO" sz="1400" b="0" i="0" u="none" strike="noStrike" kern="1200" cap="none" spc="0" normalizeH="0" baseline="0" noProof="0" dirty="0">
              <a:ln>
                <a:noFill/>
              </a:ln>
              <a:solidFill>
                <a:srgbClr val="4472C4">
                  <a:lumMod val="50000"/>
                </a:srgbClr>
              </a:solidFill>
              <a:effectLst/>
              <a:uLnTx/>
              <a:uFillTx/>
              <a:latin typeface="Verdana" panose="020B0604030504040204" pitchFamily="34" charset="0"/>
              <a:ea typeface="Verdana" panose="020B0604030504040204" pitchFamily="34" charset="0"/>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altLang="nb-NO" sz="2000" b="0" i="0" u="none" strike="noStrike" kern="1200" cap="none" spc="0" normalizeH="0" baseline="0" noProof="0" dirty="0">
              <a:ln>
                <a:noFill/>
              </a:ln>
              <a:solidFill>
                <a:srgbClr val="5B9BD5"/>
              </a:solidFill>
              <a:effectLst/>
              <a:uLnTx/>
              <a:uFillTx/>
              <a:latin typeface="Verdana" panose="020B0604030504040204" pitchFamily="34" charset="0"/>
              <a:ea typeface="Verdana" panose="020B0604030504040204" pitchFamily="34" charset="0"/>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altLang="nb-NO" sz="2000" b="0" i="0" u="none" strike="noStrike" kern="1200" cap="none" spc="0" normalizeH="0" baseline="0" noProof="0" dirty="0">
              <a:ln>
                <a:noFill/>
              </a:ln>
              <a:solidFill>
                <a:srgbClr val="5B9BD5"/>
              </a:solidFill>
              <a:effectLst/>
              <a:uLnTx/>
              <a:uFillTx/>
              <a:latin typeface="Verdana" panose="020B0604030504040204" pitchFamily="34" charset="0"/>
              <a:ea typeface="Verdana" panose="020B0604030504040204" pitchFamily="34" charset="0"/>
              <a:cs typeface="Tahoma"/>
            </a:endParaRPr>
          </a:p>
        </p:txBody>
      </p:sp>
      <p:sp>
        <p:nvSpPr>
          <p:cNvPr id="3" name="TekstSylinder 3">
            <a:extLst>
              <a:ext uri="{FF2B5EF4-FFF2-40B4-BE49-F238E27FC236}">
                <a16:creationId xmlns:a16="http://schemas.microsoft.com/office/drawing/2014/main" id="{4EC073A5-3C31-BC2C-B76A-7893572ABF76}"/>
              </a:ext>
            </a:extLst>
          </p:cNvPr>
          <p:cNvSpPr txBox="1"/>
          <p:nvPr/>
        </p:nvSpPr>
        <p:spPr>
          <a:xfrm>
            <a:off x="10524143" y="6498513"/>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Illustrasjon: </a:t>
            </a:r>
            <a:r>
              <a:rPr lang="nb-NO" sz="600" dirty="0" err="1"/>
              <a:t>Colourbox</a:t>
            </a:r>
            <a:endParaRPr lang="nb-NO" sz="600" dirty="0"/>
          </a:p>
        </p:txBody>
      </p:sp>
    </p:spTree>
    <p:extLst>
      <p:ext uri="{BB962C8B-B14F-4D97-AF65-F5344CB8AC3E}">
        <p14:creationId xmlns:p14="http://schemas.microsoft.com/office/powerpoint/2010/main" val="133668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Undertittel 2"/>
          <p:cNvSpPr>
            <a:spLocks noGrp="1"/>
          </p:cNvSpPr>
          <p:nvPr>
            <p:ph type="subTitle" idx="4294967295"/>
          </p:nvPr>
        </p:nvSpPr>
        <p:spPr>
          <a:xfrm>
            <a:off x="3458945" y="4667007"/>
            <a:ext cx="6510077" cy="936104"/>
          </a:xfrm>
        </p:spPr>
        <p:txBody>
          <a:bodyPr vert="horz" lIns="91440" tIns="45720" rIns="91440" bIns="45720" rtlCol="0" anchor="t">
            <a:normAutofit fontScale="85000" lnSpcReduction="20000"/>
          </a:bodyPr>
          <a:lstStyle/>
          <a:p>
            <a:pPr marL="0" indent="0" algn="ctr" eaLnBrk="1" hangingPunct="1">
              <a:buNone/>
            </a:pPr>
            <a:r>
              <a:rPr lang="nb-NO" altLang="nb-NO" sz="2400" dirty="0">
                <a:solidFill>
                  <a:srgbClr val="0070C0"/>
                </a:solidFill>
                <a:latin typeface="Verdana" panose="020B0604030504040204" pitchFamily="34" charset="0"/>
                <a:ea typeface="Verdana" panose="020B0604030504040204" pitchFamily="34" charset="0"/>
              </a:rPr>
              <a:t>Grunnkurs for operatører i </a:t>
            </a:r>
          </a:p>
          <a:p>
            <a:pPr marL="0" indent="0" algn="ctr" eaLnBrk="1" hangingPunct="1">
              <a:buNone/>
            </a:pPr>
            <a:r>
              <a:rPr lang="nb-NO" altLang="nb-NO" sz="2400" dirty="0">
                <a:solidFill>
                  <a:srgbClr val="0070C0"/>
                </a:solidFill>
                <a:latin typeface="Verdana" panose="020B0604030504040204" pitchFamily="34" charset="0"/>
                <a:ea typeface="Verdana" panose="020B0604030504040204" pitchFamily="34" charset="0"/>
              </a:rPr>
              <a:t>medisinsk nødmeldetjeneste</a:t>
            </a:r>
          </a:p>
          <a:p>
            <a:pPr marL="0" indent="0" algn="ctr" eaLnBrk="1" hangingPunct="1">
              <a:buNone/>
            </a:pPr>
            <a:r>
              <a:rPr lang="nb-NO" altLang="nb-NO" sz="1800" dirty="0">
                <a:solidFill>
                  <a:srgbClr val="0070C0"/>
                </a:solidFill>
                <a:latin typeface="Verdana"/>
                <a:ea typeface="Verdana"/>
                <a:cs typeface="Tahoma"/>
              </a:rPr>
              <a:t>Dato:</a:t>
            </a:r>
          </a:p>
        </p:txBody>
      </p:sp>
      <p:sp>
        <p:nvSpPr>
          <p:cNvPr id="5" name="Undertittel 2"/>
          <p:cNvSpPr txBox="1">
            <a:spLocks/>
          </p:cNvSpPr>
          <p:nvPr/>
        </p:nvSpPr>
        <p:spPr bwMode="auto">
          <a:xfrm>
            <a:off x="2523994" y="2958276"/>
            <a:ext cx="837997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altLang="nb-NO" sz="2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altLang="nb-NO" sz="2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Empatisk kommunikasjon</a:t>
            </a:r>
          </a:p>
        </p:txBody>
      </p:sp>
      <p:pic>
        <p:nvPicPr>
          <p:cNvPr id="3" name="Bilde 2"/>
          <p:cNvPicPr>
            <a:picLocks noChangeAspect="1"/>
          </p:cNvPicPr>
          <p:nvPr/>
        </p:nvPicPr>
        <p:blipFill>
          <a:blip r:embed="rId4"/>
          <a:stretch>
            <a:fillRect/>
          </a:stretch>
        </p:blipFill>
        <p:spPr>
          <a:xfrm>
            <a:off x="4306556" y="1038716"/>
            <a:ext cx="4814852" cy="1562715"/>
          </a:xfrm>
          <a:prstGeom prst="rect">
            <a:avLst/>
          </a:prstGeom>
        </p:spPr>
      </p:pic>
      <p:sp>
        <p:nvSpPr>
          <p:cNvPr id="2" name="TekstSylinder 3">
            <a:extLst>
              <a:ext uri="{FF2B5EF4-FFF2-40B4-BE49-F238E27FC236}">
                <a16:creationId xmlns:a16="http://schemas.microsoft.com/office/drawing/2014/main" id="{B43188BB-EAD5-5305-0A25-2ECE3908BD74}"/>
              </a:ext>
            </a:extLst>
          </p:cNvPr>
          <p:cNvSpPr txBox="1"/>
          <p:nvPr/>
        </p:nvSpPr>
        <p:spPr>
          <a:xfrm>
            <a:off x="10528563" y="6544645"/>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Illustrasjon: </a:t>
            </a:r>
            <a:r>
              <a:rPr lang="nb-NO" sz="600" dirty="0" err="1"/>
              <a:t>Colourbox</a:t>
            </a:r>
            <a:endParaRPr lang="nb-NO" sz="600" dirty="0"/>
          </a:p>
        </p:txBody>
      </p:sp>
    </p:spTree>
    <p:extLst>
      <p:ext uri="{BB962C8B-B14F-4D97-AF65-F5344CB8AC3E}">
        <p14:creationId xmlns:p14="http://schemas.microsoft.com/office/powerpoint/2010/main" val="178078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47461" y="2575518"/>
            <a:ext cx="8628912" cy="2554545"/>
          </a:xfrm>
          <a:prstGeom prst="rect">
            <a:avLst/>
          </a:prstGeom>
        </p:spPr>
        <p:txBody>
          <a:bodyPr wrap="square">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rPr>
              <a:t>Kursdeltaker skal kunne:</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a:p>
            <a:pPr marL="1371600" marR="0" lvl="2" indent="-457200" algn="l" defTabSz="914400" rtl="0" eaLnBrk="1" fontAlgn="auto" latinLnBrk="0" hangingPunct="1">
              <a:lnSpc>
                <a:spcPct val="150000"/>
              </a:lnSpc>
              <a:spcBef>
                <a:spcPts val="0"/>
              </a:spcBef>
              <a:spcAft>
                <a:spcPts val="0"/>
              </a:spcAft>
              <a:buClrTx/>
              <a:buSzTx/>
              <a:buFontTx/>
              <a:buAutoNum type="arabicPeriod"/>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forklare hva empatisk kommunikasjon er</a:t>
            </a:r>
          </a:p>
          <a:p>
            <a:pPr marL="1371600" marR="0" lvl="2" indent="-457200" algn="l" defTabSz="914400" rtl="0" eaLnBrk="1" fontAlgn="auto" latinLnBrk="0" hangingPunct="1">
              <a:lnSpc>
                <a:spcPct val="150000"/>
              </a:lnSpc>
              <a:spcBef>
                <a:spcPts val="0"/>
              </a:spcBef>
              <a:spcAft>
                <a:spcPts val="0"/>
              </a:spcAft>
              <a:buClrTx/>
              <a:buSzTx/>
              <a:buFontTx/>
              <a:buAutoNum type="arabicPeriod"/>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forklare hvorfor vi bør bruke empatisk kommunikasjon </a:t>
            </a:r>
          </a:p>
          <a:p>
            <a:pPr marL="1371600" marR="0" lvl="2" indent="-457200" algn="l" defTabSz="914400" rtl="0" eaLnBrk="1" fontAlgn="auto" latinLnBrk="0" hangingPunct="1">
              <a:lnSpc>
                <a:spcPct val="150000"/>
              </a:lnSpc>
              <a:spcBef>
                <a:spcPts val="0"/>
              </a:spcBef>
              <a:spcAft>
                <a:spcPts val="0"/>
              </a:spcAft>
              <a:buClrTx/>
              <a:buSzTx/>
              <a:buFontTx/>
              <a:buAutoNum type="arabicPeriod"/>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gjengi noen ulike empatiske responser</a:t>
            </a:r>
          </a:p>
          <a:p>
            <a:pPr marL="914400" marR="0" lvl="2" indent="0" algn="l" defTabSz="914400" rtl="0" eaLnBrk="1" fontAlgn="auto" latinLnBrk="0" hangingPunct="1">
              <a:lnSpc>
                <a:spcPct val="15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3" name="Rektangel 2"/>
          <p:cNvSpPr/>
          <p:nvPr/>
        </p:nvSpPr>
        <p:spPr>
          <a:xfrm>
            <a:off x="906971" y="1354827"/>
            <a:ext cx="329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Undervisningsmål</a:t>
            </a:r>
          </a:p>
        </p:txBody>
      </p:sp>
      <p:pic>
        <p:nvPicPr>
          <p:cNvPr id="4" name="Bilde 3"/>
          <p:cNvPicPr>
            <a:picLocks noChangeAspect="1"/>
          </p:cNvPicPr>
          <p:nvPr/>
        </p:nvPicPr>
        <p:blipFill>
          <a:blip r:embed="rId4"/>
          <a:stretch>
            <a:fillRect/>
          </a:stretch>
        </p:blipFill>
        <p:spPr>
          <a:xfrm>
            <a:off x="8678557" y="1719602"/>
            <a:ext cx="3179096" cy="3481190"/>
          </a:xfrm>
          <a:prstGeom prst="ellipse">
            <a:avLst/>
          </a:prstGeom>
          <a:ln>
            <a:noFill/>
          </a:ln>
          <a:effectLst>
            <a:softEdge rad="112500"/>
          </a:effectLst>
        </p:spPr>
      </p:pic>
      <p:sp>
        <p:nvSpPr>
          <p:cNvPr id="5" name="Plassholder for lysbilde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kstSylinder 3">
            <a:extLst>
              <a:ext uri="{FF2B5EF4-FFF2-40B4-BE49-F238E27FC236}">
                <a16:creationId xmlns:a16="http://schemas.microsoft.com/office/drawing/2014/main" id="{B43188BB-EAD5-5305-0A25-2ECE3908BD74}"/>
              </a:ext>
            </a:extLst>
          </p:cNvPr>
          <p:cNvSpPr txBox="1"/>
          <p:nvPr/>
        </p:nvSpPr>
        <p:spPr>
          <a:xfrm>
            <a:off x="10554079" y="6629142"/>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Illustrasjon: KoKom</a:t>
            </a:r>
          </a:p>
        </p:txBody>
      </p:sp>
    </p:spTree>
    <p:extLst>
      <p:ext uri="{BB962C8B-B14F-4D97-AF65-F5344CB8AC3E}">
        <p14:creationId xmlns:p14="http://schemas.microsoft.com/office/powerpoint/2010/main" val="208580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1" name="Freeform: Shape 30">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B9BD5"/>
              </a:solidFill>
              <a:effectLst/>
              <a:uLnTx/>
              <a:uFillTx/>
              <a:latin typeface="Calibri" panose="020F0502020204030204"/>
              <a:ea typeface="+mn-ea"/>
              <a:cs typeface="+mn-cs"/>
              <a:sym typeface="Arial"/>
            </a:endParaRPr>
          </a:p>
        </p:txBody>
      </p:sp>
      <p:sp>
        <p:nvSpPr>
          <p:cNvPr id="6" name="Rektangel 5"/>
          <p:cNvSpPr/>
          <p:nvPr/>
        </p:nvSpPr>
        <p:spPr>
          <a:xfrm>
            <a:off x="3791377" y="934526"/>
            <a:ext cx="2812623" cy="131499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 typeface="Arial"/>
              <a:buNone/>
              <a:tabLst/>
              <a:defRPr/>
            </a:pPr>
            <a:r>
              <a:rPr kumimoji="0" lang="en-US" sz="40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Arial"/>
                <a:sym typeface="Arial"/>
              </a:rPr>
              <a:t>Spørsmål</a:t>
            </a:r>
            <a:r>
              <a:rPr kumimoji="0" lang="en-US" sz="4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p>
        </p:txBody>
      </p:sp>
      <p:sp>
        <p:nvSpPr>
          <p:cNvPr id="33" name="Freeform: Shape 32">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Freeform: Shape 34">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ktangel 1"/>
          <p:cNvSpPr/>
          <p:nvPr/>
        </p:nvSpPr>
        <p:spPr>
          <a:xfrm>
            <a:off x="371460" y="3013853"/>
            <a:ext cx="8079135" cy="2079949"/>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50000"/>
              </a:lnSpc>
              <a:spcBef>
                <a:spcPts val="0"/>
              </a:spcBef>
              <a:spcAft>
                <a:spcPts val="600"/>
              </a:spcAft>
              <a:buClrTx/>
              <a:buSzTx/>
              <a:buFont typeface="Arial"/>
              <a:buNone/>
              <a:tabLst/>
              <a:defRPr/>
            </a:pPr>
            <a:r>
              <a:rPr kumimoji="0" lang="en-US" sz="32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Arial"/>
                <a:sym typeface="Arial"/>
              </a:rPr>
              <a:t>Hvordan</a:t>
            </a:r>
            <a:r>
              <a:rPr kumimoji="0" lang="en-US" sz="3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r>
              <a:rPr kumimoji="0" lang="en-US" sz="32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Arial"/>
                <a:sym typeface="Arial"/>
              </a:rPr>
              <a:t>kan</a:t>
            </a:r>
            <a:r>
              <a:rPr kumimoji="0" lang="en-US" sz="3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man vise </a:t>
            </a:r>
            <a:r>
              <a:rPr kumimoji="0" lang="en-US" sz="32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Arial"/>
                <a:sym typeface="Arial"/>
              </a:rPr>
              <a:t>empati</a:t>
            </a:r>
            <a:r>
              <a:rPr kumimoji="0" lang="en-US" sz="3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 </a:t>
            </a:r>
          </a:p>
          <a:p>
            <a:pPr marL="0" marR="0" lvl="0" indent="0" algn="ctr" defTabSz="914400" rtl="0" eaLnBrk="1" fontAlgn="auto" latinLnBrk="0" hangingPunct="1">
              <a:lnSpc>
                <a:spcPct val="150000"/>
              </a:lnSpc>
              <a:spcBef>
                <a:spcPts val="0"/>
              </a:spcBef>
              <a:spcAft>
                <a:spcPts val="60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via </a:t>
            </a:r>
            <a:r>
              <a:rPr kumimoji="0" lang="en-US" sz="32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Arial"/>
                <a:sym typeface="Arial"/>
              </a:rPr>
              <a:t>telefon</a:t>
            </a:r>
            <a:r>
              <a:rPr kumimoji="0" lang="en-US" sz="3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a:sym typeface="Arial"/>
              </a:rPr>
              <a: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37" name="Freeform: Shape 36">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B9BD5"/>
              </a:solidFill>
              <a:effectLst/>
              <a:uLnTx/>
              <a:uFillTx/>
              <a:latin typeface="Calibri" panose="020F0502020204030204"/>
              <a:ea typeface="+mn-ea"/>
              <a:cs typeface="+mn-cs"/>
              <a:sym typeface="Arial"/>
            </a:endParaRPr>
          </a:p>
        </p:txBody>
      </p:sp>
      <p:sp>
        <p:nvSpPr>
          <p:cNvPr id="39" name="Freeform: Shape 38">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41" name="Freeform: Shape 40">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grpSp>
        <p:nvGrpSpPr>
          <p:cNvPr id="43"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4" name="Freeform: Shape 43">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Freeform: Shape 44">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Freeform: Shape 45">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Freeform: Shape 46">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Freeform: Shape 47">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1" name="Bilde 10">
            <a:extLst>
              <a:ext uri="{FF2B5EF4-FFF2-40B4-BE49-F238E27FC236}">
                <a16:creationId xmlns:a16="http://schemas.microsoft.com/office/drawing/2014/main" id="{11F3E8DD-61AF-4710-8515-95E769971E58}"/>
              </a:ext>
            </a:extLst>
          </p:cNvPr>
          <p:cNvPicPr>
            <a:picLocks noChangeAspect="1"/>
          </p:cNvPicPr>
          <p:nvPr/>
        </p:nvPicPr>
        <p:blipFill>
          <a:blip r:embed="rId3"/>
          <a:stretch>
            <a:fillRect/>
          </a:stretch>
        </p:blipFill>
        <p:spPr>
          <a:xfrm>
            <a:off x="8141772" y="1631405"/>
            <a:ext cx="3239363" cy="3778148"/>
          </a:xfrm>
          <a:prstGeom prst="ellipse">
            <a:avLst/>
          </a:prstGeom>
          <a:ln>
            <a:noFill/>
          </a:ln>
          <a:effectLst>
            <a:softEdge rad="112500"/>
          </a:effectLst>
        </p:spPr>
      </p:pic>
      <p:sp>
        <p:nvSpPr>
          <p:cNvPr id="3" name="TekstSylinder 3">
            <a:extLst>
              <a:ext uri="{FF2B5EF4-FFF2-40B4-BE49-F238E27FC236}">
                <a16:creationId xmlns:a16="http://schemas.microsoft.com/office/drawing/2014/main" id="{1B1D305C-03D0-6C91-35AB-32CC30E78C69}"/>
              </a:ext>
            </a:extLst>
          </p:cNvPr>
          <p:cNvSpPr txBox="1"/>
          <p:nvPr/>
        </p:nvSpPr>
        <p:spPr>
          <a:xfrm>
            <a:off x="10524143" y="6498513"/>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Illustrasjon: Theo </a:t>
            </a:r>
            <a:r>
              <a:rPr lang="nb-NO" sz="600" dirty="0" err="1"/>
              <a:t>Bakkeby</a:t>
            </a:r>
            <a:r>
              <a:rPr lang="nb-NO" sz="600" dirty="0"/>
              <a:t> Høiseth</a:t>
            </a:r>
          </a:p>
        </p:txBody>
      </p:sp>
    </p:spTree>
    <p:extLst>
      <p:ext uri="{BB962C8B-B14F-4D97-AF65-F5344CB8AC3E}">
        <p14:creationId xmlns:p14="http://schemas.microsoft.com/office/powerpoint/2010/main" val="349047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427095" y="698097"/>
            <a:ext cx="280237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Hva er empati?</a:t>
            </a: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4" name="Rektangel 3"/>
          <p:cNvSpPr/>
          <p:nvPr/>
        </p:nvSpPr>
        <p:spPr>
          <a:xfrm>
            <a:off x="419100" y="1657029"/>
            <a:ext cx="11159756"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Empati handler om å søke å forstå et annet menneske,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hvordan den andre opplever en situasjon og hvilke behov dette medfører </a:t>
            </a:r>
          </a:p>
        </p:txBody>
      </p:sp>
      <p:pic>
        <p:nvPicPr>
          <p:cNvPr id="3" name="Bilde 2"/>
          <p:cNvPicPr>
            <a:picLocks noChangeAspect="1"/>
          </p:cNvPicPr>
          <p:nvPr/>
        </p:nvPicPr>
        <p:blipFill>
          <a:blip r:embed="rId4"/>
          <a:stretch>
            <a:fillRect/>
          </a:stretch>
        </p:blipFill>
        <p:spPr>
          <a:xfrm>
            <a:off x="4318743" y="2527170"/>
            <a:ext cx="3680626" cy="2483442"/>
          </a:xfrm>
          <a:prstGeom prst="rect">
            <a:avLst/>
          </a:prstGeom>
          <a:effectLst>
            <a:softEdge rad="88900"/>
          </a:effectLst>
        </p:spPr>
      </p:pic>
      <p:sp>
        <p:nvSpPr>
          <p:cNvPr id="9" name="Rektangel 8"/>
          <p:cNvSpPr/>
          <p:nvPr/>
        </p:nvSpPr>
        <p:spPr>
          <a:xfrm>
            <a:off x="1427095" y="5172867"/>
            <a:ext cx="9216096"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Empatisk kommunikasjon </a:t>
            </a:r>
            <a:r>
              <a:rPr kumimoji="0" lang="nb-NO"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handler om å identifisere og møte disse følelsene og behovene</a:t>
            </a: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ssholder for lysbilde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kstSylinder 3">
            <a:extLst>
              <a:ext uri="{FF2B5EF4-FFF2-40B4-BE49-F238E27FC236}">
                <a16:creationId xmlns:a16="http://schemas.microsoft.com/office/drawing/2014/main" id="{DEDBEE6D-DC52-3E2C-C142-1D9039619C09}"/>
              </a:ext>
            </a:extLst>
          </p:cNvPr>
          <p:cNvSpPr txBox="1"/>
          <p:nvPr/>
        </p:nvSpPr>
        <p:spPr>
          <a:xfrm>
            <a:off x="10524143" y="6629142"/>
            <a:ext cx="1430715" cy="184666"/>
          </a:xfrm>
          <a:prstGeom prst="rect">
            <a:avLst/>
          </a:prstGeom>
          <a:no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600" dirty="0"/>
              <a:t>Illustrasjon: Karoline Heldal</a:t>
            </a:r>
          </a:p>
        </p:txBody>
      </p:sp>
    </p:spTree>
    <p:extLst>
      <p:ext uri="{BB962C8B-B14F-4D97-AF65-F5344CB8AC3E}">
        <p14:creationId xmlns:p14="http://schemas.microsoft.com/office/powerpoint/2010/main" val="247510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060962" y="1462213"/>
            <a:ext cx="704872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Empati i medisinsk nødmeldetjeneste: </a:t>
            </a: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4" name="Rektangel 3"/>
          <p:cNvSpPr/>
          <p:nvPr/>
        </p:nvSpPr>
        <p:spPr>
          <a:xfrm>
            <a:off x="1060962" y="3116488"/>
            <a:ext cx="10095988" cy="167962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b-NO" sz="24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«Empati er i denne sammenheng definert som at helsepersonell i medisinsk nødmeldetjeneste formidler forståelse og omsorg for den situasjonen innringer befinner seg i.» </a:t>
            </a:r>
            <a:r>
              <a:rPr kumimoji="0" lang="nb-NO" sz="16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NIMN</a:t>
            </a:r>
          </a:p>
        </p:txBody>
      </p:sp>
      <p:sp>
        <p:nvSpPr>
          <p:cNvPr id="3" name="Plassholder for lysbilde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de 4"/>
          <p:cNvPicPr>
            <a:picLocks noChangeAspect="1"/>
          </p:cNvPicPr>
          <p:nvPr/>
        </p:nvPicPr>
        <p:blipFill>
          <a:blip r:embed="rId4"/>
          <a:stretch>
            <a:fillRect/>
          </a:stretch>
        </p:blipFill>
        <p:spPr>
          <a:xfrm>
            <a:off x="10121900" y="0"/>
            <a:ext cx="2070100" cy="2924427"/>
          </a:xfrm>
          <a:prstGeom prst="rect">
            <a:avLst/>
          </a:prstGeom>
        </p:spPr>
      </p:pic>
    </p:spTree>
    <p:extLst>
      <p:ext uri="{BB962C8B-B14F-4D97-AF65-F5344CB8AC3E}">
        <p14:creationId xmlns:p14="http://schemas.microsoft.com/office/powerpoint/2010/main" val="106635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800608" y="834480"/>
            <a:ext cx="540244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Hvordan er det å ringe 113?  </a:t>
            </a: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9" name="Plassholder for tekst 4">
            <a:extLst>
              <a:ext uri="{FF2B5EF4-FFF2-40B4-BE49-F238E27FC236}">
                <a16:creationId xmlns:a16="http://schemas.microsoft.com/office/drawing/2014/main" id="{C20D3F60-CC7C-4761-B967-D4251A1B3EF4}"/>
              </a:ext>
            </a:extLst>
          </p:cNvPr>
          <p:cNvSpPr txBox="1">
            <a:spLocks/>
          </p:cNvSpPr>
          <p:nvPr/>
        </p:nvSpPr>
        <p:spPr>
          <a:xfrm>
            <a:off x="800608" y="1942607"/>
            <a:ext cx="10233152" cy="414020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1" u="none" strike="noStrike" kern="1200" cap="none" spc="0" normalizeH="0" baseline="0" noProof="0" dirty="0">
                <a:ln>
                  <a:noFill/>
                </a:ln>
                <a:solidFill>
                  <a:prstClr val="black"/>
                </a:solidFill>
                <a:effectLst/>
                <a:uLnTx/>
                <a:uFillTx/>
                <a:latin typeface="Verdana"/>
                <a:ea typeface="Verdana"/>
                <a:cs typeface="+mn-cs"/>
              </a:rPr>
              <a:t>Innringere har veldig HØY TERSKEL for å ringe! De ringer kun hvis de absolutt må. </a:t>
            </a:r>
            <a:endParaRPr kumimoji="0" lang="nb-NO" sz="24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Anerkjenn at det var bra at de ringte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4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LYTT til innringer! Så vil du få tak i innringerens perspektiv</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4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Alt har en kontekst, ta høyde for INNRINGERS PERSPEKTIV og arbeidsbelastning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4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Skap en ALLIANSE med innringer, slik at dere kan løse situasjonen sammen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4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3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Fornøyde med hjelpen de fikk</a:t>
            </a:r>
            <a:endParaRPr kumimoji="0" lang="nb-NO" sz="32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a:endParaRPr>
          </a:p>
        </p:txBody>
      </p:sp>
      <p:sp>
        <p:nvSpPr>
          <p:cNvPr id="3" name="Plassholder for lysbilde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Plassholder for bunntekst 3">
            <a:extLst>
              <a:ext uri="{FF2B5EF4-FFF2-40B4-BE49-F238E27FC236}">
                <a16:creationId xmlns:a16="http://schemas.microsoft.com/office/drawing/2014/main" id="{0B89A260-AAC1-CDE6-A273-D28E65B0CE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Spjeldnæs og Nilsen, 2021</a:t>
            </a:r>
          </a:p>
        </p:txBody>
      </p:sp>
    </p:spTree>
    <p:extLst>
      <p:ext uri="{BB962C8B-B14F-4D97-AF65-F5344CB8AC3E}">
        <p14:creationId xmlns:p14="http://schemas.microsoft.com/office/powerpoint/2010/main" val="4581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954130" y="767465"/>
            <a:ext cx="300595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Tahoma" panose="020B0604030504040204" pitchFamily="34" charset="0"/>
              </a:rPr>
              <a:t>Empatisk lytting</a:t>
            </a:r>
            <a:endParaRPr kumimoji="0" lang="nb-NO"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4" name="Rektangel 3"/>
          <p:cNvSpPr/>
          <p:nvPr/>
        </p:nvSpPr>
        <p:spPr>
          <a:xfrm>
            <a:off x="1029805" y="1902970"/>
            <a:ext cx="7822628" cy="18767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 nødvendig forutsetning for empatisk tilnærming er at operatøren har evne til empatisk lytting</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3" name="Plassholder for lysbilde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19E6BDCF-4B8B-E567-0AAD-C3FE401472CF}"/>
              </a:ext>
            </a:extLst>
          </p:cNvPr>
          <p:cNvPicPr>
            <a:picLocks noChangeAspect="1"/>
          </p:cNvPicPr>
          <p:nvPr/>
        </p:nvPicPr>
        <p:blipFill>
          <a:blip r:embed="rId4"/>
          <a:stretch>
            <a:fillRect/>
          </a:stretch>
        </p:blipFill>
        <p:spPr>
          <a:xfrm>
            <a:off x="9905012" y="450"/>
            <a:ext cx="2287977" cy="3277139"/>
          </a:xfrm>
          <a:prstGeom prst="rect">
            <a:avLst/>
          </a:prstGeom>
        </p:spPr>
      </p:pic>
      <p:sp>
        <p:nvSpPr>
          <p:cNvPr id="7" name="Rektangel 3">
            <a:extLst>
              <a:ext uri="{FF2B5EF4-FFF2-40B4-BE49-F238E27FC236}">
                <a16:creationId xmlns:a16="http://schemas.microsoft.com/office/drawing/2014/main" id="{1B3BCD21-722C-E28E-DA7D-D8E922213850}"/>
              </a:ext>
            </a:extLst>
          </p:cNvPr>
          <p:cNvSpPr/>
          <p:nvPr/>
        </p:nvSpPr>
        <p:spPr>
          <a:xfrm>
            <a:off x="1024054" y="3277446"/>
            <a:ext cx="10151760" cy="23383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Verdana"/>
                <a:ea typeface="Verdana"/>
                <a:cs typeface="+mn-cs"/>
              </a:rPr>
              <a:t>Dette innbefatter tre dimensjoner: </a:t>
            </a:r>
            <a:endParaRPr kumimoji="0" lang="en-US" sz="1800" b="0" i="0" u="none" strike="noStrike" kern="1200" cap="none" spc="0" normalizeH="0" baseline="0" noProof="0">
              <a:ln>
                <a:noFill/>
              </a:ln>
              <a:solidFill>
                <a:prstClr val="black"/>
              </a:solidFill>
              <a:effectLst/>
              <a:uLnTx/>
              <a:uFillTx/>
              <a:latin typeface="Verdana"/>
              <a:ea typeface="Verdan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nb-NO" sz="2000" b="1" i="0" u="none" strike="noStrike" kern="1200" cap="none" spc="0" normalizeH="0" baseline="0" noProof="0" dirty="0">
                <a:ln>
                  <a:noFill/>
                </a:ln>
                <a:solidFill>
                  <a:prstClr val="black"/>
                </a:solidFill>
                <a:effectLst/>
                <a:uLnTx/>
                <a:uFillTx/>
                <a:latin typeface="Verdana"/>
                <a:ea typeface="Verdana"/>
                <a:cs typeface="+mn-cs"/>
              </a:rPr>
              <a:t>1.	Forståelse </a:t>
            </a:r>
            <a:r>
              <a:rPr kumimoji="0" lang="nb-NO" sz="2000" b="0" i="0" u="none" strike="noStrike" kern="1200" cap="none" spc="0" normalizeH="0" baseline="0" noProof="0" dirty="0">
                <a:ln>
                  <a:noFill/>
                </a:ln>
                <a:solidFill>
                  <a:prstClr val="black"/>
                </a:solidFill>
                <a:effectLst/>
                <a:uLnTx/>
                <a:uFillTx/>
                <a:latin typeface="Verdana"/>
                <a:ea typeface="Verdana"/>
                <a:cs typeface="+mn-cs"/>
              </a:rPr>
              <a:t>- du må oppfatte og forstå hva senderen formidler</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nb-NO" sz="2000" b="1" i="0" u="none" strike="noStrike" kern="1200" cap="none" spc="0" normalizeH="0" baseline="0" noProof="0" dirty="0">
                <a:ln>
                  <a:noFill/>
                </a:ln>
                <a:solidFill>
                  <a:prstClr val="black"/>
                </a:solidFill>
                <a:effectLst/>
                <a:uLnTx/>
                <a:uFillTx/>
                <a:latin typeface="Verdana"/>
                <a:ea typeface="Verdana"/>
                <a:cs typeface="+mn-cs"/>
              </a:rPr>
              <a:t>2.	Interesse</a:t>
            </a:r>
            <a:r>
              <a:rPr kumimoji="0" lang="nb-NO" sz="2000" b="0" i="0" u="none" strike="noStrike" kern="1200" cap="none" spc="0" normalizeH="0" baseline="0" noProof="0" dirty="0">
                <a:ln>
                  <a:noFill/>
                </a:ln>
                <a:solidFill>
                  <a:prstClr val="black"/>
                </a:solidFill>
                <a:effectLst/>
                <a:uLnTx/>
                <a:uFillTx/>
                <a:latin typeface="Verdana"/>
                <a:ea typeface="Verdana"/>
                <a:cs typeface="+mn-cs"/>
              </a:rPr>
              <a:t> - du må være oppriktig interessert i det som formidles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nb-NO" sz="2000" b="1" i="0" u="none" strike="noStrike" kern="1200" cap="none" spc="0" normalizeH="0" baseline="0" noProof="0" dirty="0">
                <a:ln>
                  <a:noFill/>
                </a:ln>
                <a:solidFill>
                  <a:prstClr val="black"/>
                </a:solidFill>
                <a:effectLst/>
                <a:uLnTx/>
                <a:uFillTx/>
                <a:latin typeface="Verdana"/>
                <a:ea typeface="Verdana"/>
                <a:cs typeface="+mn-cs"/>
              </a:rPr>
              <a:t>3.	Evne til å respondere</a:t>
            </a:r>
            <a:r>
              <a:rPr kumimoji="0" lang="nb-NO" sz="2000" b="0" i="0" u="none" strike="noStrike" kern="1200" cap="none" spc="0" normalizeH="0" baseline="0" noProof="0" dirty="0">
                <a:ln>
                  <a:noFill/>
                </a:ln>
                <a:solidFill>
                  <a:prstClr val="black"/>
                </a:solidFill>
                <a:effectLst/>
                <a:uLnTx/>
                <a:uFillTx/>
                <a:latin typeface="Verdana"/>
                <a:ea typeface="Verdana"/>
                <a:cs typeface="+mn-cs"/>
              </a:rPr>
              <a:t> - du må være i stand til å handle/iverksette en 	empatisk respons</a:t>
            </a:r>
          </a:p>
        </p:txBody>
      </p:sp>
    </p:spTree>
    <p:extLst>
      <p:ext uri="{BB962C8B-B14F-4D97-AF65-F5344CB8AC3E}">
        <p14:creationId xmlns:p14="http://schemas.microsoft.com/office/powerpoint/2010/main" val="116858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0d7fd5-9309-423a-b0d3-bdc528a00c6f">
      <Terms xmlns="http://schemas.microsoft.com/office/infopath/2007/PartnerControls"/>
    </lcf76f155ced4ddcb4097134ff3c332f>
    <TaxCatchAll xmlns="70bd2ea5-bdb3-40dd-892e-653457c1e9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D1F3C1C7FA91D4C90CC1DFEAB28AFC6" ma:contentTypeVersion="12" ma:contentTypeDescription="Opprett et nytt dokument." ma:contentTypeScope="" ma:versionID="98e337bf759f0050ddf6be74fbb39220">
  <xsd:schema xmlns:xsd="http://www.w3.org/2001/XMLSchema" xmlns:xs="http://www.w3.org/2001/XMLSchema" xmlns:p="http://schemas.microsoft.com/office/2006/metadata/properties" xmlns:ns2="820d7fd5-9309-423a-b0d3-bdc528a00c6f" xmlns:ns3="70bd2ea5-bdb3-40dd-892e-653457c1e963" targetNamespace="http://schemas.microsoft.com/office/2006/metadata/properties" ma:root="true" ma:fieldsID="a8281cb47b3bc76563f8a55c12516da8" ns2:_="" ns3:_="">
    <xsd:import namespace="820d7fd5-9309-423a-b0d3-bdc528a00c6f"/>
    <xsd:import namespace="70bd2ea5-bdb3-40dd-892e-653457c1e9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0d7fd5-9309-423a-b0d3-bdc528a00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emerkelapper" ma:readOnly="false" ma:fieldId="{5cf76f15-5ced-4ddc-b409-7134ff3c332f}" ma:taxonomyMulti="true" ma:sspId="36a61b50-ac2f-48d5-8ac7-e75171fb658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bd2ea5-bdb3-40dd-892e-653457c1e96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014a1ee-f697-4c59-b93a-b1bc24fc05b2}" ma:internalName="TaxCatchAll" ma:showField="CatchAllData" ma:web="70bd2ea5-bdb3-40dd-892e-653457c1e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9E9288-513F-41C9-97CE-0524C9D4DC8B}">
  <ds:schemaRefs>
    <ds:schemaRef ds:uri="http://schemas.microsoft.com/sharepoint/v3/contenttype/forms"/>
  </ds:schemaRefs>
</ds:datastoreItem>
</file>

<file path=customXml/itemProps2.xml><?xml version="1.0" encoding="utf-8"?>
<ds:datastoreItem xmlns:ds="http://schemas.openxmlformats.org/officeDocument/2006/customXml" ds:itemID="{AAF31731-1378-4E9A-94B0-DE11AFC4F6B0}">
  <ds:schemaRefs>
    <ds:schemaRef ds:uri="http://schemas.microsoft.com/office/2006/metadata/properties"/>
    <ds:schemaRef ds:uri="http://schemas.microsoft.com/office/infopath/2007/PartnerControls"/>
    <ds:schemaRef ds:uri="820d7fd5-9309-423a-b0d3-bdc528a00c6f"/>
    <ds:schemaRef ds:uri="70bd2ea5-bdb3-40dd-892e-653457c1e963"/>
  </ds:schemaRefs>
</ds:datastoreItem>
</file>

<file path=customXml/itemProps3.xml><?xml version="1.0" encoding="utf-8"?>
<ds:datastoreItem xmlns:ds="http://schemas.openxmlformats.org/officeDocument/2006/customXml" ds:itemID="{711153A1-DCB4-4D4B-B163-BE19E2145B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0d7fd5-9309-423a-b0d3-bdc528a00c6f"/>
    <ds:schemaRef ds:uri="70bd2ea5-bdb3-40dd-892e-653457c1e9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TotalTime>
  <Words>2653</Words>
  <Application>Microsoft Office PowerPoint</Application>
  <PresentationFormat>Widescreen</PresentationFormat>
  <Paragraphs>360</Paragraphs>
  <Slides>25</Slides>
  <Notes>25</Notes>
  <HiddenSlides>0</HiddenSlides>
  <MMClips>0</MMClips>
  <ScaleCrop>false</ScaleCrop>
  <HeadingPairs>
    <vt:vector size="4" baseType="variant">
      <vt:variant>
        <vt:lpstr>Tema</vt:lpstr>
      </vt:variant>
      <vt:variant>
        <vt:i4>2</vt:i4>
      </vt:variant>
      <vt:variant>
        <vt:lpstr>Lysbildetitler</vt:lpstr>
      </vt:variant>
      <vt:variant>
        <vt:i4>25</vt:i4>
      </vt:variant>
    </vt:vector>
  </HeadingPairs>
  <TitlesOfParts>
    <vt:vector size="27" baseType="lpstr">
      <vt:lpstr>1_Office-tema</vt:lpstr>
      <vt:lpstr>2_Office-tema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Helse Vest IKT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Realfsen, Vibeke Kristensen</dc:creator>
  <cp:lastModifiedBy>Ellingsen, Thor Andre</cp:lastModifiedBy>
  <cp:revision>2</cp:revision>
  <dcterms:created xsi:type="dcterms:W3CDTF">2023-10-28T06:10:20Z</dcterms:created>
  <dcterms:modified xsi:type="dcterms:W3CDTF">2023-11-28T15:18:48Z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1_Office-tema:8\2_Office-tema:8</vt:lpwstr>
  </property>
  <property fmtid="{D5CDD505-2E9C-101B-9397-08002B2CF9AE}" pid="3" name="ClassificationContentMarkingFooterText">
    <vt:lpwstr>Følsomhet Intern (gul)</vt:lpwstr>
  </property>
  <property fmtid="{D5CDD505-2E9C-101B-9397-08002B2CF9AE}" pid="4" name="MSIP_Label_d291ddcc-9a90-46b7-a727-d19b3ec4b730_Enabled">
    <vt:lpwstr>true</vt:lpwstr>
  </property>
  <property fmtid="{D5CDD505-2E9C-101B-9397-08002B2CF9AE}" pid="5" name="MSIP_Label_d291ddcc-9a90-46b7-a727-d19b3ec4b730_SetDate">
    <vt:lpwstr>2023-10-28T06:23:28Z</vt:lpwstr>
  </property>
  <property fmtid="{D5CDD505-2E9C-101B-9397-08002B2CF9AE}" pid="6" name="MSIP_Label_d291ddcc-9a90-46b7-a727-d19b3ec4b730_Method">
    <vt:lpwstr>Privileged</vt:lpwstr>
  </property>
  <property fmtid="{D5CDD505-2E9C-101B-9397-08002B2CF9AE}" pid="7" name="MSIP_Label_d291ddcc-9a90-46b7-a727-d19b3ec4b730_Name">
    <vt:lpwstr>Åpen</vt:lpwstr>
  </property>
  <property fmtid="{D5CDD505-2E9C-101B-9397-08002B2CF9AE}" pid="8" name="MSIP_Label_d291ddcc-9a90-46b7-a727-d19b3ec4b730_SiteId">
    <vt:lpwstr>bdcbe535-f3cf-49f5-8a6a-fb6d98dc7837</vt:lpwstr>
  </property>
  <property fmtid="{D5CDD505-2E9C-101B-9397-08002B2CF9AE}" pid="9" name="MSIP_Label_d291ddcc-9a90-46b7-a727-d19b3ec4b730_ActionId">
    <vt:lpwstr>12659187-c5a2-4def-86ba-35f2ce49bdfe</vt:lpwstr>
  </property>
  <property fmtid="{D5CDD505-2E9C-101B-9397-08002B2CF9AE}" pid="10" name="MSIP_Label_d291ddcc-9a90-46b7-a727-d19b3ec4b730_ContentBits">
    <vt:lpwstr>0</vt:lpwstr>
  </property>
  <property fmtid="{D5CDD505-2E9C-101B-9397-08002B2CF9AE}" pid="11" name="ContentTypeId">
    <vt:lpwstr>0x010100CD1F3C1C7FA91D4C90CC1DFEAB28AFC6</vt:lpwstr>
  </property>
  <property fmtid="{D5CDD505-2E9C-101B-9397-08002B2CF9AE}" pid="12" name="MediaServiceImageTags">
    <vt:lpwstr/>
  </property>
</Properties>
</file>