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13" r:id="rId4"/>
    <p:sldId id="256" r:id="rId5"/>
    <p:sldId id="323" r:id="rId6"/>
    <p:sldId id="258" r:id="rId7"/>
    <p:sldId id="289" r:id="rId8"/>
    <p:sldId id="272" r:id="rId9"/>
    <p:sldId id="339" r:id="rId10"/>
    <p:sldId id="336" r:id="rId11"/>
    <p:sldId id="285" r:id="rId12"/>
    <p:sldId id="326" r:id="rId13"/>
    <p:sldId id="338" r:id="rId14"/>
    <p:sldId id="342" r:id="rId15"/>
    <p:sldId id="343" r:id="rId16"/>
    <p:sldId id="264" r:id="rId17"/>
    <p:sldId id="286" r:id="rId18"/>
    <p:sldId id="267" r:id="rId19"/>
    <p:sldId id="335" r:id="rId20"/>
    <p:sldId id="333" r:id="rId21"/>
    <p:sldId id="291" r:id="rId22"/>
    <p:sldId id="266" r:id="rId23"/>
    <p:sldId id="268" r:id="rId24"/>
    <p:sldId id="263" r:id="rId25"/>
    <p:sldId id="279" r:id="rId26"/>
    <p:sldId id="269" r:id="rId27"/>
    <p:sldId id="277" r:id="rId28"/>
    <p:sldId id="344" r:id="rId29"/>
    <p:sldId id="337" r:id="rId30"/>
    <p:sldId id="281" r:id="rId31"/>
    <p:sldId id="317" r:id="rId32"/>
    <p:sldId id="316" r:id="rId33"/>
    <p:sldId id="332" r:id="rId3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9109" autoAdjust="0"/>
  </p:normalViewPr>
  <p:slideViewPr>
    <p:cSldViewPr snapToGrid="0" showGuides="1">
      <p:cViewPr varScale="1">
        <p:scale>
          <a:sx n="63" d="100"/>
          <a:sy n="63" d="100"/>
        </p:scale>
        <p:origin x="23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07.07.2023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SF/forskrift/2019-03-01-16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Dette lysbildet er kun til informasjon for instruktør.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Timen er beregnet til 45 min. </a:t>
            </a:r>
            <a:endParaRPr lang="en-US" dirty="0"/>
          </a:p>
          <a:p>
            <a:pPr>
              <a:defRPr/>
            </a:pPr>
            <a:r>
              <a:rPr lang="nb-NO" altLang="nb-NO" dirty="0">
                <a:cs typeface="Calibri"/>
              </a:rPr>
              <a:t>Aktivisering gjennom dialog, refleksjonsspørsmål og eksempler/case er viktig.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nb-NO" b="1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baseline="0" dirty="0"/>
              <a:t>Tips til instruktør:</a:t>
            </a:r>
          </a:p>
          <a:p>
            <a:pPr marL="228600" indent="-228600">
              <a:buFont typeface="+mj-lt"/>
              <a:buAutoNum type="arabicPeriod"/>
            </a:pPr>
            <a:r>
              <a:rPr lang="nb-NO" baseline="0" dirty="0"/>
              <a:t>Innhent informasjon om kursdeltakernes EPJ-systemer, for å ha bakgrunnsinformasjon og mulighet til å henvise til disse systemene underveis.</a:t>
            </a: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Vurder å vise denne filmen (1min. 37 sek.)</a:t>
            </a:r>
            <a:r>
              <a:rPr lang="nb-NO" sz="1000" dirty="0"/>
              <a:t> ifm. tema Video (lysbilde 23)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: </a:t>
            </a:r>
            <a:r>
              <a:rPr lang="nb-NO" sz="2800" dirty="0"/>
              <a:t>Video i legevaktsentralen: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b-NO" sz="2800" dirty="0"/>
              <a:t>      https://vimeo.com/810889423 (kopier link og lim inn i nettleser).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Av de ulike EPJ-systemene i legevakt er det få – om noen i det hele tatt, som kommuniserer med hverandre.  </a:t>
            </a:r>
          </a:p>
          <a:p>
            <a:endParaRPr lang="nb-NO" baseline="0" dirty="0">
              <a:solidFill>
                <a:srgbClr val="FF0000"/>
              </a:solidFill>
            </a:endParaRPr>
          </a:p>
          <a:p>
            <a:r>
              <a:rPr lang="nb-NO" baseline="0" dirty="0">
                <a:solidFill>
                  <a:srgbClr val="FF0000"/>
                </a:solidFill>
              </a:rPr>
              <a:t>Alle landets AMK-sentraler bruker AMIS (akuttmedisinsk informasjonssystem), og noen LVS bruker det samme IKT-verktøyet. </a:t>
            </a:r>
          </a:p>
          <a:p>
            <a:r>
              <a:rPr lang="nb-NO" baseline="0" dirty="0"/>
              <a:t>De kan kommunisere elektronisk, men LVS-ene må likevel klippe og lime fra AMIS og skrive informasjonen inn i legevaktens EPJ! </a:t>
            </a:r>
          </a:p>
          <a:p>
            <a:endParaRPr lang="nb-NO" baseline="0" dirty="0"/>
          </a:p>
          <a:p>
            <a:r>
              <a:rPr lang="nb-NO" baseline="0" dirty="0"/>
              <a:t>Ellers baseres informasjonsutveksling på muntlig overlevering av opplysninger via telefon, som igjen skal oppfattes og noteres i mottakerens EPJ.   </a:t>
            </a:r>
          </a:p>
          <a:p>
            <a:r>
              <a:rPr lang="nb-NO" baseline="0" dirty="0"/>
              <a:t>Spør kursdeltakerne: </a:t>
            </a:r>
            <a:r>
              <a:rPr lang="nb-NO" b="1" i="1" baseline="0" dirty="0"/>
              <a:t>Kan det skje noen feil i overføringene her?</a:t>
            </a:r>
            <a:br>
              <a:rPr lang="nb-NO" baseline="0" dirty="0"/>
            </a:br>
            <a:endParaRPr lang="nb-NO" baseline="0" dirty="0"/>
          </a:p>
          <a:p>
            <a:r>
              <a:rPr lang="nb-NO" baseline="0" dirty="0"/>
              <a:t>Som operatør må du være oppmerksom på risiko ved bruk av ulike IKT-systemer og manglende innsikt i hverandres del av hendelsen.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09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Her er et eksempel på EPJ brukt ved LVS, illustrert ved skjermbilde av CGM. </a:t>
            </a:r>
          </a:p>
          <a:p>
            <a:endParaRPr lang="nb-NO" baseline="0" dirty="0"/>
          </a:p>
          <a:p>
            <a:r>
              <a:rPr lang="nb-NO" baseline="0" dirty="0"/>
              <a:t>CGM er ett av flere ulike EPJ som brukes ved LVS og benyttes blant annet til: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Journalnotater (sykepleier og lege)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Notat til fastlege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Blodprøver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 err="1"/>
              <a:t>Timebok</a:t>
            </a:r>
            <a:endParaRPr lang="nb-NO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r>
              <a:rPr lang="nb-NO" dirty="0"/>
              <a:t>(Mer info om CGM: https://www.cgm.com/nor_no)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2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Som vi allerede har vært inne på står AMIS for Akutt Medisinsk Informasjons System og er EPJ-systemet som brukes i alle AMK i Norge.</a:t>
            </a:r>
          </a:p>
          <a:p>
            <a:endParaRPr lang="nb-NO" baseline="0" dirty="0"/>
          </a:p>
          <a:p>
            <a:r>
              <a:rPr lang="nb-NO" baseline="0" dirty="0"/>
              <a:t>AMIS er både EPJ og oppdragshåndteringsverktøy for å ha oversikt over ressurser (for eksempel ambulanse, legebil, båt og helikopter), samt oversikt over vaktpersonell på jobb. AMIS har ikke tilgang til full sykehus journal eller for eksempel blodprøver. </a:t>
            </a:r>
          </a:p>
          <a:p>
            <a:endParaRPr lang="nb-NO" baseline="0" dirty="0"/>
          </a:p>
          <a:p>
            <a:r>
              <a:rPr lang="nb-NO" baseline="0" dirty="0"/>
              <a:t>Noen LVS har egen AMIS tilgang eller nettbrett der LVS kan få overført oppdrag direkte fra AMK, tilsvarende som ambulanse og legevaktbil mottar.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(For mer info: https://www.csamhealth.com/solutions/public-safety/csam-amis/)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219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Her er et eksempel på pasienthendelse i AMIS.</a:t>
            </a:r>
          </a:p>
          <a:p>
            <a:r>
              <a:rPr lang="nb-NO" baseline="0" dirty="0"/>
              <a:t>Spør kursdeltakerne: </a:t>
            </a:r>
            <a:r>
              <a:rPr lang="nb-NO" b="1" i="1" baseline="0" dirty="0"/>
              <a:t>Kan dere finne indekskriteriet som operatøren har valgt?</a:t>
            </a:r>
          </a:p>
          <a:p>
            <a:endParaRPr lang="nb-NO" b="1" i="1" baseline="0" dirty="0"/>
          </a:p>
          <a:p>
            <a:r>
              <a:rPr lang="nb-NO" baseline="0" dirty="0"/>
              <a:t>Her er det lite informasjon i fritekstfeltet nederst, normalt vil det være mer tekst her.</a:t>
            </a:r>
          </a:p>
          <a:p>
            <a:r>
              <a:rPr lang="nb-NO" baseline="0" dirty="0"/>
              <a:t>Operatørene bruker fritekstfeltet til å dokumentere innhentet informasjon og råd gitt.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669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NB: animasjon i lysbildet </a:t>
            </a:r>
          </a:p>
          <a:p>
            <a:endParaRPr lang="nb-NO" b="1" dirty="0"/>
          </a:p>
          <a:p>
            <a:r>
              <a:rPr lang="nb-NO" dirty="0"/>
              <a:t>Her er eksempel på teknologi som hjelper operatørene med dokumentasjon og beslutningsstøtte</a:t>
            </a:r>
            <a:r>
              <a:rPr lang="nb-NO" baseline="0" dirty="0"/>
              <a:t> i EPJ (her AMIS).</a:t>
            </a:r>
          </a:p>
          <a:p>
            <a:r>
              <a:rPr lang="nb-NO" baseline="0" dirty="0">
                <a:solidFill>
                  <a:srgbClr val="FF0000"/>
                </a:solidFill>
              </a:rPr>
              <a:t>Innhold fra </a:t>
            </a:r>
            <a:r>
              <a:rPr lang="nb-NO" baseline="0" dirty="0" err="1">
                <a:solidFill>
                  <a:srgbClr val="FF0000"/>
                </a:solidFill>
              </a:rPr>
              <a:t>startkortet</a:t>
            </a:r>
            <a:r>
              <a:rPr lang="nb-NO" baseline="0" dirty="0">
                <a:solidFill>
                  <a:srgbClr val="FF0000"/>
                </a:solidFill>
              </a:rPr>
              <a:t> i NIMN er integrert i AMIS. </a:t>
            </a:r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308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Det er forskriftsfestet at all dialog mellom innringer og operatør skal </a:t>
            </a:r>
            <a:r>
              <a:rPr lang="nb-NO" dirty="0" err="1"/>
              <a:t>lydlogges</a:t>
            </a:r>
            <a:r>
              <a:rPr lang="nb-NO" baseline="0" dirty="0"/>
              <a:t> og er en del av pasientens journal. </a:t>
            </a: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Forskriften sier at all lydlogg skal lagres i 3 år, og i 10 år ved klage/tilsynssaker.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Lydlogg</a:t>
            </a:r>
            <a:r>
              <a:rPr lang="nb-NO" baseline="0" dirty="0"/>
              <a:t> er tilgjengelig for operatørene i 1 time via  ICCS i både AMK og LVS (for kvalitetssikring av innhentet informasjon ved behov).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Lydfiler kan også </a:t>
            </a:r>
            <a:r>
              <a:rPr lang="nb-NO" u="sng" baseline="0" dirty="0"/>
              <a:t>etter begjæring</a:t>
            </a:r>
            <a:r>
              <a:rPr lang="nb-NO" baseline="0" dirty="0"/>
              <a:t> utleveres til etterforskning til politiet. Denne typen utlevering handler om hva pasient/innringer har beskrevet, og ikke hva operatør har gjort.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Lydlogg er en unik mulighet til læring og kvalitetsforbedring for operatører, samt muliggjør forskning.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Eksempel på evalueringsskjema for lydlogg er hentet fra </a:t>
            </a:r>
            <a:r>
              <a:rPr lang="nb-NO" b="0" baseline="0" dirty="0" err="1"/>
              <a:t>Kokom</a:t>
            </a:r>
            <a:r>
              <a:rPr lang="nb-NO" b="0" baseline="0" dirty="0"/>
              <a:t>: https://kokom.no/lydloggevaluering/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="0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3801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Kjernejournal (KJ) er en nasjonal digital løsning for deling av helseopplysninger på tvers av virksomheter og nivåer i helsevesenet. </a:t>
            </a:r>
          </a:p>
          <a:p>
            <a:r>
              <a:rPr lang="nb-NO" dirty="0"/>
              <a:t>KJ viser pasientens fastlege, pårørende og viktig informasjon om sykdom, medisiner og kontakt med helsevesenet.</a:t>
            </a:r>
          </a:p>
          <a:p>
            <a:r>
              <a:rPr lang="nb-NO" dirty="0"/>
              <a:t>Kjernejournal er integrert med EPJ i AMK og flere LVS, men ikke nødvendigvis hos fastleger.</a:t>
            </a:r>
          </a:p>
          <a:p>
            <a:endParaRPr lang="nb-NO" dirty="0"/>
          </a:p>
          <a:p>
            <a:r>
              <a:rPr lang="nb-NO" dirty="0"/>
              <a:t>Feltet «kritisk informasjon er av spesiell interesse for medisinsk nødmeldetjeneste, og kan inneholde informasjon om alvorlige allergier, HLR- status etc. </a:t>
            </a:r>
          </a:p>
          <a:p>
            <a:r>
              <a:rPr lang="nb-NO" dirty="0"/>
              <a:t>Ved registrert «kritisk informasjon» skal dette fremkomme i EPJ med rødt KJ-symbol (hvis integrert).</a:t>
            </a:r>
          </a:p>
          <a:p>
            <a:r>
              <a:rPr lang="nb-NO" dirty="0"/>
              <a:t>Operatør må da vurdere å gjøre oppslag og ev. ivareta og/eller dele relevant informasjon (følg lokale prosedyrer).</a:t>
            </a:r>
          </a:p>
          <a:p>
            <a:endParaRPr lang="nb-NO" dirty="0"/>
          </a:p>
          <a:p>
            <a:r>
              <a:rPr lang="nb-NO" dirty="0"/>
              <a:t>(Les mer: https://www.nhn.no/tjenester/kjernejournal/hva-er-kjernejournal og Kjernejournalforskriften; https://lovdata.no/dokument/SF/forskrift/2013-05-31-563.)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718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På skjerm nr. 2 fra venstre ser vi kommunikasjonsløsningen ICCS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(Integrated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system, ICCS) </a:t>
            </a:r>
            <a:r>
              <a:rPr lang="nb-NO" baseline="0" dirty="0"/>
              <a:t>som inneholder både telefoni og radiokommunikasjon i nødnett.</a:t>
            </a:r>
          </a:p>
          <a:p>
            <a:endParaRPr lang="nb-NO" baseline="0" dirty="0"/>
          </a:p>
          <a:p>
            <a:r>
              <a:rPr lang="nb-NO" baseline="0" dirty="0"/>
              <a:t>Radiokommunikasjon kan også foregå mellom for eksempel ambulansepersonell og legevaktlege, hvor ressurskoordinator i AMK følger med på dialogen.</a:t>
            </a:r>
          </a:p>
          <a:p>
            <a:endParaRPr lang="nb-NO" baseline="0" dirty="0"/>
          </a:p>
          <a:p>
            <a:r>
              <a:rPr lang="nb-NO" baseline="0" dirty="0"/>
              <a:t>Kanskje sitter AMK-operatøren på bildet her i dialog med en innringer, eller aktører som for eksempel tolk eller hjemmesykepleie...?</a:t>
            </a:r>
          </a:p>
          <a:p>
            <a:r>
              <a:rPr lang="nb-NO" baseline="0" dirty="0"/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9445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Nødnett sørger for sikker og kryptert kommunikasjon mellom samhandlingsparter. </a:t>
            </a:r>
          </a:p>
          <a:p>
            <a:endParaRPr lang="nb-NO" baseline="0" dirty="0"/>
          </a:p>
          <a:p>
            <a:r>
              <a:rPr lang="nb-NO" baseline="0" dirty="0"/>
              <a:t>Både LVS og AMK-sentral har telefonisystem og radio integrert i samme IKT verktøy (kontrollromløsningen ICCS). </a:t>
            </a:r>
          </a:p>
          <a:p>
            <a:r>
              <a:rPr lang="nb-NO" baseline="0" dirty="0"/>
              <a:t>Operatører i LVS skal ha et dagskurs og AMK-operatør skal ha tre dagers kurs i kontrollromsløsning, jf. </a:t>
            </a:r>
            <a:r>
              <a:rPr lang="nb-NO" baseline="0" dirty="0" err="1"/>
              <a:t>HDOs</a:t>
            </a:r>
            <a:r>
              <a:rPr lang="nb-NO" baseline="0" dirty="0"/>
              <a:t> kompetanseplan.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(Illustrasjon fra https://www.nodnett.no/tjenester/kommunikasjonssentraler/kommunikasjonssentraler)</a:t>
            </a: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8129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Bilde av kontrollromsløsningen ICCS.</a:t>
            </a:r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Systemet integrerer både telefoni og radio.</a:t>
            </a:r>
            <a:r>
              <a:rPr lang="nb-NO" baseline="0" dirty="0"/>
              <a:t> </a:t>
            </a:r>
          </a:p>
          <a:p>
            <a:r>
              <a:rPr lang="nb-NO" baseline="0" dirty="0"/>
              <a:t>Telefoni del til venstre og radio del til høyre. </a:t>
            </a:r>
          </a:p>
          <a:p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Dagens kommunikasjonsløsning for helse i Nødnett (ICCS), brukes også i alle landets akuttmottak, i tillegg til AMK og legevaktsentraler.</a:t>
            </a:r>
          </a:p>
          <a:p>
            <a:endParaRPr lang="nb-NO" baseline="0" dirty="0"/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0042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Forelesningen starter her. </a:t>
            </a:r>
          </a:p>
          <a:p>
            <a:r>
              <a:rPr lang="nb-NO" dirty="0"/>
              <a:t>Fyll inn dato. </a:t>
            </a:r>
          </a:p>
          <a:p>
            <a:endParaRPr lang="nb-NO" dirty="0"/>
          </a:p>
          <a:p>
            <a:r>
              <a:rPr lang="nb-NO" dirty="0"/>
              <a:t>Denne timen skal vi ha en kort gjennomgang av ulike IKT-systemer (informasjons- og kommunikasjonsteknologi) i medisinsk nødmeldetjeneste.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7455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NB: Animasjon i dette lysbildet</a:t>
            </a:r>
          </a:p>
          <a:p>
            <a:endParaRPr lang="nb-NO" sz="1200" b="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2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Kartverket </a:t>
            </a:r>
            <a:r>
              <a:rPr lang="nb-NO" sz="1200" b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Transmed</a:t>
            </a:r>
            <a:r>
              <a:rPr lang="nb-NO" sz="12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er et </a:t>
            </a:r>
            <a:r>
              <a:rPr lang="nb-NO" sz="1200" b="0" i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geografisk beslutningsstøtteverktøy</a:t>
            </a:r>
            <a:r>
              <a:rPr lang="nb-NO" sz="12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</a:t>
            </a:r>
            <a:endParaRPr lang="nb-NO" b="0" dirty="0"/>
          </a:p>
          <a:p>
            <a:r>
              <a:rPr lang="nb-NO" baseline="0" dirty="0"/>
              <a:t> </a:t>
            </a:r>
          </a:p>
          <a:p>
            <a:r>
              <a:rPr lang="nb-NO" baseline="0" dirty="0"/>
              <a:t>AML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mobile location), </a:t>
            </a:r>
            <a:r>
              <a:rPr lang="nb-NO" baseline="0" dirty="0"/>
              <a:t> gir AMK mulighet for sporing når innringer ringer 113 </a:t>
            </a:r>
            <a:r>
              <a:rPr lang="nb-NO" b="1" baseline="0" dirty="0"/>
              <a:t>– Trykk frem animasjonen</a:t>
            </a:r>
          </a:p>
          <a:p>
            <a:r>
              <a:rPr lang="nb-NO" baseline="0" dirty="0"/>
              <a:t>AML gir mulighet til å se hvor innringer er.  </a:t>
            </a:r>
          </a:p>
          <a:p>
            <a:endParaRPr lang="nb-NO" baseline="0" dirty="0"/>
          </a:p>
          <a:p>
            <a:r>
              <a:rPr lang="nb-NO" baseline="0" dirty="0" err="1"/>
              <a:t>Transmed</a:t>
            </a:r>
            <a:r>
              <a:rPr lang="nb-NO" baseline="0" dirty="0"/>
              <a:t> gir også AMK sporing av ambulanser, estimert ankomst, samt overfører posisjon til ambulansen.  </a:t>
            </a:r>
          </a:p>
          <a:p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1058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AMK kan også se hjertestartere som er registret på 113.no.</a:t>
            </a:r>
          </a:p>
          <a:p>
            <a:endParaRPr lang="nb-NO" dirty="0"/>
          </a:p>
          <a:p>
            <a:r>
              <a:rPr lang="nb-NO" baseline="0" dirty="0"/>
              <a:t>Ved å zoome inn i kartet kommer det opp hvor hjertestarten er lokalisert, f.eks. i et kjøpesenter.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738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Ulik teknologi benyttes ved ulike beslutningsstøtteverktøy. </a:t>
            </a:r>
          </a:p>
          <a:p>
            <a:endParaRPr lang="nb-NO" dirty="0"/>
          </a:p>
          <a:p>
            <a:r>
              <a:rPr lang="nb-NO" dirty="0"/>
              <a:t>Her</a:t>
            </a:r>
            <a:r>
              <a:rPr lang="nb-NO" baseline="0" dirty="0"/>
              <a:t> er eksempler på teknologi ved bruk av beslutningsstøtteverktøy:</a:t>
            </a:r>
          </a:p>
          <a:p>
            <a:pPr marL="685800" lvl="1" indent="-228600">
              <a:buAutoNum type="arabicPeriod"/>
            </a:pPr>
            <a:r>
              <a:rPr lang="nb-NO" baseline="0" dirty="0"/>
              <a:t>Norsk medisinsk indeks på nettbrett/skjerm som PDF</a:t>
            </a:r>
          </a:p>
          <a:p>
            <a:pPr marL="685800" lvl="1" indent="-228600">
              <a:buAutoNum type="arabicPeriod"/>
            </a:pPr>
            <a:r>
              <a:rPr lang="nb-NO" baseline="0" dirty="0"/>
              <a:t>Legevaktindeks på nettside i nettleser </a:t>
            </a:r>
          </a:p>
          <a:p>
            <a:pPr marL="685800" lvl="1" indent="-228600">
              <a:buAutoNum type="arabicPeriod"/>
            </a:pPr>
            <a:endParaRPr lang="nb-NO" baseline="0" dirty="0"/>
          </a:p>
          <a:p>
            <a:pPr marL="0" lvl="0" indent="0">
              <a:buNone/>
            </a:pPr>
            <a:r>
              <a:rPr lang="nb-NO" baseline="0" dirty="0"/>
              <a:t>TTA benyttes i likhet med NIMN som en PDF-fil.</a:t>
            </a:r>
          </a:p>
          <a:p>
            <a:pPr marL="0" lvl="0" indent="0">
              <a:buNone/>
            </a:pPr>
            <a:r>
              <a:rPr lang="nb-NO" baseline="0" dirty="0"/>
              <a:t>Utviklingen av nasjonal AMK-IKT-løsning vil gi muligheter for integrering av NIMN. </a:t>
            </a:r>
          </a:p>
          <a:p>
            <a:pPr marL="228600" indent="-228600">
              <a:buAutoNum type="arabicPeriod"/>
            </a:pPr>
            <a:endParaRPr lang="nb-NO" baseline="0" dirty="0"/>
          </a:p>
          <a:p>
            <a:pPr marL="0" indent="0">
              <a:buNone/>
            </a:pPr>
            <a:r>
              <a:rPr lang="nb-NO" baseline="0" dirty="0"/>
              <a:t>Dere lærer mer om beslutningsstøtteverktøy i emnet </a:t>
            </a:r>
            <a:r>
              <a:rPr lang="nb-NO" i="1" baseline="0" dirty="0"/>
              <a:t>3.5 Hastegradsfastsetting og beslutningsstøtteverktøy</a:t>
            </a:r>
            <a:r>
              <a:rPr lang="nb-NO" baseline="0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4734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LVS- og AMK-operatører har lenge jobbet med bind for øyene.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baseline="0" dirty="0"/>
              <a:t>Nå har vi fått en unik mulighet til å vurdere pasienter via telefon: VIDEO.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baseline="0" dirty="0"/>
              <a:t>Operatøren vil først gjøre en muntlig kartlegging, og deretter vurdere bruk av video for å støtte sin beslutning. </a:t>
            </a:r>
            <a:endParaRPr lang="nb-NO" dirty="0"/>
          </a:p>
          <a:p>
            <a:endParaRPr lang="nb-NO" dirty="0"/>
          </a:p>
          <a:p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Instruktør: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Vurder å vise denne filmen (1min. 37 sek.):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i legevaktsentralen: https://vimeo.com/810889423 (kopier link og lim inn i nettleser).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769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</a:t>
            </a:r>
            <a:r>
              <a:rPr lang="nb-NO" baseline="0" dirty="0"/>
              <a:t>r er et eksempel på videoløsning for LVS og AMK. </a:t>
            </a:r>
          </a:p>
          <a:p>
            <a:endParaRPr lang="nb-NO" baseline="0" dirty="0"/>
          </a:p>
          <a:p>
            <a:r>
              <a:rPr lang="nb-NO" baseline="0" dirty="0"/>
              <a:t>Video ble innført rundt 2020 ved flere AMK og LVS. </a:t>
            </a:r>
          </a:p>
          <a:p>
            <a:r>
              <a:rPr lang="nb-NO" baseline="0" dirty="0"/>
              <a:t>Video blir brukt som beslutningsstøtte og bidrar til god informasjonsinnhenting. </a:t>
            </a:r>
          </a:p>
          <a:p>
            <a:r>
              <a:rPr lang="nb-NO" baseline="0" dirty="0"/>
              <a:t>Det benyttes ulike teknologiske video-løsninger (SNLA/Hjelp-113 og </a:t>
            </a:r>
            <a:r>
              <a:rPr lang="nb-NO" baseline="0" dirty="0" err="1"/>
              <a:t>IncidentShare</a:t>
            </a:r>
            <a:r>
              <a:rPr lang="nb-NO" baseline="0" dirty="0"/>
              <a:t>).</a:t>
            </a:r>
          </a:p>
          <a:p>
            <a:endParaRPr lang="nb-NO" baseline="0" dirty="0"/>
          </a:p>
          <a:p>
            <a:r>
              <a:rPr lang="nb-NO" baseline="0" dirty="0"/>
              <a:t>E-læring finnes blant annet på NAKOS.no og oppvakt.no.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1087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Video er også et nyttig verktøy ved simuleringsøvelser.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7729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finnes mange støttesystemer og ulike lokale variasjoner i type og bruk.</a:t>
            </a:r>
          </a:p>
          <a:p>
            <a:r>
              <a:rPr lang="nb-NO" dirty="0"/>
              <a:t>Her må dere bli kjent med de lokale systemene i spesialiseringskursene.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58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NB: Animasjon i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AI / KI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– Vet kursdeltakerne hva AI / KI står for?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Bruk av kunstig intelligens (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artificial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intelligence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som støtte for operatørene forskes mye på, også i Norge og vil trolig bli en del av fremtidens IKT-systemer i AMK og LVS.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922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Bortfall av IKT setter helsevesenet</a:t>
            </a:r>
            <a:r>
              <a:rPr lang="nb-NO" baseline="0" dirty="0"/>
              <a:t> oftere på prøve enn for eksempel masseskadehendelser.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IKT bortfall er den hyppigste beredskapshendelsen. 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Stor risiko i</a:t>
            </a:r>
            <a:r>
              <a:rPr lang="nb-NO" baseline="0" dirty="0"/>
              <a:t> dagens samfunn generelt.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Det tar mye tid og vil gå utover kapasiteten, når en må gå over til manuelle metoder for registering og oppfølgning av pasienter.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Viktig med lokal opplæring og regelmessig trening i ulike reserveløsninger, samt gode prosedyrer og tiltakskort. </a:t>
            </a:r>
          </a:p>
          <a:p>
            <a:endParaRPr lang="nb-NO" baseline="0" dirty="0"/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1772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no-NO" dirty="0"/>
              <a:t>Oppsum</a:t>
            </a:r>
            <a:r>
              <a:rPr lang="nb-NO" dirty="0"/>
              <a:t>m</a:t>
            </a:r>
            <a:r>
              <a:rPr lang="no-NO" dirty="0"/>
              <a:t>ering.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kursdeltakerne forklare IKT-verktøyene: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Kjernejournal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Kommunikasjonsverktøy (ICCS) og nødnett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Kart og geografisk beslutningsstøtteverktøy (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Videoløsning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</p:txBody>
      </p:sp>
      <p:sp>
        <p:nvSpPr>
          <p:cNvPr id="497" name="Google Shape;49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Kompetanseplan</a:t>
            </a:r>
            <a:r>
              <a:rPr lang="nb-NO" baseline="0" dirty="0"/>
              <a:t> med emnebeskrivelser og sjekklister finner du på kokom.no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223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Hvis det er tid kan dette bilde brukes.</a:t>
            </a:r>
          </a:p>
          <a:p>
            <a:endParaRPr lang="nb-NO" baseline="0"/>
          </a:p>
          <a:p>
            <a:r>
              <a:rPr lang="nb-NO" baseline="0"/>
              <a:t>Ny </a:t>
            </a:r>
            <a:r>
              <a:rPr lang="nb-NO" baseline="0" dirty="0"/>
              <a:t>fremtidig kommunikasjonsløsning vil inneholde nye funksjoner.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us-jakarta-sans"/>
                <a:ea typeface="+mn-ea"/>
                <a:cs typeface="+mn-cs"/>
              </a:rPr>
              <a:t>Helsetjenestens driftsorganisasjon for nødnett HF (HDO HF) er driftssenter for helsetjenestens bruk av løsninger for nødmeldetjenester.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us-jakarta-sans"/>
                <a:ea typeface="+mn-ea"/>
                <a:cs typeface="+mn-cs"/>
              </a:rPr>
              <a:t>HDO sørger for teknisk support 24/7.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lus-jakarta-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us-jakarta-sans"/>
                <a:ea typeface="+mn-ea"/>
                <a:cs typeface="+mn-cs"/>
              </a:rPr>
              <a:t>(Les mer på https://www.hdo.no/)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79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fra lysbildet.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370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fra lysbildet. </a:t>
            </a:r>
          </a:p>
          <a:p>
            <a:r>
              <a:rPr lang="nb-NO" dirty="0"/>
              <a:t>Vi skal gå igjennom målet i slutten av timen.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97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En arbeidshverdag</a:t>
            </a:r>
            <a:r>
              <a:rPr lang="nb-NO" baseline="0" dirty="0"/>
              <a:t> med mye teknologi.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(Bruk svarene fra kursdeltakerne på refleksjonsspørsmålet (lysbilde 3) og bygg på deres kunnskap fra det «kjente til ukjente». Fra det enkle til det kompliserte.)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baseline="0" dirty="0"/>
              <a:t>Tips til kursinstruktør, si litt om: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Litt om likhet og ulikhet…..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Simultan kapasitet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Prioriteringer man må gjøre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Merk antall skjermer som operatøren skal forholde seg til i AMK og LVS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Merk at det er flere tastatur på pultene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IKT-verktøy i AMK og LVS dekker den sammen funksjonen. AMK sentralene har i stor grad mer ensartede IKT-verktøy enn LVS nasjonalt.</a:t>
            </a:r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4023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NB: Animasjon i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mange ulike EPJ-systemer (Elektronisk pasientjournal) i bruk i medisinsk nødmeldetjeneste.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Dagens systemer snakker i liten grad sammen (manglende integrasjoner),.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Dette gir utfordringer rundt overføring av opplysninger og kommunikasjon i den akuttmedisinske kjede. (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Trykk frem animasjonen)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33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EPJ har flere funksjoner: det er både</a:t>
            </a:r>
            <a:r>
              <a:rPr lang="nb-NO" baseline="0" dirty="0"/>
              <a:t> oversikts- og arbeidsverktøy, samt dokumentasjonsverktøy.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EPJ vil inneholde tidligere kontakter ved lokal sentral.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baseline="0" dirty="0"/>
              <a:t>Utfordring /eksempel: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AMK har ikke nødvendigvis innsyn i </a:t>
            </a:r>
            <a:r>
              <a:rPr lang="nb-NO" baseline="0" dirty="0" err="1"/>
              <a:t>inhospitale</a:t>
            </a:r>
            <a:r>
              <a:rPr lang="nb-NO" baseline="0" dirty="0"/>
              <a:t> journaldata eller kan se notater gjort av legevaktsentral (og motsatt).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Innringer tror ofte at vi kan se hverandres notater.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informasjon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se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Pasientjournalforskriften</a:t>
            </a: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500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 kursdeltakerne lese igjennom lysbildet (aktivisering).</a:t>
            </a:r>
          </a:p>
          <a:p>
            <a:r>
              <a:rPr lang="nb-NO" dirty="0"/>
              <a:t>Be om umiddelbare tanker / innspill.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46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06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745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103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06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52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597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988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6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87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838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050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2345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1629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349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07.07.2023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336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07.07.2023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2282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07.07.2023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170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07.07.2023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536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07.07.2023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620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07.07.2023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5605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097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652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07.07.2023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07.07.2023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07.07.2023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07.07.2023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07.07.2023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07.07.2023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68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07.07.2023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9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hyperlink" Target="mailto:post@kokom.no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559254" y="1332178"/>
            <a:ext cx="8525253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Introduksjon (innhold og mål, ev. kursholder)        5 min.</a:t>
            </a: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</a:b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Tahoma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Refleksjonsspørsmål, ev. film om bruk av video     10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nb-NO" altLang="nb-NO" sz="2000" dirty="0">
              <a:solidFill>
                <a:schemeClr val="accent5"/>
              </a:solidFill>
              <a:latin typeface="Verdana"/>
              <a:ea typeface="Verdana"/>
              <a:cs typeface="Tahoma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Fagstoff                                                             </a:t>
            </a:r>
            <a:r>
              <a:rPr lang="nb-NO" altLang="nb-NO" sz="2000" dirty="0">
                <a:solidFill>
                  <a:schemeClr val="accent5"/>
                </a:solidFill>
                <a:latin typeface="Verdana"/>
                <a:ea typeface="Verdana"/>
                <a:cs typeface="Tahoma"/>
                <a:sym typeface="Arial"/>
              </a:rPr>
              <a:t>25</a:t>
            </a: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Tahoma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Oppsummering                                                    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AA5AE9-95C4-048B-7AA4-CB794998D630}"/>
              </a:ext>
            </a:extLst>
          </p:cNvPr>
          <p:cNvSpPr txBox="1"/>
          <p:nvPr/>
        </p:nvSpPr>
        <p:spPr>
          <a:xfrm>
            <a:off x="2641599" y="5626192"/>
            <a:ext cx="6750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Arial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Arial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Arial"/>
              </a:rPr>
              <a:t>3.4 IKT</a:t>
            </a:r>
          </a:p>
        </p:txBody>
      </p:sp>
    </p:spTree>
    <p:extLst>
      <p:ext uri="{BB962C8B-B14F-4D97-AF65-F5344CB8AC3E}">
        <p14:creationId xmlns:p14="http://schemas.microsoft.com/office/powerpoint/2010/main" val="67362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49030" y="447929"/>
            <a:ext cx="2621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EPJ ved LVS</a:t>
            </a:r>
            <a:endParaRPr lang="nb-NO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998795-76ED-8B2D-48BA-853EFFB0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0934"/>
            <a:ext cx="12213275" cy="4209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92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85E3FA3-40DD-93C1-1BC5-CBF096BF06AC}"/>
              </a:ext>
            </a:extLst>
          </p:cNvPr>
          <p:cNvSpPr/>
          <p:nvPr/>
        </p:nvSpPr>
        <p:spPr>
          <a:xfrm>
            <a:off x="945611" y="258767"/>
            <a:ext cx="5282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Eksempel legevakt - CGM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5EA9DA-4C38-4324-4090-64B13D60E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6" y="1032704"/>
            <a:ext cx="10229927" cy="4682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65573FA-6F0D-DFE3-2863-F9D2D2805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3217691"/>
            <a:ext cx="8299877" cy="332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096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8500" y="325124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EPJ i AMK - AMIS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F2727E9-7E9C-393B-FA12-E859E7A2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43" y="1249680"/>
            <a:ext cx="9868037" cy="5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38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63515" y="922387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Eksempel AMK</a:t>
            </a:r>
            <a:endParaRPr lang="nb-NO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F2001D2-87AA-8B8F-D4F1-5D71B6EB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15" y="1960582"/>
            <a:ext cx="11064970" cy="32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0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23299" y="187266"/>
            <a:ext cx="6633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Hjelp til operatør i programvare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8" name="Rektangel 7"/>
          <p:cNvSpPr/>
          <p:nvPr/>
        </p:nvSpPr>
        <p:spPr>
          <a:xfrm>
            <a:off x="2008184" y="5900489"/>
            <a:ext cx="486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Om aktuelt henvis til eventuelt lovverk. </a:t>
            </a:r>
          </a:p>
          <a:p>
            <a:r>
              <a:rPr lang="nb-NO" sz="2000" dirty="0"/>
              <a:t>Dra inn lydlogg og videoer.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14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996156"/>
            <a:ext cx="11977449" cy="554275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/>
          <a:srcRect l="-999" t="1756" r="63586" b="-1756"/>
          <a:stretch/>
        </p:blipFill>
        <p:spPr>
          <a:xfrm>
            <a:off x="662702" y="1860172"/>
            <a:ext cx="2223655" cy="67627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580" y="2080925"/>
            <a:ext cx="1869993" cy="449378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324" y="1860172"/>
            <a:ext cx="3536698" cy="93320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266" y="2216155"/>
            <a:ext cx="3516756" cy="57903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08" y="4038918"/>
            <a:ext cx="3945268" cy="3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15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583659" y="1203959"/>
            <a:ext cx="8463063" cy="233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Lydlogg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Lydlogg er viktig del av dokumentasjonen og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anses som en del av pasientens journal.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83659" y="4121855"/>
            <a:ext cx="9747115" cy="1615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Lydlogg gjennomgang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Systematisk gjennomgang av lydlogg er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 viktig del </a:t>
            </a:r>
            <a:r>
              <a:rPr lang="nb-NO" sz="2000" noProof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av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kvalitetssikringen</a:t>
            </a:r>
            <a:r>
              <a:rPr kumimoji="0" lang="nb-NO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i sentralene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8" name="Bilde 7" descr="Et bilde som inneholder vann, speilbilde, lilla, fiol&#10;&#10;Automatisk generert beskrivelse">
            <a:extLst>
              <a:ext uri="{FF2B5EF4-FFF2-40B4-BE49-F238E27FC236}">
                <a16:creationId xmlns:a16="http://schemas.microsoft.com/office/drawing/2014/main" id="{C879C23F-E6DD-619C-F654-0882E5462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4762"/>
          <a:stretch/>
        </p:blipFill>
        <p:spPr>
          <a:xfrm>
            <a:off x="6870409" y="-86178"/>
            <a:ext cx="5321591" cy="2551792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/>
          <a:srcRect l="8712" r="4584"/>
          <a:stretch/>
        </p:blipFill>
        <p:spPr>
          <a:xfrm>
            <a:off x="7565327" y="2273375"/>
            <a:ext cx="4670447" cy="4493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39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90493" y="542361"/>
            <a:ext cx="386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Kjernejournal - KJ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8" name="Rektangel 7"/>
          <p:cNvSpPr/>
          <p:nvPr/>
        </p:nvSpPr>
        <p:spPr>
          <a:xfrm>
            <a:off x="2008184" y="5900489"/>
            <a:ext cx="486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Om aktuelt henvis til eventuelt lovverk. </a:t>
            </a:r>
          </a:p>
          <a:p>
            <a:r>
              <a:rPr lang="nb-NO" sz="2000" dirty="0"/>
              <a:t>Dra inn lydlogg og videoer.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16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93" y="1514208"/>
            <a:ext cx="9981355" cy="502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562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tekst, klær, person, datamaskin&#10;&#10;Automatisk generert beskrivelse">
            <a:extLst>
              <a:ext uri="{FF2B5EF4-FFF2-40B4-BE49-F238E27FC236}">
                <a16:creationId xmlns:a16="http://schemas.microsoft.com/office/drawing/2014/main" id="{7E741992-5B4C-5B12-A083-58085B5FF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688892" y="345583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Kommunikasjonsverktøy</a:t>
            </a:r>
            <a:r>
              <a:rPr lang="en-U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og</a:t>
            </a:r>
            <a:r>
              <a:rPr lang="en-U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nødnett</a:t>
            </a:r>
            <a:endParaRPr lang="en-US" sz="3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8900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40819" y="695475"/>
            <a:ext cx="43733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Illustrasjon av Nødnett</a:t>
            </a:r>
            <a:endParaRPr lang="nb-NO" sz="32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b-NO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18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8C49F0C-4213-009D-3EA2-406C1EA85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516" y="1700155"/>
            <a:ext cx="6929366" cy="4605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D94DAE8-707C-621E-0C9A-BC0E0984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nodnett.no</a:t>
            </a:r>
          </a:p>
        </p:txBody>
      </p:sp>
    </p:spTree>
    <p:extLst>
      <p:ext uri="{BB962C8B-B14F-4D97-AF65-F5344CB8AC3E}">
        <p14:creationId xmlns:p14="http://schemas.microsoft.com/office/powerpoint/2010/main" val="3123563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77074" y="314644"/>
            <a:ext cx="1066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ICCS</a:t>
            </a:r>
            <a:endParaRPr lang="nb-NO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19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229" y="415925"/>
            <a:ext cx="7829550" cy="630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7612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1481523" y="775360"/>
            <a:ext cx="94767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IKT </a:t>
            </a:r>
          </a:p>
          <a:p>
            <a:pPr algn="ctr" eaLnBrk="1" hangingPunct="1">
              <a:buNone/>
            </a:pPr>
            <a:r>
              <a:rPr lang="nb-NO" altLang="nb-NO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 medisinsk nødmeldetjeneste</a:t>
            </a:r>
          </a:p>
          <a:p>
            <a:pPr algn="ctr" eaLnBrk="1" hangingPunct="1">
              <a:buNone/>
            </a:pPr>
            <a:endParaRPr lang="nb-NO" altLang="nb-NO" sz="36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None/>
            </a:pPr>
            <a:endParaRPr lang="nb-NO" altLang="nb-NO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nb-NO" altLang="nb-NO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Google Shape;164;p1">
            <a:extLst>
              <a:ext uri="{FF2B5EF4-FFF2-40B4-BE49-F238E27FC236}">
                <a16:creationId xmlns:a16="http://schemas.microsoft.com/office/drawing/2014/main" id="{7269F082-74F9-8069-A96B-AAE2EEB7505F}"/>
              </a:ext>
            </a:extLst>
          </p:cNvPr>
          <p:cNvSpPr txBox="1">
            <a:spLocks/>
          </p:cNvSpPr>
          <p:nvPr/>
        </p:nvSpPr>
        <p:spPr>
          <a:xfrm>
            <a:off x="3430054" y="5277414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Grunnkurs for operatører i 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medisinsk nødmeldetjeneste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Dato: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01E2E20-E2DE-1E56-90D6-F5D25433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" r="1" b="29501"/>
          <a:stretch/>
        </p:blipFill>
        <p:spPr>
          <a:xfrm>
            <a:off x="2968897" y="2260976"/>
            <a:ext cx="6254206" cy="27722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078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96866" y="226370"/>
            <a:ext cx="3935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Kartverk – </a:t>
            </a:r>
            <a:r>
              <a:rPr lang="nb-NO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Transmed</a:t>
            </a:r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8" name="Rektangel 7"/>
          <p:cNvSpPr/>
          <p:nvPr/>
        </p:nvSpPr>
        <p:spPr>
          <a:xfrm>
            <a:off x="2008184" y="5900489"/>
            <a:ext cx="486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Om aktuelt henvis til eventuelt lovverk. </a:t>
            </a:r>
          </a:p>
          <a:p>
            <a:r>
              <a:rPr lang="nb-NO" sz="2000" dirty="0"/>
              <a:t>Dra inn lydlogg og videoer.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20</a:t>
            </a:fld>
            <a:endParaRPr lang="nb-NO"/>
          </a:p>
        </p:txBody>
      </p:sp>
      <p:pic>
        <p:nvPicPr>
          <p:cNvPr id="14" name="Bilde 13"/>
          <p:cNvPicPr/>
          <p:nvPr/>
        </p:nvPicPr>
        <p:blipFill rotWithShape="1">
          <a:blip r:embed="rId4"/>
          <a:srcRect r="11689"/>
          <a:stretch/>
        </p:blipFill>
        <p:spPr>
          <a:xfrm>
            <a:off x="696866" y="793960"/>
            <a:ext cx="8487707" cy="5744952"/>
          </a:xfrm>
          <a:prstGeom prst="rect">
            <a:avLst/>
          </a:prstGeom>
        </p:spPr>
      </p:pic>
      <p:pic>
        <p:nvPicPr>
          <p:cNvPr id="1026" name="Picture 2" descr="en med mobil - vinter">
            <a:extLst>
              <a:ext uri="{FF2B5EF4-FFF2-40B4-BE49-F238E27FC236}">
                <a16:creationId xmlns:a16="http://schemas.microsoft.com/office/drawing/2014/main" id="{E3D42E62-BAB8-DFA5-557F-3062C4637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8"/>
          <a:stretch/>
        </p:blipFill>
        <p:spPr bwMode="auto">
          <a:xfrm>
            <a:off x="7980192" y="1993315"/>
            <a:ext cx="4004015" cy="33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ildeforklaring: pil ned 2">
            <a:extLst>
              <a:ext uri="{FF2B5EF4-FFF2-40B4-BE49-F238E27FC236}">
                <a16:creationId xmlns:a16="http://schemas.microsoft.com/office/drawing/2014/main" id="{FFA33A49-5D5B-AAEF-A185-B66FC9B29E22}"/>
              </a:ext>
            </a:extLst>
          </p:cNvPr>
          <p:cNvSpPr/>
          <p:nvPr/>
        </p:nvSpPr>
        <p:spPr>
          <a:xfrm>
            <a:off x="5180558" y="4685785"/>
            <a:ext cx="771525" cy="662672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/>
              <a:t>AML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F1C1F95-BE9C-4291-109B-C05EFD2E7337}"/>
              </a:ext>
            </a:extLst>
          </p:cNvPr>
          <p:cNvSpPr txBox="1"/>
          <p:nvPr/>
        </p:nvSpPr>
        <p:spPr>
          <a:xfrm>
            <a:off x="10747990" y="4990754"/>
            <a:ext cx="149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Foto:NKOM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17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08382" y="404248"/>
            <a:ext cx="5437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Hjertestartere i </a:t>
            </a:r>
            <a:r>
              <a:rPr lang="nb-NO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Transmed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21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68" y="1167482"/>
            <a:ext cx="8476481" cy="5553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149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483390" y="461986"/>
            <a:ext cx="6396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IKT - beslutningsstøtteverktøy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22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75" y="1169400"/>
            <a:ext cx="5978595" cy="342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273" y="2775587"/>
            <a:ext cx="8442384" cy="404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916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23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83" y="1617971"/>
            <a:ext cx="6850180" cy="457175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878190" y="463818"/>
            <a:ext cx="50369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Å ta av bindet for øyene</a:t>
            </a:r>
          </a:p>
          <a:p>
            <a:endParaRPr lang="nb-NO" sz="28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52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28155" y="389587"/>
            <a:ext cx="1340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</a:t>
            </a: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24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55" y="1339487"/>
            <a:ext cx="8560833" cy="50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0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25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01" y="506287"/>
            <a:ext cx="9551225" cy="585006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180" y="869474"/>
            <a:ext cx="4133446" cy="548687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975586" y="1287222"/>
            <a:ext cx="24945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Simulering</a:t>
            </a:r>
            <a:r>
              <a:rPr lang="en-GB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en-GB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vha</a:t>
            </a:r>
            <a:r>
              <a:rPr lang="en-GB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video</a:t>
            </a:r>
          </a:p>
        </p:txBody>
      </p:sp>
    </p:spTree>
    <p:extLst>
      <p:ext uri="{BB962C8B-B14F-4D97-AF65-F5344CB8AC3E}">
        <p14:creationId xmlns:p14="http://schemas.microsoft.com/office/powerpoint/2010/main" val="1084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472BEBF-1535-EBB1-6044-723003591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ktangel 1"/>
          <p:cNvSpPr/>
          <p:nvPr/>
        </p:nvSpPr>
        <p:spPr>
          <a:xfrm>
            <a:off x="8396774" y="2886645"/>
            <a:ext cx="525779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Andre </a:t>
            </a:r>
            <a:r>
              <a:rPr kumimoji="0" lang="en-US" sz="3200" b="1" i="0" u="none" strike="noStrike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lokale</a:t>
            </a: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200" b="1" i="0" u="none" strike="noStrike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støttesystemer</a:t>
            </a:r>
            <a:endParaRPr kumimoji="0" lang="en-US" sz="3200" b="1" i="0" u="none" strike="noStrike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3D4ECDD-99FC-3CF5-4EE1-2F2EE636968D}"/>
              </a:ext>
            </a:extLst>
          </p:cNvPr>
          <p:cNvSpPr/>
          <p:nvPr/>
        </p:nvSpPr>
        <p:spPr>
          <a:xfrm rot="21016981">
            <a:off x="-778671" y="1428031"/>
            <a:ext cx="4441292" cy="1637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Elektronisk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 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prosedyresystem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tiltaksbøker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Kvalitets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avvikssystem</a:t>
            </a:r>
            <a:endParaRPr lang="en-US" sz="1200" b="1" dirty="0"/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E48E053-A2C6-770B-C485-77B7C9A3DF5A}"/>
              </a:ext>
            </a:extLst>
          </p:cNvPr>
          <p:cNvSpPr/>
          <p:nvPr/>
        </p:nvSpPr>
        <p:spPr>
          <a:xfrm rot="21425096">
            <a:off x="2795529" y="934207"/>
            <a:ext cx="4078586" cy="1637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HMS /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beredskapsvarslingssystemer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Ev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inhospitale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varslingssystemer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5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ktangel 2"/>
          <p:cNvSpPr/>
          <p:nvPr/>
        </p:nvSpPr>
        <p:spPr>
          <a:xfrm>
            <a:off x="838199" y="3990205"/>
            <a:ext cx="10518776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lnSpcReduction="10000"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400" b="1" i="0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AI / KI </a:t>
            </a: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E59FF4-56A2-E73A-6D75-F0606E6FE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4" b="21477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Bilde 6">
            <a:extLst>
              <a:ext uri="{FF2B5EF4-FFF2-40B4-BE49-F238E27FC236}">
                <a16:creationId xmlns:a16="http://schemas.microsoft.com/office/drawing/2014/main" id="{7F4B0CFD-C4AF-1F62-457B-DFF89D374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239" y="3129949"/>
            <a:ext cx="5188217" cy="37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28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40" y="-37039"/>
            <a:ext cx="8766629" cy="693207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852" y="33207"/>
            <a:ext cx="4808417" cy="149075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492" y="1915840"/>
            <a:ext cx="164606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7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9689" y="1805608"/>
            <a:ext cx="2510425" cy="278090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01" name="Google Shape;501;p5"/>
          <p:cNvSpPr/>
          <p:nvPr/>
        </p:nvSpPr>
        <p:spPr>
          <a:xfrm>
            <a:off x="5805055" y="318655"/>
            <a:ext cx="2936399" cy="137337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no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 har vi nådd målet med emnet?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CAE3D41-A2DA-4D09-A536-BEE9DCD5D0A7}"/>
              </a:ext>
            </a:extLst>
          </p:cNvPr>
          <p:cNvSpPr txBox="1"/>
          <p:nvPr/>
        </p:nvSpPr>
        <p:spPr>
          <a:xfrm>
            <a:off x="1194813" y="2693869"/>
            <a:ext cx="8228587" cy="2283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nb-NO" sz="22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Kursdeltaker skal kunne:</a:t>
            </a:r>
          </a:p>
          <a:p>
            <a:pPr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forklare hva som er særegent bruksområde for de </a:t>
            </a:r>
          </a:p>
          <a:p>
            <a:pPr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nb-NO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IKT-verktøy som brukes i medisinsk nødmeldetjeneste. </a:t>
            </a:r>
          </a:p>
          <a:p>
            <a:pPr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  <a:defRPr/>
            </a:pPr>
            <a:endParaRPr lang="nb-NO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0865" y="3329604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Hvilke IKT-systemer kjenner dere til fra LVS og AMK?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B571425E-D1C8-5A9B-07CF-B6340966E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7" r="17225" b="3"/>
          <a:stretch/>
        </p:blipFill>
        <p:spPr>
          <a:xfrm>
            <a:off x="7946563" y="1691569"/>
            <a:ext cx="3746075" cy="3746075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73582" y="3988022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Illustrasjoner: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KoKom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,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Colourbox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stock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12C67DC-0101-EFE1-BBFD-682B0A79F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710" y="703181"/>
            <a:ext cx="4092579" cy="2762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95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3AB90CE-844C-74F4-F166-626991373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11" y="1113673"/>
            <a:ext cx="5455109" cy="53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C5C1CDD-D68E-8A9E-4E52-E5C9357EC0BF}"/>
              </a:ext>
            </a:extLst>
          </p:cNvPr>
          <p:cNvSpPr txBox="1"/>
          <p:nvPr/>
        </p:nvSpPr>
        <p:spPr>
          <a:xfrm>
            <a:off x="498423" y="233444"/>
            <a:ext cx="91452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Neste generasjon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kommunikasjonsplattform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1ABC466-7D8C-DF55-3F37-959B4018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3125" y="6359551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 fra HDO</a:t>
            </a:r>
          </a:p>
        </p:txBody>
      </p:sp>
    </p:spTree>
    <p:extLst>
      <p:ext uri="{BB962C8B-B14F-4D97-AF65-F5344CB8AC3E}">
        <p14:creationId xmlns:p14="http://schemas.microsoft.com/office/powerpoint/2010/main" val="251303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77182" y="1616581"/>
            <a:ext cx="10332648" cy="362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nb-NO" sz="2400" u="sng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Elektronisk pasientjournal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Kjernejournal 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Kommunikasjonsverktøy og nødnett</a:t>
            </a: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Kartverk og beslutningsstøtteverktøy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Videoløsning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Lokale støttesystemer</a:t>
            </a:r>
          </a:p>
        </p:txBody>
      </p:sp>
      <p:sp>
        <p:nvSpPr>
          <p:cNvPr id="3" name="Rektangel 2"/>
          <p:cNvSpPr/>
          <p:nvPr/>
        </p:nvSpPr>
        <p:spPr>
          <a:xfrm>
            <a:off x="1331339" y="871800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02BA316-1D87-755A-ED2F-DC45E522A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2022036"/>
            <a:ext cx="2999488" cy="30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16749" y="1259002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Undervisningsmål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33075-FF55-ED3D-870F-ED077210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262537" y="2070474"/>
            <a:ext cx="2728284" cy="2717052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8E1611A-76EA-5627-FD9E-903BF249C6A7}"/>
              </a:ext>
            </a:extLst>
          </p:cNvPr>
          <p:cNvSpPr txBox="1"/>
          <p:nvPr/>
        </p:nvSpPr>
        <p:spPr>
          <a:xfrm>
            <a:off x="716749" y="2781562"/>
            <a:ext cx="8228587" cy="2283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Kursdeltaker skal kunne: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forklare hva som er særegent bruksområde for de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IKT-verktøy som brukes i medisinsk nødmeldetjeneste.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24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6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875" y="1139952"/>
            <a:ext cx="4583942" cy="457809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9"/>
          <a:stretch/>
        </p:blipFill>
        <p:spPr>
          <a:xfrm>
            <a:off x="884936" y="1139952"/>
            <a:ext cx="5211064" cy="4578096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FCE6348-DEEE-4951-5BA9-E86887551F34}"/>
              </a:ext>
            </a:extLst>
          </p:cNvPr>
          <p:cNvSpPr/>
          <p:nvPr/>
        </p:nvSpPr>
        <p:spPr>
          <a:xfrm>
            <a:off x="884936" y="399705"/>
            <a:ext cx="340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Mye teknologi…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FF29D61-396E-C02A-EB4D-AF9C396E5B28}"/>
              </a:ext>
            </a:extLst>
          </p:cNvPr>
          <p:cNvSpPr txBox="1"/>
          <p:nvPr/>
        </p:nvSpPr>
        <p:spPr>
          <a:xfrm>
            <a:off x="2391117" y="5718048"/>
            <a:ext cx="170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LVS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A3DBF1B-546C-A403-998E-CC932477B6AE}"/>
              </a:ext>
            </a:extLst>
          </p:cNvPr>
          <p:cNvSpPr txBox="1"/>
          <p:nvPr/>
        </p:nvSpPr>
        <p:spPr>
          <a:xfrm>
            <a:off x="8046372" y="5718048"/>
            <a:ext cx="170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AMK</a:t>
            </a:r>
          </a:p>
        </p:txBody>
      </p:sp>
    </p:spTree>
    <p:extLst>
      <p:ext uri="{BB962C8B-B14F-4D97-AF65-F5344CB8AC3E}">
        <p14:creationId xmlns:p14="http://schemas.microsoft.com/office/powerpoint/2010/main" val="136435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74184" y="426657"/>
            <a:ext cx="4275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IT-systemer i siloer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B376FF-691B-8F7D-8AB6-F2817AB77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22"/>
          <a:stretch/>
        </p:blipFill>
        <p:spPr>
          <a:xfrm>
            <a:off x="474184" y="1873843"/>
            <a:ext cx="7180244" cy="429544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1B4B85B-4112-1AAB-F0E9-A6551732C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879" y="194366"/>
            <a:ext cx="6321121" cy="363288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1038874-CA00-7EE9-D941-EAA446D3D180}"/>
              </a:ext>
            </a:extLst>
          </p:cNvPr>
          <p:cNvSpPr txBox="1"/>
          <p:nvPr/>
        </p:nvSpPr>
        <p:spPr>
          <a:xfrm>
            <a:off x="10132540" y="3636535"/>
            <a:ext cx="172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Illustrasjon: </a:t>
            </a:r>
            <a:r>
              <a:rPr lang="nb-NO" dirty="0" err="1"/>
              <a:t>Hdir</a:t>
            </a:r>
            <a:endParaRPr lang="nb-NO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3AFC88E-7573-6BC1-0803-88FCED6C9310}"/>
              </a:ext>
            </a:extLst>
          </p:cNvPr>
          <p:cNvSpPr/>
          <p:nvPr/>
        </p:nvSpPr>
        <p:spPr>
          <a:xfrm>
            <a:off x="474184" y="888640"/>
            <a:ext cx="6635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- g</a:t>
            </a: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ir utfordringer i overgangene</a:t>
            </a:r>
          </a:p>
        </p:txBody>
      </p:sp>
    </p:spTree>
    <p:extLst>
      <p:ext uri="{BB962C8B-B14F-4D97-AF65-F5344CB8AC3E}">
        <p14:creationId xmlns:p14="http://schemas.microsoft.com/office/powerpoint/2010/main" val="9667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ktangel 1"/>
          <p:cNvSpPr/>
          <p:nvPr/>
        </p:nvSpPr>
        <p:spPr>
          <a:xfrm>
            <a:off x="2457344" y="723851"/>
            <a:ext cx="5248221" cy="106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Elektronisk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pasientjournal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257C1B-3389-6C66-0902-E7352EAB5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3" r="2068" b="1"/>
          <a:stretch/>
        </p:blipFill>
        <p:spPr>
          <a:xfrm>
            <a:off x="6684030" y="1158153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0" name="TekstSylinder 9"/>
          <p:cNvSpPr txBox="1"/>
          <p:nvPr/>
        </p:nvSpPr>
        <p:spPr>
          <a:xfrm>
            <a:off x="1450824" y="2128769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Inneholder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blant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annet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Sykehistorikk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Konsultasjonsdokumentasjon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Medisinliste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Allergier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Pårørende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Kontakinformasjon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AutoShape 2" descr="Grafisk utformet bilde av lysdioder">
            <a:extLst>
              <a:ext uri="{FF2B5EF4-FFF2-40B4-BE49-F238E27FC236}">
                <a16:creationId xmlns:a16="http://schemas.microsoft.com/office/drawing/2014/main" id="{963C6BF6-56E1-C189-3448-DDFCBC103C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11423629-522A-510E-FB43-2400ECF4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3579" y="6091628"/>
            <a:ext cx="4114800" cy="365125"/>
          </a:xfrm>
        </p:spPr>
        <p:txBody>
          <a:bodyPr/>
          <a:lstStyle/>
          <a:p>
            <a:r>
              <a:rPr lang="nb-NO" dirty="0"/>
              <a:t>Illustrasjon: HDO</a:t>
            </a:r>
          </a:p>
        </p:txBody>
      </p:sp>
    </p:spTree>
    <p:extLst>
      <p:ext uri="{BB962C8B-B14F-4D97-AF65-F5344CB8AC3E}">
        <p14:creationId xmlns:p14="http://schemas.microsoft.com/office/powerpoint/2010/main" val="348580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9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834973" y="1887377"/>
            <a:ext cx="112477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Tid for kontakt, navn, adresse, telefonnummer, fastlege (i LVS)</a:t>
            </a: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Kontaktårsak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All informasjon som blir sjekket ut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indent="-342900" eaLnBrk="0" fontAlgn="base" hangingPunct="0">
              <a:spcBef>
                <a:spcPct val="0"/>
              </a:spcBef>
              <a:buFont typeface="+mj-lt"/>
              <a:buAutoNum type="arabicPeriod"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Operatørens vurdering, </a:t>
            </a:r>
            <a:b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valg av oppslag / flytskjema </a:t>
            </a:r>
            <a:b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valg av hastegrad, helst m/kriterie- eller diskriminatornummer</a:t>
            </a:r>
            <a:b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Hvilken type respons / tiltak som blir iverksatt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Beskrivelse av råd som er gitt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Ved overføring til en annen sentral - hvem har oppfølgingsansvaret videre 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521171F-8DA6-AEB2-486B-504357422DA8}"/>
              </a:ext>
            </a:extLst>
          </p:cNvPr>
          <p:cNvSpPr/>
          <p:nvPr/>
        </p:nvSpPr>
        <p:spPr>
          <a:xfrm>
            <a:off x="944232" y="972739"/>
            <a:ext cx="11247768" cy="803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Viktig dokumentasjon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323E4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23E4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Bilde 3" descr="Et bilde som inneholder tegnefilm, clip art, illustrasjon, Tegnefilm&#10;&#10;Automatisk generert beskrivelse">
            <a:extLst>
              <a:ext uri="{FF2B5EF4-FFF2-40B4-BE49-F238E27FC236}">
                <a16:creationId xmlns:a16="http://schemas.microsoft.com/office/drawing/2014/main" id="{DB394B71-17A1-FA1C-02C7-4CE9824E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84" y="1519417"/>
            <a:ext cx="3024725" cy="2925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54704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2297</Words>
  <Application>Microsoft Office PowerPoint</Application>
  <PresentationFormat>Widescreen</PresentationFormat>
  <Paragraphs>367</Paragraphs>
  <Slides>31</Slides>
  <Notes>31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plus-jakarta-sans</vt:lpstr>
      <vt:lpstr>Tahoma</vt:lpstr>
      <vt:lpstr>Times</vt:lpstr>
      <vt:lpstr>Times New Roman</vt:lpstr>
      <vt:lpstr>Verdana</vt:lpstr>
      <vt:lpstr>Office-tema</vt:lpstr>
      <vt:lpstr>1_Office-tema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Agdestein, Jan Edvin</cp:lastModifiedBy>
  <cp:revision>111</cp:revision>
  <dcterms:created xsi:type="dcterms:W3CDTF">2022-09-14T08:42:47Z</dcterms:created>
  <dcterms:modified xsi:type="dcterms:W3CDTF">2023-07-07T10:18:26Z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2023-06-01T04:51:53Z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e09e0a9a-b1c4-4207-93d5-d14bc8d6ea5c</vt:lpwstr>
  </property>
  <property fmtid="{D5CDD505-2E9C-101B-9397-08002B2CF9AE}" pid="8" name="MSIP_Label_d291ddcc-9a90-46b7-a727-d19b3ec4b730_ContentBits">
    <vt:lpwstr>0</vt:lpwstr>
  </property>
</Properties>
</file>