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36"/>
  </p:notesMasterIdLst>
  <p:sldIdLst>
    <p:sldId id="313" r:id="rId4"/>
    <p:sldId id="323" r:id="rId5"/>
    <p:sldId id="258" r:id="rId6"/>
    <p:sldId id="257" r:id="rId7"/>
    <p:sldId id="332" r:id="rId8"/>
    <p:sldId id="276" r:id="rId9"/>
    <p:sldId id="343" r:id="rId10"/>
    <p:sldId id="271" r:id="rId11"/>
    <p:sldId id="275" r:id="rId12"/>
    <p:sldId id="279" r:id="rId13"/>
    <p:sldId id="283" r:id="rId14"/>
    <p:sldId id="344" r:id="rId15"/>
    <p:sldId id="330" r:id="rId16"/>
    <p:sldId id="269" r:id="rId17"/>
    <p:sldId id="312" r:id="rId18"/>
    <p:sldId id="264" r:id="rId19"/>
    <p:sldId id="286" r:id="rId20"/>
    <p:sldId id="285" r:id="rId21"/>
    <p:sldId id="336" r:id="rId22"/>
    <p:sldId id="309" r:id="rId23"/>
    <p:sldId id="324" r:id="rId24"/>
    <p:sldId id="338" r:id="rId25"/>
    <p:sldId id="291" r:id="rId26"/>
    <p:sldId id="331" r:id="rId27"/>
    <p:sldId id="293" r:id="rId28"/>
    <p:sldId id="306" r:id="rId29"/>
    <p:sldId id="325" r:id="rId30"/>
    <p:sldId id="295" r:id="rId31"/>
    <p:sldId id="277" r:id="rId32"/>
    <p:sldId id="329" r:id="rId33"/>
    <p:sldId id="316" r:id="rId34"/>
    <p:sldId id="334" r:id="rId3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oken, Anders" initials="KA" lastIdx="1" clrIdx="0">
    <p:extLst>
      <p:ext uri="{19B8F6BF-5375-455C-9EA6-DF929625EA0E}">
        <p15:presenceInfo xmlns:p15="http://schemas.microsoft.com/office/powerpoint/2012/main" userId="S-1-5-21-2061001726-1181116807-114579206-1539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56005" autoAdjust="0"/>
  </p:normalViewPr>
  <p:slideViewPr>
    <p:cSldViewPr snapToGrid="0" showGuides="1">
      <p:cViewPr varScale="1">
        <p:scale>
          <a:sx n="37" d="100"/>
          <a:sy n="37" d="100"/>
        </p:scale>
        <p:origin x="1788" y="36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-36"/>
    </p:cViewPr>
  </p:notesTextViewPr>
  <p:sorterViewPr>
    <p:cViewPr>
      <p:scale>
        <a:sx n="100" d="100"/>
        <a:sy n="100" d="100"/>
      </p:scale>
      <p:origin x="0" y="-7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9E7E2-E653-47CE-97B6-6E99A707BF28}" type="datetimeFigureOut">
              <a:rPr lang="nb-NO" smtClean="0"/>
              <a:t>29.06.2023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67BC4-EBA8-4C97-A39C-C478344FBD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6433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JL_8kNFmTI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lvh.no/administrative_forhold/doedsfall_og_annen_rettsmedisin/doedsfall/naturlig_doedsfall#tiltak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lovdata.no/NL/lov/1981-05-22-25/%c2%a7224" TargetMode="External"/><Relationship Id="rId5" Type="http://schemas.openxmlformats.org/officeDocument/2006/relationships/hyperlink" Target="http://lovdata.no/for/sf/ho/xo-20001221-1378.html" TargetMode="External"/><Relationship Id="rId4" Type="http://schemas.openxmlformats.org/officeDocument/2006/relationships/hyperlink" Target="https://www.helsedirektoratet.no/tema/helsepersonelloven/Helsepersonelloven%20%C2%A7%2036%20Syning%20av%20lik%20-%20mulighet%20for%20bruk%20av%20elektroniske%20hjelpemidler%202018.pdf" TargetMode="Externa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altLang="nb-NO" dirty="0">
                <a:cs typeface="Calibri"/>
              </a:rPr>
              <a:t>Dette lysbildet er kun til informasjon for foreleser.</a:t>
            </a:r>
          </a:p>
          <a:p>
            <a:pPr>
              <a:defRPr/>
            </a:pPr>
            <a:r>
              <a:rPr lang="nb-NO" altLang="nb-NO" dirty="0">
                <a:cs typeface="Calibri"/>
              </a:rPr>
              <a:t>Timen er beregnet til 45 min. </a:t>
            </a:r>
            <a:endParaRPr lang="en-US" dirty="0"/>
          </a:p>
          <a:p>
            <a:pPr>
              <a:defRPr/>
            </a:pPr>
            <a:r>
              <a:rPr lang="nb-NO" altLang="nb-NO" dirty="0">
                <a:cs typeface="Calibri"/>
              </a:rPr>
              <a:t>Aktivisering gjennom dialog, refleksjonsspørsmål og eksempler/case er viktig.</a:t>
            </a:r>
            <a:endParaRPr lang="en-US" dirty="0"/>
          </a:p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64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Spør kursdeltakerne: Hvordan vil du reagere om du kom til dette lyskrysset?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 er avhengige av å snakke samme språk for å forstå hverandre og unngå uønskede hendelser.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Standardisering gir lik respons uavhengig av operatør – bra!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Innringerne får: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- samme service / behandling fra alle operatørene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- de samme og de riktige medisinske rådene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Samhandlingen </a:t>
            </a:r>
            <a:r>
              <a:rPr lang="nb-NO" sz="1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mellom de forskjellige aktørene i den akuttmedisinske kjeden og nødmeldetjenesten blir mer forutsigbar.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Informasjon innhentet kan dokumenteres systematisk. </a:t>
            </a:r>
            <a:br>
              <a:rPr lang="nb-NO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Sammenligning / rapporter / statistikk: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Når alle jobber med samme verktøy er det enklere å sammenligne data.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5029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Uansett valg av beslutningsstøttesystem:  </a:t>
            </a:r>
            <a:r>
              <a:rPr lang="nb-NO" i="1" dirty="0"/>
              <a:t>les fra PP</a:t>
            </a:r>
          </a:p>
          <a:p>
            <a:endParaRPr lang="nb-NO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Målet for alle er pasientens beste, uansett!</a:t>
            </a: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Det skal ikke være tilfeldig hjelp etter hvem som er på vakt, eller hvem som ringer inn: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den «strenge» og den «snille» operatøren,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eller om innringer er «veltalende og står på krava» eller er mer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unskyldene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og ikke vil være til bry.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 er ulike personligheter som møtes for første gang i en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tlf.samtale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hvor også maktforholdet er skjevt.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 er det godt å ha verktøy til hjelp i dette krevende arbeidet.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Det skal kjennes trygt å gå på arbeid og vite at du finner støtte til å vurdere de henvendelsene som måtte komme.</a:t>
            </a:r>
            <a:endParaRPr lang="nb-NO" b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8467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Muligheten for videooverføring har endret operatørens hverdag. 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Spør kursdeltakerne: </a:t>
            </a:r>
            <a:r>
              <a:rPr kumimoji="0" lang="nb-NO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Når tror du video skal kobles opp? 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(spm. på lysbildet)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Svaret: 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Beslutningsstøtteverktøyene skal brukes først og fremst, 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video er et </a:t>
            </a:r>
            <a:r>
              <a:rPr kumimoji="0" lang="nb-NO" sz="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supplement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for å gi et bedre beslutningstøttegrunnlag / bedre forståelse ved for eksempel: 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vurdering av barn / utslett / sår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uavklart problem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fremmedspråklige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usikker på hastegrad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Video som beslutningstøtte omhandles også i timen om IKT, så vi går ikke videre inn på det her.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7857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Denne figuren husker dere kanskje igjen fra kommunikasjonstimene?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Uavhengig av hvilket verktøy man bruker, så er det </a:t>
            </a: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denne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rekkefølgen samtalen skal følge / du skal jobbe etter, når problem skal avklares, hastegrad settes og råd gis.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 kan være nødvendig å hoppe noe mellom trinnene, avhengig av informasjonen som fremkommer og responsen som velges.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6226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Startkortet</a:t>
            </a: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skal sikre innhenting av nøkkelinformasjon og føre operatøren raskt til riktig oppslag.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Operatøren får også sikret at henvendelsen er kommet fram til rett sentral tidlig i samtalen,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og kartlagt om det er et tidskritisk ABC problem.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  <a:t>Dette tema tas også opp i emnet kommunikasjon, vi går derfor ikke i detaljer her.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  <a:t>Hovedpoenget er at du får hjelp til å stille de rette spørsmål i starten for å gjøre nødvendige avklaringer i riktig rekkefølge.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  <a:t>Eksempelet i midten er fra NIMN (Norsk indeks for medisinsk nødhjelp) og skal benyttes ved alle henvendelser til AMK. 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Startkortet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til venstre er fra LVI (legevaktindeks), og til høyre TTA (Manchester Telephone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Triage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&amp;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Advice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LVI ser dere åpner litt mer for innringers fremstilling først, og er ikke så rask på innhenting av adressen pasienten er på, som i NIMN (AMK).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Det skal komme ulike henvendelser til 113 og 116117, men realiteten er ikke alltid slik.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Operatøren på LVS må derfor også raskt forsikre seg om at pas. er våken og puster normalt.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TTA har en enklere versjon, men også med det samme formålet, å raskt avklare det helt tidskritiske. </a:t>
            </a:r>
            <a:endParaRPr lang="nb-NO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lang="nb-NO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lang="nb-NO" b="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082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Etter at </a:t>
            </a:r>
            <a:r>
              <a:rPr lang="nb-NO" sz="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startkortet</a:t>
            </a:r>
            <a:r>
              <a:rPr lang="nb-NO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avklart; våken og puster normalt, adresse etc., går man videre til å velge et av </a:t>
            </a:r>
            <a:r>
              <a:rPr lang="nb-NO" sz="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oppslagskortene / flytskjema</a:t>
            </a:r>
            <a:r>
              <a:rPr lang="nb-NO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nb-NO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nb-NO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 ser dere 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oversikt over de ulike oppslagskort i de ulike verktøyene (fra venstre </a:t>
            </a:r>
            <a:r>
              <a:rPr lang="nb-NO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TTA, LVI og NIMN).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Dette tar det litt tid å lære, hva finner du hvor?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Hodeskade for eksempel – hvor finner du det? (</a:t>
            </a:r>
            <a:r>
              <a:rPr kumimoji="0" lang="nb-NO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Be kursdeltakerne lete i flytskjemaene) 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(aktivisering).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Kommentar: TTA og LVI har eget oppslag på hodeskade, men i NIMN er det tatt inn sammen med skader generelt.</a:t>
            </a:r>
          </a:p>
          <a:p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Du må sette deg godt inn hvordan beslutningsstøtteverktøyet du skal benytte er bygget opp og hva som finnes hvor. 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Da jobber du raskere og friere, og får med deg mer av hva innringer sier, enn om du blir sittende å lete etter rett oppslag.</a:t>
            </a:r>
            <a:endParaRPr lang="nb-NO" sz="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nb-NO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 er primære symptomer som presenteres det som kan kalles nøkkelord. </a:t>
            </a:r>
            <a:br>
              <a:rPr lang="nb-NO" sz="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Disse kommer ofte tidlig i samtalen og leder deg til et gitt oppslag. </a:t>
            </a:r>
            <a:endParaRPr lang="nb-NO" sz="8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8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0669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NB: Animasjon i dette lysbildet.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Kartlegging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Her ser vi eksempler fra TTA til venstre og NIMN til høyre.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Operatøren begynner på toppen og spør</a:t>
            </a:r>
            <a:r>
              <a:rPr lang="nb-NO" baseline="0" dirty="0"/>
              <a:t> / sjekker ut kriteriene / diskriminatorene nedover (</a:t>
            </a:r>
            <a:r>
              <a:rPr lang="nb-NO" b="1" baseline="0" dirty="0"/>
              <a:t>trykk frem animasjon 1</a:t>
            </a:r>
            <a:r>
              <a:rPr lang="nb-NO" baseline="0" dirty="0"/>
              <a:t>).</a:t>
            </a:r>
            <a:br>
              <a:rPr lang="nb-NO" baseline="0" dirty="0"/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Denne metodikken er lik for alle beslutningsstøttesystemer.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Kriteriene / diskriminatorene er i starten som</a:t>
            </a:r>
            <a:r>
              <a:rPr lang="nb-NO" b="0" i="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 sjekkliste av vitale funksjoner, basert på en systematisk gjennomgang av:</a:t>
            </a:r>
            <a:r>
              <a:rPr lang="nb-NO" b="0" i="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A, B og C </a:t>
            </a:r>
            <a:r>
              <a:rPr lang="nb-NO" b="0" i="1" baseline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nb-NO" b="1" i="1" baseline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 dere vet hva er? </a:t>
            </a:r>
            <a:r>
              <a:rPr lang="nb-NO" b="0" i="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(luftveier, pust og sirkulasjon).</a:t>
            </a:r>
            <a:b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Deretter</a:t>
            </a:r>
            <a:r>
              <a:rPr lang="nb-NO" b="0" i="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følger en rekke påstander som er </a:t>
            </a: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utformet slik at</a:t>
            </a:r>
            <a:r>
              <a:rPr lang="nb-NO" b="0" i="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lett kan gjøres</a:t>
            </a:r>
            <a:r>
              <a:rPr lang="nb-NO" b="0" i="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om til</a:t>
            </a: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spørsmål til innringer. </a:t>
            </a:r>
            <a:b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nb-NO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Ved første positive </a:t>
            </a:r>
            <a:r>
              <a:rPr lang="nb-NO" i="1" baseline="0" dirty="0"/>
              <a:t>ja / stemmer</a:t>
            </a:r>
            <a:r>
              <a:rPr lang="nb-NO" baseline="0" dirty="0"/>
              <a:t>, har du treff i kriterienummer / diskriminator (</a:t>
            </a:r>
            <a:r>
              <a:rPr lang="nb-NO" b="1" baseline="0" dirty="0"/>
              <a:t>animasjon 2</a:t>
            </a:r>
            <a:r>
              <a:rPr lang="nb-NO" baseline="0" dirty="0"/>
              <a:t>). </a:t>
            </a:r>
            <a:br>
              <a:rPr lang="nb-NO" baseline="0" dirty="0"/>
            </a:br>
            <a:endParaRPr lang="nb-NO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Hastegraden utløser da en anbefalt respons, med tilhørende anbefaling for hvilke ressurser som bør varsles. </a:t>
            </a:r>
          </a:p>
          <a:p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7824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u="sng" dirty="0"/>
              <a:t>Uansett</a:t>
            </a:r>
            <a:r>
              <a:rPr lang="nb-NO" u="sng" baseline="0" dirty="0"/>
              <a:t> valg beslutningsstøtteverktøy</a:t>
            </a:r>
            <a:r>
              <a:rPr lang="nb-NO" baseline="0" dirty="0"/>
              <a:t>: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ulike faktorer påvirker valget av responsen.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</a:b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Merk: råd og veiledning skal gis mens ressurser varsles. 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</a:b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</a:br>
            <a:r>
              <a:rPr kumimoji="0" lang="nb-NO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Husk å tidlig si: 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</a:br>
            <a:r>
              <a:rPr kumimoji="0" lang="nb-NO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«Jeg skal hjelpe deg..»</a:t>
            </a:r>
            <a:br>
              <a:rPr kumimoji="0" lang="nb-NO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</a:br>
            <a:r>
              <a:rPr kumimoji="0" lang="nb-NO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«En kollega sender ut ambulanse samtidig som vi to snakker sammen»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nb-NO" b="0" i="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44182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Relevante råd som gis innringer må være: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medisinskfaglig basert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tydelige og forståelige 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symptomer som skal observeres videre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henvise til ny kontakt ved forverring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uttalt hva forverringen kan bestå av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Eksempel i lysbildet er fra TTA.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5756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Bildet viser eksempel på råd som ikke er forankret i beslutningsstøtteverktøy (hentet fra en legevaktsentral).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Ikke stol på eller bruk slike private initiativ/råd.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Eksemplet er reelt, og lappen er laget av en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spl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som har vært ansatt lengst på en LV.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bestefall kan det kalles kjerringråd.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Hold deg til beslutningsstøtteverktøyene, og/eller anerkjente oppslagsverk som helsebiblioteket, legevakthåndboken, NEL etc. 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Bruk din faglige kompetanse også når det gjelder hvilke kollegaer du tar i mot velmenende råd og veiledning fra.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9020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Presentasjonen starter her – fyll inn aktuell dato.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28200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Her ser dere hvordan råd er bygget opp i TTA og LVI,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og hvordan medisinskfaglige råd skal se ut.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4755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baseline="0" dirty="0"/>
              <a:t>Svar: </a:t>
            </a:r>
          </a:p>
          <a:p>
            <a:pPr marL="171450" indent="-171450" eaLnBrk="0" fontAlgn="base" hangingPunct="0">
              <a:lnSpc>
                <a:spcPct val="115000"/>
              </a:lnSpc>
              <a:spcBef>
                <a:spcPct val="0"/>
              </a:spcBef>
              <a:buFontTx/>
              <a:buChar char="-"/>
            </a:pPr>
            <a:r>
              <a:rPr lang="nb-NO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Kort oppsummering for å sikre felles situasjonsforståelse.</a:t>
            </a:r>
          </a:p>
          <a:p>
            <a:pPr marL="0" indent="0" eaLnBrk="0" fontAlgn="base" hangingPunct="0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nb-NO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71450" indent="-171450" eaLnBrk="0" fontAlgn="base" hangingPunct="0">
              <a:lnSpc>
                <a:spcPct val="115000"/>
              </a:lnSpc>
              <a:spcBef>
                <a:spcPct val="0"/>
              </a:spcBef>
              <a:buFontTx/>
              <a:buChar char="-"/>
            </a:pPr>
            <a:r>
              <a:rPr lang="nb-NO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 innringer gjengi rådene som er blitt gitt? </a:t>
            </a:r>
            <a:br>
              <a:rPr lang="nb-NO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71450" indent="-171450" eaLnBrk="0" fontAlgn="base" hangingPunct="0">
              <a:lnSpc>
                <a:spcPct val="115000"/>
              </a:lnSpc>
              <a:spcBef>
                <a:spcPct val="0"/>
              </a:spcBef>
              <a:buFontTx/>
              <a:buChar char="-"/>
            </a:pPr>
            <a:r>
              <a:rPr lang="nb-NO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Opplys om re-kontakt ved hvilke symptomer, endringer eller bekymring.</a:t>
            </a:r>
          </a:p>
          <a:p>
            <a:pPr marL="0" indent="0" eaLnBrk="0" fontAlgn="base" hangingPunct="0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nb-NO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71450" indent="-171450" eaLnBrk="0" fontAlgn="base" hangingPunct="0">
              <a:lnSpc>
                <a:spcPct val="115000"/>
              </a:lnSpc>
              <a:spcBef>
                <a:spcPct val="0"/>
              </a:spcBef>
              <a:buFontTx/>
              <a:buChar char="-"/>
            </a:pPr>
            <a:r>
              <a:rPr lang="nb-NO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Husk at du legger grunnlaget for en god avslutning allerede i det du tar telefonen og etablerer en relasjon/tillit.</a:t>
            </a:r>
            <a:br>
              <a:rPr lang="nb-NO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41302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deltakerne snakke med sidemann / grupper på 2 til 3 deltakere - gi dem 2 minutter til felles refleksjon.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Be om innspill i plenum etterpå (prøv å engasjere alle).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Svar: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NEI – vi skal aldri stille diagnoser – det er en legeoppgave.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Diagnose er ikke viktig i vårt arbeide, men vurderinger som: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- haster det?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- observeres hjemme?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- ringe tilbake?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- kan det vente til fastlegen?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 sammenfatter symptomer og relevant, objektiv informasjon, og fastsetter hastegrad og respons etter det. 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26915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libri"/>
              </a:rPr>
              <a:t>NB: Animasjon på dette lysbildet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Ev. gjennomgang av tidligere henvendelse må være basert på dokumenterte opplysninger i EPJ.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Dersom det ikke er samme operatør som håndterer samtalen må all utspørring tas på nytt.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Vær oppmerksom på eventuell forverring av tilstand.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28240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Tause anrop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alibri" panose="020F0502020204030204" pitchFamily="34" charset="0"/>
            </a:endParaRPr>
          </a:p>
          <a:p>
            <a:pPr eaLnBrk="0" fontAlgn="base" hangingPunct="0">
              <a:lnSpc>
                <a:spcPct val="115000"/>
              </a:lnSpc>
              <a:spcBef>
                <a:spcPct val="0"/>
              </a:spcBef>
            </a:pPr>
            <a:r>
              <a:rPr lang="nb-NO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Det kan være svært vanskelig å vite om det er noen med behov for hjelp som er ute av stand til å formidle dette, </a:t>
            </a:r>
          </a:p>
          <a:p>
            <a:pPr eaLnBrk="0" fontAlgn="base" hangingPunct="0">
              <a:lnSpc>
                <a:spcPct val="115000"/>
              </a:lnSpc>
              <a:spcBef>
                <a:spcPct val="0"/>
              </a:spcBef>
            </a:pPr>
            <a:r>
              <a:rPr lang="nb-NO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eller om det er feilringing.  </a:t>
            </a:r>
          </a:p>
          <a:p>
            <a:pPr eaLnBrk="0" fontAlgn="base" hangingPunct="0">
              <a:lnSpc>
                <a:spcPct val="115000"/>
              </a:lnSpc>
              <a:spcBef>
                <a:spcPct val="0"/>
              </a:spcBef>
            </a:pPr>
            <a:endParaRPr lang="nb-NO" sz="2000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Det kan være pasienter med pågående alvorlig sykdom,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f.eks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synkope, hjerneslag, suicidale pasienter. 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Lommeringing: 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Bakgrunnslyder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kan være prating, latter, lyd fra gange / bevegelse, eller annet.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Truende situasjon?: 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nb-NO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hvor de ikke kan snakke selv, men søker hjelp?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Operatøren må lytte godt etter hva som egentlig foregår og prøve å fange opp sted og situasjon, 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– få flere til å høre med deg / lytt på lydloggen!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Konferansekoble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til AMK/ politi ved behov.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Instruktør: vurder å spille av </a:t>
            </a:r>
            <a:r>
              <a:rPr lang="nb-NO" b="1" dirty="0" err="1"/>
              <a:t>You</a:t>
            </a:r>
            <a:r>
              <a:rPr lang="nb-NO" b="1" dirty="0"/>
              <a:t> tube klipp: </a:t>
            </a:r>
            <a:r>
              <a:rPr lang="nb-NO" dirty="0"/>
              <a:t>3 min. film fra 911: </a:t>
            </a:r>
            <a:r>
              <a:rPr lang="nb-NO" dirty="0">
                <a:solidFill>
                  <a:srgbClr val="FF0000"/>
                </a:solidFill>
                <a:hlinkClick r:id="rId3"/>
              </a:rPr>
              <a:t>https://www.youtube.com/watch?v=ZJL_8kNFmTI</a:t>
            </a:r>
            <a:endParaRPr lang="nb-NO" dirty="0">
              <a:solidFill>
                <a:srgbClr val="FF0000"/>
              </a:solidFill>
            </a:endParaRPr>
          </a:p>
          <a:p>
            <a:endParaRPr lang="nb-NO" dirty="0">
              <a:solidFill>
                <a:srgbClr val="FF0000"/>
              </a:solidFill>
            </a:endParaRPr>
          </a:p>
          <a:p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79040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Et svært vanskelig tema, hvor også etiske dilemmaer dukker opp.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Når setter LVS over til AMK?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Hva med manglende HLR-status på institusjon? </a:t>
            </a:r>
            <a:br>
              <a:rPr lang="nb-NO" dirty="0"/>
            </a:br>
            <a:endParaRPr lang="nb-NO" dirty="0"/>
          </a:p>
          <a:p>
            <a:pPr marL="0" indent="0">
              <a:buFontTx/>
              <a:buNone/>
            </a:pPr>
            <a:r>
              <a:rPr lang="nb-NO" dirty="0"/>
              <a:t>Er det forskjell på om noen dør hjemme privat eller på institusjon? </a:t>
            </a:r>
            <a:br>
              <a:rPr lang="nb-NO" dirty="0"/>
            </a:br>
            <a:r>
              <a:rPr lang="nb-NO" dirty="0"/>
              <a:t>Hva med ute på gaten? 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6859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0" dirty="0">
                <a:solidFill>
                  <a:srgbClr val="212121"/>
                </a:solidFill>
                <a:effectLst/>
                <a:latin typeface="Work Sans" panose="020B0604020202020204" pitchFamily="2" charset="0"/>
              </a:rPr>
              <a:t>Fra NIMN: </a:t>
            </a:r>
            <a:br>
              <a:rPr lang="nb-NO" b="0" i="0" dirty="0">
                <a:solidFill>
                  <a:srgbClr val="212121"/>
                </a:solidFill>
                <a:effectLst/>
                <a:latin typeface="Work Sans" panose="020B0604020202020204" pitchFamily="2" charset="0"/>
              </a:rPr>
            </a:b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Legfolk kan ikke forventes å kunne gi informasjon om sikre dødstegn (f.eks. dødsflekker og / eller sikker dødsstivhet). </a:t>
            </a:r>
            <a:b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Derfor vil spørsmål fra AMK / LVS om dette ofte ikke kunne gi pålitelig informasjon om «sikker død». </a:t>
            </a:r>
            <a:b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Opplysninger om temperatur kan heller ikke gi informasjon om «sikker død».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AMK</a:t>
            </a: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kan derfor bare konkludere med </a:t>
            </a:r>
            <a:r>
              <a:rPr lang="nb-NO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«sikker død» </a:t>
            </a: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hvis innringer gir en beskrivelse av en person med </a:t>
            </a:r>
            <a:r>
              <a:rPr lang="nb-NO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forandringer / skader som er uforenlig med liv.</a:t>
            </a:r>
            <a:endParaRPr lang="nb-NO" b="1" dirty="0"/>
          </a:p>
          <a:p>
            <a:endParaRPr lang="nb-NO" b="0" i="0" dirty="0">
              <a:solidFill>
                <a:srgbClr val="212121"/>
              </a:solidFill>
              <a:effectLst/>
              <a:latin typeface="Work Sans" panose="020B06040202020202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Omstendighetene rundt hendelsen er avgjørende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å vurdere om det foreligger et sikkert ugjenkallelig dødsfall.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Hvor lang tid det har gått siden vedkommende sist ble sett i live?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Hvis lenge, kreves en beskrivelse fra innringer som gir grunnlag for å kunne anta at det foreligger et «sikkert ugjenkallelig dødsfall».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Følgende opplysninger tilsier at det er aktuelt med telefon HLR: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Noen har sett at vedkommende falt om (bevitnet hjertestans)?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Omstendigheter som gir mistanke om hypotermi som årsak til livløsheten?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Mistanke om overdose? 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21708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til diskusjon: 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deltakerne snakke med sidemann / grupper på 2 til 3 deltakere - gi dem 2 minutter til felles refleksjon.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Be om innspill i plenum etterpå (prøv å engasjere alle).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dirty="0"/>
              <a:t>Hvem har lov å konstatere sikker død?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dirty="0"/>
              <a:t>Kan det gjøres over tlf.?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Noen svar: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  <a:t>Legevakthåndboken: </a:t>
            </a:r>
            <a:r>
              <a:rPr lang="nb-NO" sz="1200" dirty="0">
                <a:hlinkClick r:id="rId3"/>
              </a:rPr>
              <a:t>Naturlig dødsfall - Dødsfall - Dødsfall og annen rettsmedisin - Legevakthåndboken (lvh.no)</a:t>
            </a:r>
            <a:br>
              <a:rPr lang="nb-NO" b="0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</a:br>
            <a:r>
              <a:rPr lang="nb-NO" b="0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  <a:t>Ifølge likbehandlingsloven av 1898 kunne dødsfall bevitnes av to personer over 18 år.</a:t>
            </a:r>
            <a:br>
              <a:rPr lang="nb-NO" b="0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</a:br>
            <a:r>
              <a:rPr lang="nb-NO" b="0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  <a:t>Loven ble opphevet i 2010, og det er ikke kommet en ny lov om hvem som kan bevitne dødsfall. </a:t>
            </a:r>
            <a:br>
              <a:rPr lang="nb-NO" b="0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</a:br>
            <a:r>
              <a:rPr lang="nb-NO" b="0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  <a:t>Det er imidlertid forskriftsfestet at leger har plikt til å gi erklæring om dødsfall som de blir kjent med i sin virksomhet. </a:t>
            </a:r>
            <a:br>
              <a:rPr lang="nb-NO" b="0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</a:br>
            <a:r>
              <a:rPr lang="nb-NO" b="0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  <a:t>Dette innebærer en plikt til å skrive dødsmelding, men ikke nødvendigvis å syne liket.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Helsepersonelloven: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dirty="0">
                <a:solidFill>
                  <a:srgbClr val="212121"/>
                </a:solidFill>
                <a:effectLst/>
                <a:latin typeface="Work Sans" pitchFamily="2" charset="0"/>
              </a:rPr>
              <a:t>Det er bare leger som kan stadfeste døden. </a:t>
            </a:r>
            <a:br>
              <a:rPr lang="nb-NO" b="0" i="0" dirty="0">
                <a:solidFill>
                  <a:srgbClr val="212121"/>
                </a:solidFill>
                <a:effectLst/>
                <a:latin typeface="Work Sans" pitchFamily="2" charset="0"/>
              </a:rPr>
            </a:br>
            <a:r>
              <a:rPr lang="nb-NO" b="0" i="0" dirty="0">
                <a:solidFill>
                  <a:srgbClr val="212121"/>
                </a:solidFill>
                <a:effectLst/>
                <a:latin typeface="Work Sans" pitchFamily="2" charset="0"/>
              </a:rPr>
              <a:t>For å kunne fylle ut dødsmeldingen på forskriftmessig måte (blant annet krav om at dødsårsaken skal oppgis), må legen selv syne liket. I </a:t>
            </a:r>
            <a:r>
              <a:rPr lang="nb-NO" b="0" i="0" u="none" strike="noStrike" dirty="0">
                <a:solidFill>
                  <a:srgbClr val="212121"/>
                </a:solidFill>
                <a:effectLst/>
                <a:latin typeface="Work Sans" pitchFamily="2" charset="0"/>
                <a:hlinkClick r:id="rId4"/>
              </a:rPr>
              <a:t>Helsedirektoratets brev av 12. mars 2018</a:t>
            </a:r>
            <a:r>
              <a:rPr lang="nb-NO" b="0" i="0" dirty="0">
                <a:solidFill>
                  <a:srgbClr val="212121"/>
                </a:solidFill>
                <a:effectLst/>
                <a:latin typeface="Work Sans" pitchFamily="2" charset="0"/>
              </a:rPr>
              <a:t> åpnes det for at syning av lik i visse situasjoner kan gjennomføres ved hjelp av elektronisk overføring av lyd og bilde. </a:t>
            </a:r>
            <a:br>
              <a:rPr lang="nb-NO" b="0" i="0" dirty="0">
                <a:solidFill>
                  <a:srgbClr val="212121"/>
                </a:solidFill>
                <a:effectLst/>
                <a:latin typeface="Work Sans" pitchFamily="2" charset="0"/>
              </a:rPr>
            </a:br>
            <a:r>
              <a:rPr lang="nb-NO" b="0" i="0" dirty="0">
                <a:solidFill>
                  <a:srgbClr val="212121"/>
                </a:solidFill>
                <a:effectLst/>
                <a:latin typeface="Work Sans" pitchFamily="2" charset="0"/>
              </a:rPr>
              <a:t>Videre forutsettes det at dødsmeldingen undertegnes av den lege som syner liket via den elektroniske overføringen.</a:t>
            </a:r>
            <a:endParaRPr kumimoji="0" lang="nb-NO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l"/>
            <a:r>
              <a:rPr lang="nb-NO" b="0" i="0" dirty="0">
                <a:solidFill>
                  <a:srgbClr val="212121"/>
                </a:solidFill>
                <a:effectLst/>
                <a:latin typeface="Work Sans" panose="020B0604020202020204" pitchFamily="2" charset="0"/>
              </a:rPr>
              <a:t>Hva som ligger i begrepet "unaturlig dødsfall" fremkommer av </a:t>
            </a:r>
            <a:r>
              <a:rPr lang="nb-NO" b="0" i="0" u="none" strike="noStrike" dirty="0">
                <a:solidFill>
                  <a:srgbClr val="212121"/>
                </a:solidFill>
                <a:effectLst/>
                <a:latin typeface="Work Sans" panose="020B0604020202020204" pitchFamily="2" charset="0"/>
                <a:hlinkClick r:id="rId5"/>
              </a:rPr>
              <a:t>forskrift 21. desember 2000 nr. 1378 om leges melding til politiet om unaturlig dødsfall og lignende</a:t>
            </a:r>
            <a:r>
              <a:rPr lang="nb-NO" b="0" i="0" dirty="0">
                <a:solidFill>
                  <a:srgbClr val="212121"/>
                </a:solidFill>
                <a:effectLst/>
                <a:latin typeface="Work Sans" panose="020B0604020202020204" pitchFamily="2" charset="0"/>
              </a:rPr>
              <a:t>. </a:t>
            </a:r>
            <a:r>
              <a:rPr lang="nb-NO" b="1" i="0" dirty="0">
                <a:solidFill>
                  <a:srgbClr val="333333"/>
                </a:solidFill>
                <a:effectLst/>
                <a:latin typeface="Helvetica Neue"/>
              </a:rPr>
              <a:t>§ 2.</a:t>
            </a:r>
            <a:r>
              <a:rPr lang="nb-NO" b="1" i="1" dirty="0">
                <a:solidFill>
                  <a:srgbClr val="333333"/>
                </a:solidFill>
                <a:effectLst/>
                <a:latin typeface="Helvetica Neue"/>
              </a:rPr>
              <a:t>Unaturlig dødsfall</a:t>
            </a:r>
            <a:endParaRPr lang="nb-NO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l"/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Dødsfall anses unaturlig dersom det kan skyldes:</a:t>
            </a:r>
          </a:p>
          <a:p>
            <a:pPr algn="l"/>
            <a:r>
              <a:rPr lang="nb-NO" dirty="0">
                <a:effectLst/>
              </a:rPr>
              <a:t>-drap eller annen legemskrenkelse,</a:t>
            </a:r>
            <a:br>
              <a:rPr lang="nb-NO" dirty="0">
                <a:effectLst/>
              </a:rPr>
            </a:br>
            <a:r>
              <a:rPr lang="nb-NO" dirty="0">
                <a:effectLst/>
              </a:rPr>
              <a:t>-selvmord eller selvvoldt skade,</a:t>
            </a:r>
            <a:br>
              <a:rPr lang="nb-NO" dirty="0">
                <a:effectLst/>
              </a:rPr>
            </a:br>
            <a:r>
              <a:rPr lang="nb-NO" dirty="0">
                <a:effectLst/>
              </a:rPr>
              <a:t>-ulykke som forlis, brann, skred, lynnedslag, drukning, fall, trafikkulykke o.l.,</a:t>
            </a:r>
            <a:br>
              <a:rPr lang="nb-NO" dirty="0">
                <a:effectLst/>
              </a:rPr>
            </a:br>
            <a:r>
              <a:rPr lang="nb-NO" dirty="0">
                <a:effectLst/>
              </a:rPr>
              <a:t>-yrkesulykke eller yrkesskade,</a:t>
            </a:r>
            <a:br>
              <a:rPr lang="nb-NO" dirty="0">
                <a:effectLst/>
              </a:rPr>
            </a:br>
            <a:r>
              <a:rPr lang="nb-NO" dirty="0">
                <a:effectLst/>
              </a:rPr>
              <a:t>-feil, forsømmelse eller uhell ved undersøkelse eller behandling av sykdom eller skade,</a:t>
            </a:r>
            <a:br>
              <a:rPr lang="nb-NO" dirty="0">
                <a:effectLst/>
              </a:rPr>
            </a:br>
            <a:r>
              <a:rPr lang="nb-NO" dirty="0">
                <a:effectLst/>
              </a:rPr>
              <a:t>-misbruk av narkotika og</a:t>
            </a:r>
            <a:br>
              <a:rPr lang="nb-NO" dirty="0">
                <a:effectLst/>
              </a:rPr>
            </a:br>
            <a:r>
              <a:rPr lang="nb-NO" dirty="0">
                <a:effectLst/>
              </a:rPr>
              <a:t>-ukjent årsak når døden har inntrådt plutselig og uventet.</a:t>
            </a:r>
            <a:br>
              <a:rPr lang="nb-NO" dirty="0">
                <a:effectLst/>
              </a:rPr>
            </a:br>
            <a:br>
              <a:rPr lang="nb-NO" dirty="0">
                <a:effectLst/>
              </a:rPr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Som unaturlig meldes også:</a:t>
            </a:r>
          </a:p>
          <a:p>
            <a:r>
              <a:rPr lang="nb-NO" dirty="0">
                <a:effectLst/>
              </a:rPr>
              <a:t>-dødsfall i fengsel eller under sivil eller militær arrest og funn av ukjent lik.</a:t>
            </a:r>
            <a:br>
              <a:rPr lang="nb-NO" b="0" i="0" dirty="0">
                <a:solidFill>
                  <a:srgbClr val="212121"/>
                </a:solidFill>
                <a:effectLst/>
                <a:latin typeface="Work Sans" panose="020B0604020202020204" pitchFamily="2" charset="0"/>
              </a:rPr>
            </a:br>
            <a:br>
              <a:rPr lang="nb-NO" b="0" i="0" dirty="0">
                <a:solidFill>
                  <a:srgbClr val="212121"/>
                </a:solidFill>
                <a:effectLst/>
                <a:latin typeface="Work Sans" panose="020B0604020202020204" pitchFamily="2" charset="0"/>
              </a:rPr>
            </a:br>
            <a:r>
              <a:rPr lang="nb-NO" b="0" i="0" dirty="0">
                <a:solidFill>
                  <a:srgbClr val="212121"/>
                </a:solidFill>
                <a:effectLst/>
                <a:latin typeface="Work Sans" panose="020B0604020202020204" pitchFamily="2" charset="0"/>
              </a:rPr>
              <a:t>Etter </a:t>
            </a:r>
            <a:r>
              <a:rPr lang="nb-NO" b="0" i="0" u="none" strike="noStrike" dirty="0">
                <a:solidFill>
                  <a:srgbClr val="212121"/>
                </a:solidFill>
                <a:effectLst/>
                <a:latin typeface="Work Sans" panose="020B0604020202020204" pitchFamily="2" charset="0"/>
                <a:hlinkClick r:id="rId6"/>
              </a:rPr>
              <a:t>straffeprosessloven § 224 fjerde ledd</a:t>
            </a:r>
            <a:r>
              <a:rPr lang="nb-NO" b="0" i="0" dirty="0">
                <a:solidFill>
                  <a:srgbClr val="212121"/>
                </a:solidFill>
                <a:effectLst/>
                <a:latin typeface="Work Sans" panose="020B0604020202020204" pitchFamily="2" charset="0"/>
              </a:rPr>
              <a:t> har politiet etterforskningsplikt i alle tilfeller der en person under 18 år dør plutselig og uventet.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nb-NO" dirty="0"/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41728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Vi må tro på det innringer formidler!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nb-NO" sz="12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Varsellys: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nb-NO" sz="1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Spm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be kursdeltager gi det de tror er eks. på det vi omtaler som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«varsellys»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Svar: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- slapphet / medtatt pas.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- jamring / grynting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- sover mer enn vanlig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- oppfører seg unormalt / forvirret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- skriker høyt / unormal gråting (barn)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- svekket immunforsvar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- re-kontakt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- obs. temperatur på babyer under 3 måneder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- bekymret innringer som fortsatt stiller spørsmål etter råd er gitt, og samtalen skal avsluttes</a:t>
            </a: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Oppsummering og bekreftelse alltid viktig til slutt. 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9326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4374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00566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NB: Animasjon i lysbildet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Oppsummering</a:t>
            </a:r>
            <a:r>
              <a:rPr lang="nb-NO" baseline="0" dirty="0"/>
              <a:t> i gruppen, punkt for punkt.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6116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Kompetanseplan</a:t>
            </a:r>
            <a:r>
              <a:rPr lang="nb-NO" baseline="0" dirty="0"/>
              <a:t> med emnebeskrivelser og sjekklister finner du på kokom.no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02237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Case – kun hvis 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tid.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NB: Animasjon på dette lysbildet</a:t>
            </a:r>
            <a:endParaRPr lang="nb-NO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Utfordrende, men det er derfor jobben er så spennende!!!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Les opp: </a:t>
            </a: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1. Her kunne operatøren fort bare svart «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Ja – kom å hent noen stikkpiller du».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2. …men hvis operatør bruker indeks: Sterk hodepine og oppkast.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Operatør nøster i hvor lenge og hvor voldsom hodepinen er.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Ikke migrene, men vart siden formiddagen, øker på – hun tror hodet skal eksplodere.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Hører hun kaster opp i bakgrunnen mer eller mindre kontinuerlig. Voldsomme lyder.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Mannen tenker fortsatt det vil holde om hun får litt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paracet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som kan virke kanskje.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Kan være både rød og gul litt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avh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. av graden av hodepine og oppkast.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Mannen opplever det voldsomt med ambulanse.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De bor 3 min. unna LV – kan han ikke bare kjøre henne selv ned, om han ikke bare kan komme å kjøpe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paracet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selv? 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Ikke andre symptomer i noen retninger.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Erfaringen som operatør fra tidligere hendelser, tidligere jobb i akuttmottak, lydene en hører i bakgrunn.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Fagkyndighet opp i mot beslutningsstøtteverktøy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Måten det kastes opp på – voldsomme brekninger og mye lyd etc.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LVS-operatør tenker det </a:t>
            </a: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kan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være alvorlig, mulig hjerneblødning, og setter over til AMK.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AMK er enig i vurderingen til LVS. Tar over samtalen, sender ut akutt amb.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895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Les fra lysbildet eller be kursdeltakerne lese igjennom.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Vi skal gå igjennom disse målene igjen i slutten av timen.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2130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Repetisjon fra forrige time.</a:t>
            </a:r>
          </a:p>
          <a:p>
            <a:r>
              <a:rPr lang="nb-NO" dirty="0"/>
              <a:t>Be deltakerne snakke med sidemann / grupper på 2 til 3 deltakere - gi dem 2 minutter til felles refleksjon.</a:t>
            </a:r>
            <a:endParaRPr lang="en-US" dirty="0"/>
          </a:p>
          <a:p>
            <a:r>
              <a:rPr lang="nb-NO" dirty="0">
                <a:cs typeface="Calibri"/>
              </a:rPr>
              <a:t>Be om innspill i plenum etterpå (prøv å engasjere alle). </a:t>
            </a:r>
          </a:p>
          <a:p>
            <a:endParaRPr lang="nb-NO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Svar: 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komplett oppslagsverk som hjelper operatøren i å vurdere behovet for helsehjelp, iverksette riktig respons og rådgivning.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Inneholder: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Triagespørsmål</a:t>
            </a: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Anbefalt respons / tiltak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Råd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Tilleggsinformasjon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Tilleggsspørsmål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575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Forskjellen på </a:t>
            </a:r>
            <a:r>
              <a:rPr kumimoji="0" lang="nb-NO" sz="1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triage</a:t>
            </a: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og beslutningstøtte: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Kan virke som det samme, men </a:t>
            </a:r>
            <a:r>
              <a:rPr kumimoji="0" lang="nb-NO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triage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er selve sorteringen i hastegrader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mens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beslutningsstøtteverktøy er som tidligere nevnt «hele pakken» med responsmønster, tiltak, rådgivning m.m</a:t>
            </a:r>
            <a:r>
              <a:rPr kumimoji="0" lang="nb-NO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Det er ulike beslutningsstøtteverktøy i Norge i dag, i ulike deler av den akuttmedisinske kjede. 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Internasjonalt er det utarbeidet flere ulike beslutningsstøtteverktøy. 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Foreløpig forskning kan ikke tydelig anbefale en av disse som bedre enn de andre.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Det er de tre til høyre vi skal ha fokus på, siden de brukes i AMK og LVS i Norge, TTA / LVI / NIMN.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NIMN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(Norsk indeks for medisinsk nødhjelp) brukes i alle AMK sentralene og noen LVS, for å vurdere hvor raskt en pasient må tilsees av helsepersonell; amb./lege når en kun har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vurdering over tlf.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MTS (Manchester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Triage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System), er et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triagesystem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fra England beregnet for oppmøte, hvor også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vitalia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er inkludert.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Det er utviklet en egen versjon for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telefonvurderinge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TTA (Telephone </a:t>
            </a:r>
            <a:r>
              <a:rPr kumimoji="0" lang="nb-NO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Triage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nb-NO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Advice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 er oversatt til Norsk.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TTA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angir hvor raskt pasienten bør ha tilsyn av helsepersonell, ev. kan avvente fastlege, eller bli hjemme og få råd.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LVI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(Legevaktindeks - tidligere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telefonråd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/medarbeiderråd) kan brukes på både tlf., og på oppmøte pasienter ifølge NKLM.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LVI har en tett integrasjon opp mot hastegradene i NIMN.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LVI angir også akseptabel ventetid på helsepersonell etc.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lang="nb-NO" baseline="0" dirty="0"/>
            </a:br>
            <a:r>
              <a:rPr lang="nb-NO" b="1" dirty="0"/>
              <a:t>Noen kombinerer: </a:t>
            </a:r>
            <a:br>
              <a:rPr lang="nb-NO" b="1" dirty="0"/>
            </a:br>
            <a:r>
              <a:rPr lang="nb-NO" dirty="0"/>
              <a:t>bruker NIMN eller LVI</a:t>
            </a:r>
            <a:r>
              <a:rPr lang="nb-NO" baseline="0" dirty="0"/>
              <a:t> på tlf. og MTS på oppmøte, i tillegg kommer lokale tilpasninger / prosedyrer. </a:t>
            </a:r>
            <a:br>
              <a:rPr lang="nb-NO" baseline="0" dirty="0"/>
            </a:br>
            <a:endParaRPr lang="nb-NO" baseline="0" dirty="0"/>
          </a:p>
          <a:p>
            <a:r>
              <a:rPr lang="nb-NO" i="1" baseline="0" dirty="0"/>
              <a:t>Hva brukes hos deg? </a:t>
            </a:r>
          </a:p>
          <a:p>
            <a:r>
              <a:rPr lang="nb-NO" i="1" baseline="0" dirty="0"/>
              <a:t>Har det vært bevisste valg på et system i hele kjeden, eller har de valgt helt uavhengig av hverandre?</a:t>
            </a:r>
            <a:r>
              <a:rPr lang="nb-NO" baseline="0" dirty="0"/>
              <a:t> 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191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i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Spør kursdeltakerne: </a:t>
            </a:r>
            <a:r>
              <a:rPr lang="nb-NO" sz="1200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Tror dere vi snakker samme språk når vi bruker ulike beslutningsstøtteverktøy? </a:t>
            </a:r>
          </a:p>
          <a:p>
            <a:br>
              <a:rPr lang="nb-NO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</a:br>
            <a:r>
              <a:rPr lang="nb-NO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På et grunnkurs og før dere har gjort dere noen erfaringer er det vanskelig å mene noe om.</a:t>
            </a:r>
            <a:br>
              <a:rPr lang="nb-NO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</a:br>
            <a:r>
              <a:rPr lang="nb-NO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Så vi kan la spørsmålet henge som et åpent spørsmål, mens vi går videre.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692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800" b="1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NB: Animasjon i dette lysbildet – trykk frem animasjonene før du går igjennom teksten nedenfor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5 nivå kontra 3 nivå hastegrader: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5 nivå prioriteringsskala bør gi høyere sensitivitet og spesifisitet enn ved bruk av 3 nivå skala. 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Uansett gradering, er de alle basert på begrensede opplysninger om en pasient, så lenge du har informasjonen via tlf. 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800" b="0" i="0" u="none" strike="noStrike" kern="0" cap="none" spc="0" normalizeH="0" baseline="0" noProof="0" dirty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800" b="0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Forskjellige </a:t>
            </a:r>
            <a:r>
              <a:rPr kumimoji="0" lang="nb-NO" altLang="nb-NO" sz="800" b="0" i="0" u="none" strike="noStrike" kern="0" cap="none" spc="0" normalizeH="0" baseline="0" noProof="0" dirty="0" err="1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triage</a:t>
            </a:r>
            <a:r>
              <a:rPr kumimoji="0" lang="nb-NO" altLang="nb-NO" sz="800" b="0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-systemer, fargekoder og akseptabel ventetid innen de ulike sentralene, kan skape misforståelser når en kommuniserer. </a:t>
            </a:r>
            <a:br>
              <a:rPr kumimoji="0" lang="nb-NO" altLang="nb-NO" sz="800" b="0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altLang="nb-NO" sz="800" b="0" i="0" u="none" strike="noStrike" kern="0" cap="none" spc="0" normalizeH="0" baseline="0" noProof="0" dirty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800" b="0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Det er viktig å kjenne til at vi har ulike systemer; </a:t>
            </a:r>
            <a:br>
              <a:rPr kumimoji="0" lang="nb-NO" altLang="nb-NO" sz="800" b="0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altLang="nb-NO" sz="800" b="0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              - vær spesifikk når du snakker med andre </a:t>
            </a:r>
            <a:br>
              <a:rPr kumimoji="0" lang="nb-NO" altLang="nb-NO" sz="800" b="0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altLang="nb-NO" sz="800" b="0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              - hvilket </a:t>
            </a:r>
            <a:r>
              <a:rPr kumimoji="0" lang="nb-NO" altLang="nb-NO" sz="800" b="0" i="0" u="none" strike="noStrike" kern="0" cap="none" spc="0" normalizeH="0" baseline="0" noProof="0" dirty="0" err="1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triagesystem</a:t>
            </a:r>
            <a:r>
              <a:rPr kumimoji="0" lang="nb-NO" altLang="nb-NO" sz="800" b="0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er brukt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800" b="0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              - er det på tlf. eller oppmøtt pasient</a:t>
            </a:r>
            <a:br>
              <a:rPr kumimoji="0" lang="nb-NO" altLang="nb-NO" sz="800" b="0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altLang="nb-NO" sz="800" b="1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altLang="nb-NO" sz="800" b="1" i="0" u="none" strike="noStrike" kern="0" cap="none" spc="0" normalizeH="0" baseline="0" noProof="0" dirty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altLang="nb-NO" sz="800" b="0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altLang="nb-NO" sz="800" b="0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7830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Kommentarer til punktene: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Kriterie- / diskriminatorbasert respons  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alle tar utgangspunkt i objektive kliniske tegn, symptomer og hendelser. 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Sikrer systematikk</a:t>
            </a:r>
            <a:b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nb-NO" altLang="nb-NO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Tiltak og råd 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 en del av alle verktøyene.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Fagkyndighet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beslutningstøttverktøy for </a:t>
            </a:r>
            <a:r>
              <a:rPr kumimoji="0" lang="nb-NO" altLang="nb-NO" sz="1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kompetent </a:t>
            </a: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helsepersonell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dvs. en bør ha litt erfaring som helsepersonell før man begynner å jobbe via telefon.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Calibri" panose="020F0502020204030204" pitchFamily="34" charset="0"/>
              </a:rPr>
              <a:t>Alle s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kal ha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tilleggsopplæring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AMK- eller LVS- oppgaver. 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Utfordringen er </a:t>
            </a: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optimal balanse mellom å bruke verktøyene og egen fagkompetanse.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Verktøyene erstatter ikke operatørens egne vurderinger og selvstendige ansvar som helsepersonell,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 skal brukes i kombinasjon.</a:t>
            </a: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Kritikk og klagesaker: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Helsetilsynet/Statsforvalter etterspør om beslutningsstøtte har blitt brukt, når de gjør sine vurderinger.</a:t>
            </a: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315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C3787-C778-48F2-B62F-549181471126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9552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1C197-0F9B-436E-999F-196A10404727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890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A9439-B94C-4BEF-9A94-25571F726B84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306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2A24-9D4E-43FE-9466-0425E3D8DA55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6219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7169-3E4A-47EE-918A-DABB426882D8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2318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DA9C-E3AD-453C-BC6B-6D287AA362FE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4152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6462-F1FA-4408-8712-A803B4EFB129}" type="datetime1">
              <a:rPr lang="nb-NO" smtClean="0"/>
              <a:t>29.06.2023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3820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CF10-57FE-4584-91A1-8AC6A95AF2E3}" type="datetime1">
              <a:rPr lang="nb-NO" smtClean="0"/>
              <a:t>29.06.2023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8982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703E-7C51-4C5A-911D-7F1EAA19B8E1}" type="datetime1">
              <a:rPr lang="nb-NO" smtClean="0"/>
              <a:t>29.06.2023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2239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E42E-BA8C-47BB-9F5E-0641A3C8E673}" type="datetime1">
              <a:rPr lang="nb-NO" smtClean="0"/>
              <a:t>29.06.2023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4321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2B7-12E8-452C-AAB8-18DAECF04346}" type="datetime1">
              <a:rPr lang="nb-NO" smtClean="0"/>
              <a:t>29.06.2023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7914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414C-874C-4FBA-909A-FF58AA28AEAA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7909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6733-D08C-4DF6-9E18-FA4B184C0C32}" type="datetime1">
              <a:rPr lang="nb-NO" smtClean="0"/>
              <a:t>29.06.2023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1899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AB0D-9A56-40F3-8FC9-47C523A0290E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9932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A65B-AB0A-4FFF-B4D7-16621B764B5C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0179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ED97-35E8-4FAA-8DCD-B7CCF6CB8777}" type="datetimeFigureOut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0195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ED97-35E8-4FAA-8DCD-B7CCF6CB8777}" type="datetimeFigureOut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36618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ED97-35E8-4FAA-8DCD-B7CCF6CB8777}" type="datetimeFigureOut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7903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ED97-35E8-4FAA-8DCD-B7CCF6CB8777}" type="datetimeFigureOut">
              <a:rPr lang="nb-NO" smtClean="0"/>
              <a:t>29.06.2023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8452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ED97-35E8-4FAA-8DCD-B7CCF6CB8777}" type="datetimeFigureOut">
              <a:rPr lang="nb-NO" smtClean="0"/>
              <a:t>29.06.2023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5282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ED97-35E8-4FAA-8DCD-B7CCF6CB8777}" type="datetimeFigureOut">
              <a:rPr lang="nb-NO" smtClean="0"/>
              <a:t>29.06.2023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2726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ED97-35E8-4FAA-8DCD-B7CCF6CB8777}" type="datetimeFigureOut">
              <a:rPr lang="nb-NO" smtClean="0"/>
              <a:t>29.06.2023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7456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B727A-D3AC-49F1-A43D-523BD82BF997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5783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ED97-35E8-4FAA-8DCD-B7CCF6CB8777}" type="datetimeFigureOut">
              <a:rPr lang="nb-NO" smtClean="0"/>
              <a:t>29.06.2023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7769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ED97-35E8-4FAA-8DCD-B7CCF6CB8777}" type="datetimeFigureOut">
              <a:rPr lang="nb-NO" smtClean="0"/>
              <a:t>29.06.2023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3156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ED97-35E8-4FAA-8DCD-B7CCF6CB8777}" type="datetimeFigureOut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9803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ED97-35E8-4FAA-8DCD-B7CCF6CB8777}" type="datetimeFigureOut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61721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470" name="Group 30"/>
          <p:cNvGrpSpPr>
            <a:grpSpLocks/>
          </p:cNvGrpSpPr>
          <p:nvPr userDrawn="1"/>
        </p:nvGrpSpPr>
        <p:grpSpPr bwMode="auto">
          <a:xfrm>
            <a:off x="203201" y="228600"/>
            <a:ext cx="2269067" cy="6400800"/>
            <a:chOff x="96" y="144"/>
            <a:chExt cx="1353" cy="5088"/>
          </a:xfrm>
        </p:grpSpPr>
        <p:pic>
          <p:nvPicPr>
            <p:cNvPr id="189468" name="Picture 28" descr="KoKom_dekorelement.jpg                                         000368A8Kardang                        C09A9B31: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44"/>
              <a:ext cx="1353" cy="2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9469" name="Picture 29" descr="KoKom_dekorelement.jpg                                         000368A8Kardang                        C09A9B31: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"/>
            <a:stretch>
              <a:fillRect/>
            </a:stretch>
          </p:blipFill>
          <p:spPr bwMode="auto">
            <a:xfrm>
              <a:off x="96" y="2741"/>
              <a:ext cx="1353" cy="2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639616" y="1108075"/>
            <a:ext cx="9299697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124098" y="3587750"/>
            <a:ext cx="8205615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11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7AB3-19C7-438C-BFF8-4BD85410B969}" type="datetime1">
              <a:rPr lang="nb-NO" smtClean="0"/>
              <a:t>29.06.2023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949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3EE00-4599-417E-9AF2-A9745EF8FBDF}" type="datetime1">
              <a:rPr lang="nb-NO" smtClean="0"/>
              <a:t>29.06.2023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997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39D78-8328-485A-AE6A-367115BC12BA}" type="datetime1">
              <a:rPr lang="nb-NO" smtClean="0"/>
              <a:t>29.06.2023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765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505A-B716-407B-A983-5ECD6113DC7D}" type="datetime1">
              <a:rPr lang="nb-NO" smtClean="0"/>
              <a:t>29.06.2023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872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77B9-0796-4994-94F1-92C381065E25}" type="datetime1">
              <a:rPr lang="nb-NO" smtClean="0"/>
              <a:t>29.06.2023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3429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34C74-9022-432D-8969-65BD00F8C905}" type="datetime1">
              <a:rPr lang="nb-NO" smtClean="0"/>
              <a:t>29.06.2023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673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521A4-EF1C-45A3-9064-8250304A0BF2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248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843E-C34D-4AA7-947D-2A07687F33B9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47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1ED97-35E8-4FAA-8DCD-B7CCF6CB8777}" type="datetimeFigureOut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37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hyperlink" Target="mailto:post@kokom.no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2"/>
          <p:cNvSpPr txBox="1">
            <a:spLocks/>
          </p:cNvSpPr>
          <p:nvPr/>
        </p:nvSpPr>
        <p:spPr bwMode="auto">
          <a:xfrm>
            <a:off x="2580629" y="1355699"/>
            <a:ext cx="8525253" cy="391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Tidsdisponering - forslag: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Introduksjon (innhold og mål, ev. kursholder)      5 min.</a:t>
            </a:r>
            <a:b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</a:br>
            <a:endParaRPr kumimoji="0" lang="nb-NO" altLang="nb-NO" sz="10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/>
              <a:ea typeface="Verdana"/>
              <a:cs typeface="Tahoma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Fagstoff totalt                                                   </a:t>
            </a:r>
            <a:r>
              <a:rPr lang="nb-NO" altLang="nb-NO" sz="2000" dirty="0">
                <a:solidFill>
                  <a:schemeClr val="accent5"/>
                </a:solidFill>
                <a:latin typeface="Verdana"/>
                <a:ea typeface="Verdana"/>
                <a:cs typeface="Tahoma"/>
              </a:rPr>
              <a:t>20 </a:t>
            </a: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min.</a:t>
            </a:r>
            <a:b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</a:b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/>
              <a:ea typeface="Verdana"/>
              <a:cs typeface="Tahoma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nb-NO" altLang="nb-NO" sz="2000" dirty="0">
                <a:solidFill>
                  <a:schemeClr val="accent5"/>
                </a:solidFill>
                <a:latin typeface="Verdana"/>
                <a:ea typeface="Verdana"/>
                <a:cs typeface="Tahoma"/>
              </a:rPr>
              <a:t>Refleksjonsspørsmål         </a:t>
            </a: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		              15 min.</a:t>
            </a:r>
            <a:b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</a:b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/>
              <a:ea typeface="Verdana"/>
              <a:cs typeface="Tahoma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Oppsummering                                                  5 min.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56DD4BC7-BE69-1DCF-5D23-BF4C68A32E15}"/>
              </a:ext>
            </a:extLst>
          </p:cNvPr>
          <p:cNvSpPr txBox="1"/>
          <p:nvPr/>
        </p:nvSpPr>
        <p:spPr>
          <a:xfrm>
            <a:off x="2134506" y="5544549"/>
            <a:ext cx="79229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Grunnkurs for operatører i </a:t>
            </a: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medisinsk nødmeldetjeneste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altLang="nb-NO" sz="1600" kern="1200" dirty="0">
                <a:solidFill>
                  <a:srgbClr val="0070C0"/>
                </a:solidFill>
                <a:latin typeface="Verdana"/>
                <a:ea typeface="Verdana"/>
                <a:cs typeface="+mn-cs"/>
              </a:rPr>
              <a:t>3.5 Hastegradsfastsetting og bruk av beslutningsstøtteverktøy - Time 2 </a:t>
            </a: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62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10</a:t>
            </a:fld>
            <a:endParaRPr lang="nb-NO"/>
          </a:p>
        </p:txBody>
      </p:sp>
      <p:sp>
        <p:nvSpPr>
          <p:cNvPr id="9" name="Rektangel 8"/>
          <p:cNvSpPr/>
          <p:nvPr/>
        </p:nvSpPr>
        <p:spPr>
          <a:xfrm>
            <a:off x="4483831" y="1889958"/>
            <a:ext cx="733021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lik behandling / service  </a:t>
            </a:r>
            <a:b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 samme </a:t>
            </a:r>
            <a:r>
              <a:rPr lang="nb-NO" sz="2000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medisinske</a:t>
            </a: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rådene</a:t>
            </a:r>
            <a:b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lvl="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større forutsigbarhet i samhandling </a:t>
            </a:r>
            <a:br>
              <a:rPr lang="nb-NO" sz="20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lvl="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relevant informasjon blir systematisk dokumentert for alle henvendelser</a:t>
            </a:r>
          </a:p>
          <a:p>
            <a:pPr defTabSz="457200">
              <a:spcBef>
                <a:spcPct val="20000"/>
              </a:spcBef>
              <a:defRPr/>
            </a:pPr>
            <a:endParaRPr lang="nb-NO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sammenligning / rapporter </a:t>
            </a:r>
            <a:br>
              <a:rPr lang="nb-NO" dirty="0">
                <a:solidFill>
                  <a:srgbClr val="000000"/>
                </a:solidFill>
                <a:cs typeface="Calibri" panose="020F0502020204030204" pitchFamily="34" charset="0"/>
              </a:rPr>
            </a:br>
            <a:br>
              <a:rPr lang="nb-NO" dirty="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nb-NO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809426" y="658529"/>
            <a:ext cx="3674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sz="2800" b="1" dirty="0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Standardisering: </a:t>
            </a:r>
          </a:p>
        </p:txBody>
      </p:sp>
      <p:pic>
        <p:nvPicPr>
          <p:cNvPr id="3" name="Bilde 2" descr="Et bilde som inneholder utendørs, trafikklys, lett, Signalenhet&#10;&#10;Automatisk generert beskrivelse">
            <a:extLst>
              <a:ext uri="{FF2B5EF4-FFF2-40B4-BE49-F238E27FC236}">
                <a16:creationId xmlns:a16="http://schemas.microsoft.com/office/drawing/2014/main" id="{503026D5-D08E-36D4-28E4-4E92B1CA7F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1889958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53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2" name="Rectangle 201">
            <a:extLst>
              <a:ext uri="{FF2B5EF4-FFF2-40B4-BE49-F238E27FC236}">
                <a16:creationId xmlns:a16="http://schemas.microsoft.com/office/drawing/2014/main" id="{E3AF5D38-FFEB-42F9-A0FC-37D8A54F1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A18E8AF0-57F3-4E67-AB90-C8DAC713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CD060FA9-04BB-4F42-A882-444817956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499CE50-F6DF-42D1-A1DF-2E014ABF39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5EF919B7-6C5A-40BB-9604-805D6785E0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CD2C7F27-09E2-43E0-B571-E95E511F1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1A7830C9-FC12-40AB-BF67-9B212AB8F3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E5A4A589-E9CA-41F2-A18C-FFC863E70C4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E6DFDE1C-EF51-49D2-BA0A-86FBD87F100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1F4C4AFE-70BD-4430-9072-3280C18D67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C5CE4030-5E8F-4B4E-AA83-2CCC3E78891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80757DC5-5894-4F54-9EB2-2575295701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blipFill>
                  <a:blip r:embed="rId3">
                    <a:alphaModFix amt="57000"/>
                  </a:blip>
                  <a:tile tx="0" ty="0" sx="100000" sy="100000" flip="none" algn="tl"/>
                </a:blip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2" name="Bilde 1">
            <a:extLst>
              <a:ext uri="{FF2B5EF4-FFF2-40B4-BE49-F238E27FC236}">
                <a16:creationId xmlns:a16="http://schemas.microsoft.com/office/drawing/2014/main" id="{CC7764EE-03E9-92C5-DAA5-85ADD7A95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017" y="892905"/>
            <a:ext cx="1494976" cy="1675095"/>
          </a:xfrm>
          <a:custGeom>
            <a:avLst/>
            <a:gdLst/>
            <a:ahLst/>
            <a:cxnLst/>
            <a:rect l="l" t="t" r="r" b="b"/>
            <a:pathLst>
              <a:path w="2663825" h="1542000">
                <a:moveTo>
                  <a:pt x="0" y="0"/>
                </a:moveTo>
                <a:lnTo>
                  <a:pt x="2663825" y="0"/>
                </a:lnTo>
                <a:lnTo>
                  <a:pt x="2663825" y="1542000"/>
                </a:lnTo>
                <a:lnTo>
                  <a:pt x="0" y="1542000"/>
                </a:lnTo>
                <a:close/>
              </a:path>
            </a:pathLst>
          </a:cu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737600" y="466933"/>
            <a:ext cx="2635250" cy="7078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BB55A98-9554-44C9-BA58-B78A95C72FFC}" type="slidenum">
              <a:rPr lang="en-US" sz="4400">
                <a:solidFill>
                  <a:schemeClr val="bg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sz="4400">
              <a:solidFill>
                <a:schemeClr val="bg1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A038E5F-3702-271B-A131-9E676E2DD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194" y="4470001"/>
            <a:ext cx="1508719" cy="1611587"/>
          </a:xfrm>
          <a:custGeom>
            <a:avLst/>
            <a:gdLst/>
            <a:ahLst/>
            <a:cxnLst/>
            <a:rect l="l" t="t" r="r" b="b"/>
            <a:pathLst>
              <a:path w="2663825" h="1542000">
                <a:moveTo>
                  <a:pt x="0" y="0"/>
                </a:moveTo>
                <a:lnTo>
                  <a:pt x="2663825" y="0"/>
                </a:lnTo>
                <a:lnTo>
                  <a:pt x="2663825" y="1542000"/>
                </a:lnTo>
                <a:lnTo>
                  <a:pt x="0" y="1542000"/>
                </a:lnTo>
                <a:close/>
              </a:path>
            </a:pathLst>
          </a:cu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8159A3A-FC4B-F01F-3725-AFFF94D54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274" y="2748001"/>
            <a:ext cx="1508719" cy="1542000"/>
          </a:xfrm>
          <a:custGeom>
            <a:avLst/>
            <a:gdLst/>
            <a:ahLst/>
            <a:cxnLst/>
            <a:rect l="l" t="t" r="r" b="b"/>
            <a:pathLst>
              <a:path w="2663825" h="1542000">
                <a:moveTo>
                  <a:pt x="0" y="0"/>
                </a:moveTo>
                <a:lnTo>
                  <a:pt x="2663825" y="0"/>
                </a:lnTo>
                <a:lnTo>
                  <a:pt x="2663825" y="1542000"/>
                </a:lnTo>
                <a:lnTo>
                  <a:pt x="0" y="1542000"/>
                </a:lnTo>
                <a:close/>
              </a:path>
            </a:pathLst>
          </a:custGeom>
        </p:spPr>
      </p:pic>
      <p:sp>
        <p:nvSpPr>
          <p:cNvPr id="11" name="Rektangel 10"/>
          <p:cNvSpPr/>
          <p:nvPr/>
        </p:nvSpPr>
        <p:spPr>
          <a:xfrm>
            <a:off x="5269380" y="2291851"/>
            <a:ext cx="6140449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nb-NO" sz="2800" b="1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Beslutningsstøtte</a:t>
            </a:r>
            <a:r>
              <a:rPr lang="en-US" altLang="nb-NO" sz="2800" b="1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nb-NO" sz="2800" b="1" i="1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altLang="nb-NO" sz="2800" b="1" i="1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sz="2800" b="1" i="1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trygghet</a:t>
            </a:r>
            <a:r>
              <a:rPr lang="en-US" altLang="nb-NO" sz="2800" b="1" i="1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for </a:t>
            </a:r>
            <a:r>
              <a:rPr lang="en-US" altLang="nb-NO" sz="2800" b="1" i="1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operatøren</a:t>
            </a:r>
            <a:r>
              <a:rPr lang="en-US" altLang="nb-NO" sz="2800" b="1" i="1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nb-NO" sz="2800" b="1" i="1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og</a:t>
            </a:r>
            <a:r>
              <a:rPr lang="en-US" altLang="nb-NO" sz="2800" b="1" i="1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sz="2800" b="1" i="1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altLang="nb-NO" sz="2800" b="1" i="1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sz="2800" b="1" i="1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trygghet</a:t>
            </a:r>
            <a:r>
              <a:rPr lang="en-US" altLang="nb-NO" sz="2800" b="1" i="1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for </a:t>
            </a:r>
            <a:r>
              <a:rPr lang="en-US" altLang="nb-NO" sz="2800" b="1" i="1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innringer</a:t>
            </a:r>
            <a:endParaRPr lang="en-US" sz="2800" b="1" i="1" dirty="0">
              <a:solidFill>
                <a:schemeClr val="bg1">
                  <a:alpha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296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deoløsningen Hjelp 113 Video benyttes">
            <a:extLst>
              <a:ext uri="{FF2B5EF4-FFF2-40B4-BE49-F238E27FC236}">
                <a16:creationId xmlns:a16="http://schemas.microsoft.com/office/drawing/2014/main" id="{C3FD0214-2B54-5ACC-5257-268EF64C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219" y="1686640"/>
            <a:ext cx="5225141" cy="348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80C1DCB-ABA3-DB2F-D1DA-29A633EE2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692" y="2006245"/>
            <a:ext cx="3129667" cy="2845510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12</a:t>
            </a:fld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4818">
            <a:off x="3269359" y="2798420"/>
            <a:ext cx="3347746" cy="19003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Ellipse 3"/>
          <p:cNvSpPr/>
          <p:nvPr/>
        </p:nvSpPr>
        <p:spPr>
          <a:xfrm rot="786889">
            <a:off x="3415489" y="2251405"/>
            <a:ext cx="1945532" cy="9065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/>
          <p:cNvSpPr txBox="1"/>
          <p:nvPr/>
        </p:nvSpPr>
        <p:spPr>
          <a:xfrm>
            <a:off x="2254789" y="5831026"/>
            <a:ext cx="5620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Når tror du video skal kobles opp?</a:t>
            </a:r>
            <a:endParaRPr lang="nb-NO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8AFE4A1-C4CB-0BB4-27E2-7AA61926D249}"/>
              </a:ext>
            </a:extLst>
          </p:cNvPr>
          <p:cNvSpPr/>
          <p:nvPr/>
        </p:nvSpPr>
        <p:spPr>
          <a:xfrm>
            <a:off x="829084" y="599098"/>
            <a:ext cx="80217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sz="2800" b="1" dirty="0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Video som beslutningsstøtteverktøy: 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6C6D5B56-F012-C0D3-C818-B29D7EEF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9344" y="5170605"/>
            <a:ext cx="4114800" cy="365125"/>
          </a:xfrm>
        </p:spPr>
        <p:txBody>
          <a:bodyPr/>
          <a:lstStyle/>
          <a:p>
            <a:r>
              <a:rPr lang="nb-NO" dirty="0"/>
              <a:t>Foto: SNLA</a:t>
            </a:r>
          </a:p>
        </p:txBody>
      </p:sp>
    </p:spTree>
    <p:extLst>
      <p:ext uri="{BB962C8B-B14F-4D97-AF65-F5344CB8AC3E}">
        <p14:creationId xmlns:p14="http://schemas.microsoft.com/office/powerpoint/2010/main" val="2965213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7" name="Straight Connector 2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tel 1">
            <a:extLst>
              <a:ext uri="{FF2B5EF4-FFF2-40B4-BE49-F238E27FC236}">
                <a16:creationId xmlns:a16="http://schemas.microsoft.com/office/drawing/2014/main" id="{02BC2DAA-5C82-CF52-114C-1FEB2217A2CC}"/>
              </a:ext>
            </a:extLst>
          </p:cNvPr>
          <p:cNvSpPr txBox="1">
            <a:spLocks/>
          </p:cNvSpPr>
          <p:nvPr/>
        </p:nvSpPr>
        <p:spPr>
          <a:xfrm>
            <a:off x="648993" y="320428"/>
            <a:ext cx="9174276" cy="3647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Samtalens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oppbygning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og</a:t>
            </a:r>
            <a:endParaRPr kumimoji="0" lang="en-US" sz="24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R="0" lvl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beslutningsstøtteverktøy</a:t>
            </a:r>
            <a:endParaRPr kumimoji="0" lang="en-US" sz="24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28" name="Straight Connector 2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lassholder for innhold 5">
            <a:extLst>
              <a:ext uri="{FF2B5EF4-FFF2-40B4-BE49-F238E27FC236}">
                <a16:creationId xmlns:a16="http://schemas.microsoft.com/office/drawing/2014/main" id="{6F545C1A-B400-8E3C-71DB-B8353C86F2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6" r="7903" b="2"/>
          <a:stretch/>
        </p:blipFill>
        <p:spPr>
          <a:xfrm>
            <a:off x="3931920" y="1313409"/>
            <a:ext cx="8260080" cy="55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62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148717" y="265454"/>
            <a:ext cx="2013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Startkort</a:t>
            </a:r>
            <a:endParaRPr lang="nb-NO" sz="2800" b="1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14</a:t>
            </a:fld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291514"/>
            <a:ext cx="3588846" cy="5247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372" y="1291514"/>
            <a:ext cx="3873224" cy="5247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3761" y="2101175"/>
            <a:ext cx="3166127" cy="167315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3F768DFB-060B-22B8-A09A-9A7882A2BC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983" y="319089"/>
            <a:ext cx="3714064" cy="57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67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15</a:t>
            </a:fld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45" y="830309"/>
            <a:ext cx="3951236" cy="404608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1895" y="2256331"/>
            <a:ext cx="4621795" cy="4282581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89084">
            <a:off x="7586705" y="1033169"/>
            <a:ext cx="3639097" cy="52208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08938AA-9C43-34A2-0ACA-D8E2FEB4321C}"/>
              </a:ext>
            </a:extLst>
          </p:cNvPr>
          <p:cNvSpPr txBox="1"/>
          <p:nvPr/>
        </p:nvSpPr>
        <p:spPr>
          <a:xfrm>
            <a:off x="403345" y="103824"/>
            <a:ext cx="1056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Oversikt over ulike oppslagskort / flytskjema</a:t>
            </a:r>
          </a:p>
        </p:txBody>
      </p:sp>
    </p:spTree>
    <p:extLst>
      <p:ext uri="{BB962C8B-B14F-4D97-AF65-F5344CB8AC3E}">
        <p14:creationId xmlns:p14="http://schemas.microsoft.com/office/powerpoint/2010/main" val="3483674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16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680" y="1122506"/>
            <a:ext cx="3744716" cy="4434094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9493469" y="1406332"/>
            <a:ext cx="28989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2000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J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 </a:t>
            </a:r>
            <a:r>
              <a:rPr lang="nb-NO" sz="2000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= 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treff;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gir hastegraden, responsen,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og </a:t>
            </a:r>
            <a:b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hvem som har ansvarsrollen  </a:t>
            </a:r>
          </a:p>
        </p:txBody>
      </p:sp>
      <p:sp>
        <p:nvSpPr>
          <p:cNvPr id="7" name="Pil venstre 6"/>
          <p:cNvSpPr/>
          <p:nvPr/>
        </p:nvSpPr>
        <p:spPr>
          <a:xfrm>
            <a:off x="9493469" y="3111121"/>
            <a:ext cx="1227083" cy="365124"/>
          </a:xfrm>
          <a:prstGeom prst="lef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308" y="1122506"/>
            <a:ext cx="3966556" cy="4434094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4A0BDE78-7CE3-E72C-F009-1A9511621E50}"/>
              </a:ext>
            </a:extLst>
          </p:cNvPr>
          <p:cNvSpPr txBox="1"/>
          <p:nvPr/>
        </p:nvSpPr>
        <p:spPr>
          <a:xfrm>
            <a:off x="5234152" y="1406332"/>
            <a:ext cx="1681655" cy="353353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7AE90A4C-FB3C-7B1A-4923-4D64BBE90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307" y="198943"/>
            <a:ext cx="3819819" cy="63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3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17</a:t>
            </a:fld>
            <a:endParaRPr lang="nb-NO"/>
          </a:p>
        </p:txBody>
      </p:sp>
      <p:sp>
        <p:nvSpPr>
          <p:cNvPr id="4" name="Rektangel 3"/>
          <p:cNvSpPr/>
          <p:nvPr/>
        </p:nvSpPr>
        <p:spPr>
          <a:xfrm>
            <a:off x="979958" y="1776281"/>
            <a:ext cx="10253921" cy="3564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15000"/>
              </a:lnSpc>
              <a:spcBef>
                <a:spcPct val="0"/>
              </a:spcBef>
            </a:pP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eaLnBrk="0" fontAlgn="base" hangingPunct="0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Ved opplagt akutt behov for hjelp, iverksett raskest mulig rød respons. </a:t>
            </a:r>
            <a:b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 eaLnBrk="0" fontAlgn="base" hangingPunct="0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Anbefalt respons og tiltak iverksettes </a:t>
            </a:r>
            <a:r>
              <a:rPr lang="nb-NO" sz="2000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samtidig</a:t>
            </a: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som relevante instruksjoner </a:t>
            </a:r>
            <a:b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og / eller råd gis.</a:t>
            </a:r>
            <a:b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 eaLnBrk="0" fontAlgn="base" hangingPunct="0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Innringer skal raskest mulig få beskjed om:</a:t>
            </a:r>
            <a:b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at hjelpen er på vei</a:t>
            </a:r>
            <a:b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å holde linjen / være tilgjengelig på telefon.</a:t>
            </a:r>
            <a:b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60CC4B9-FEE3-A91A-650A-66913DB8B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879" y="760778"/>
            <a:ext cx="4067175" cy="70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1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18</a:t>
            </a:fld>
            <a:endParaRPr lang="nb-NO"/>
          </a:p>
        </p:txBody>
      </p:sp>
      <p:sp>
        <p:nvSpPr>
          <p:cNvPr id="3" name="Rektangel 2"/>
          <p:cNvSpPr/>
          <p:nvPr/>
        </p:nvSpPr>
        <p:spPr>
          <a:xfrm>
            <a:off x="919314" y="5264882"/>
            <a:ext cx="79823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nb-NO" sz="2000" u="sng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spesielt ved henvendelser som avsluttes med rådgivning!</a:t>
            </a:r>
          </a:p>
        </p:txBody>
      </p:sp>
      <p:sp>
        <p:nvSpPr>
          <p:cNvPr id="4" name="Rektangel 3"/>
          <p:cNvSpPr/>
          <p:nvPr/>
        </p:nvSpPr>
        <p:spPr>
          <a:xfrm>
            <a:off x="583659" y="1854254"/>
            <a:ext cx="9941668" cy="3242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15000"/>
              </a:lnSpc>
              <a:spcBef>
                <a:spcPct val="0"/>
              </a:spcBef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Vær tydelig, og informer pasienten om:</a:t>
            </a:r>
            <a:b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Symbol" panose="05050102010706020507" pitchFamily="18" charset="2"/>
              <a:buChar char=""/>
            </a:pP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medisinskfaglige og relevante råd </a:t>
            </a: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Symbol" panose="05050102010706020507" pitchFamily="18" charset="2"/>
              <a:buChar char=""/>
            </a:pP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Symbol" panose="05050102010706020507" pitchFamily="18" charset="2"/>
              <a:buChar char=""/>
            </a:pP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hvilke symptomer som skal observeres videre</a:t>
            </a:r>
            <a:b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Symbol" panose="05050102010706020507" pitchFamily="18" charset="2"/>
              <a:buChar char=""/>
            </a:pP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ny kontakt ved forverring, eller av andre relevante årsaker</a:t>
            </a: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Symbol" panose="05050102010706020507" pitchFamily="18" charset="2"/>
              <a:buChar char=""/>
            </a:pPr>
            <a:endParaRPr lang="nb-NO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Symbol" panose="05050102010706020507" pitchFamily="18" charset="2"/>
              <a:buChar char=""/>
            </a:pP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definer tydelig </a:t>
            </a:r>
            <a:r>
              <a:rPr lang="nb-NO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hva/hvilke symptomer forverring kan bestå av</a:t>
            </a: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760" y="976932"/>
            <a:ext cx="5340737" cy="1754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A6915F9-48C1-101B-A1C5-C6112A17B9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59" y="594649"/>
            <a:ext cx="4106226" cy="73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52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19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418" y="1840365"/>
            <a:ext cx="8902887" cy="4150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kstSylinder 7"/>
          <p:cNvSpPr txBox="1"/>
          <p:nvPr/>
        </p:nvSpPr>
        <p:spPr>
          <a:xfrm>
            <a:off x="1265418" y="605812"/>
            <a:ext cx="5665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KUN medisinskfaglige råd! 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3059B721-1991-4FC6-C02C-C26094C72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Foto: Privat (KoKom)</a:t>
            </a:r>
          </a:p>
        </p:txBody>
      </p:sp>
    </p:spTree>
    <p:extLst>
      <p:ext uri="{BB962C8B-B14F-4D97-AF65-F5344CB8AC3E}">
        <p14:creationId xmlns:p14="http://schemas.microsoft.com/office/powerpoint/2010/main" val="3438835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tel 2"/>
          <p:cNvSpPr>
            <a:spLocks noGrp="1"/>
          </p:cNvSpPr>
          <p:nvPr>
            <p:ph type="subTitle" idx="4294967295"/>
          </p:nvPr>
        </p:nvSpPr>
        <p:spPr>
          <a:xfrm>
            <a:off x="2963968" y="5572033"/>
            <a:ext cx="6510077" cy="936104"/>
          </a:xfrm>
        </p:spPr>
        <p:txBody>
          <a:bodyPr>
            <a:normAutofit fontScale="92500" lnSpcReduction="20000"/>
          </a:bodyPr>
          <a:lstStyle/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Grunnkurs for operatører i </a:t>
            </a:r>
          </a:p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medisinsk nødmeldetjeneste</a:t>
            </a:r>
          </a:p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Dato:</a:t>
            </a:r>
          </a:p>
        </p:txBody>
      </p:sp>
      <p:sp>
        <p:nvSpPr>
          <p:cNvPr id="5" name="Undertittel 2"/>
          <p:cNvSpPr txBox="1">
            <a:spLocks/>
          </p:cNvSpPr>
          <p:nvPr/>
        </p:nvSpPr>
        <p:spPr bwMode="auto">
          <a:xfrm>
            <a:off x="3416018" y="1046074"/>
            <a:ext cx="6058027" cy="69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None/>
            </a:pPr>
            <a:r>
              <a:rPr lang="nb-NO" altLang="nb-NO" sz="32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Beslutningsstøtteverktøy</a:t>
            </a:r>
            <a:br>
              <a:rPr lang="nb-NO" altLang="nb-NO" sz="32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nb-NO" altLang="nb-NO" sz="32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27CFB3F-397E-3CCF-5E87-2B265F6B3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89925">
            <a:off x="3296561" y="2247263"/>
            <a:ext cx="1545074" cy="2901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82207EF7-3142-FA7A-55F1-4B137DACF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49226">
            <a:off x="5522312" y="2192769"/>
            <a:ext cx="1680774" cy="3001384"/>
          </a:xfrm>
          <a:prstGeom prst="rect">
            <a:avLst/>
          </a:prstGeom>
        </p:spPr>
      </p:pic>
      <p:pic>
        <p:nvPicPr>
          <p:cNvPr id="9" name="Picture 2" descr="image004">
            <a:extLst>
              <a:ext uri="{FF2B5EF4-FFF2-40B4-BE49-F238E27FC236}">
                <a16:creationId xmlns:a16="http://schemas.microsoft.com/office/drawing/2014/main" id="{B3DD79C9-ECF2-0E26-A548-731A4A300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936510">
            <a:off x="7625156" y="2137508"/>
            <a:ext cx="1949261" cy="29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904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20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5" y="2727352"/>
            <a:ext cx="7439784" cy="3282642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434715" y="2358020"/>
            <a:ext cx="642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TTA: </a:t>
            </a:r>
          </a:p>
        </p:txBody>
      </p:sp>
      <p:sp>
        <p:nvSpPr>
          <p:cNvPr id="11" name="TekstSylinder 10"/>
          <p:cNvSpPr txBox="1"/>
          <p:nvPr/>
        </p:nvSpPr>
        <p:spPr>
          <a:xfrm flipH="1">
            <a:off x="6535711" y="337790"/>
            <a:ext cx="1108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LVI: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AB8560C-B130-FFFD-CEF8-72EBD1414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711" y="142386"/>
            <a:ext cx="3944624" cy="48006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2A902678-B410-5CBB-C913-030E5BFD2367}"/>
              </a:ext>
            </a:extLst>
          </p:cNvPr>
          <p:cNvSpPr txBox="1"/>
          <p:nvPr/>
        </p:nvSpPr>
        <p:spPr>
          <a:xfrm>
            <a:off x="9754669" y="4942986"/>
            <a:ext cx="455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LVI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C7B47294-C1B4-D7D1-A3E5-DE5675E8F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224" y="633387"/>
            <a:ext cx="4542461" cy="81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40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21</a:t>
            </a:fld>
            <a:endParaRPr lang="nb-NO"/>
          </a:p>
        </p:txBody>
      </p:sp>
      <p:sp>
        <p:nvSpPr>
          <p:cNvPr id="4" name="Rektangel 3"/>
          <p:cNvSpPr/>
          <p:nvPr/>
        </p:nvSpPr>
        <p:spPr>
          <a:xfrm>
            <a:off x="2134435" y="1966353"/>
            <a:ext cx="9219365" cy="1125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</a:pPr>
            <a:r>
              <a:rPr lang="nb-NO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Hvordan kan operatøren sikre at det blir en faglig forsvarlig og omsorgsfull avslutning på samtalen?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61F0F06-6731-C4BB-ABEB-BC5C5B7E3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419600" y="2629157"/>
            <a:ext cx="2465795" cy="4739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62E54BA-EE08-A50A-7437-FA2A865E4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794" y="765502"/>
            <a:ext cx="4733079" cy="7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61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91377" y="934526"/>
            <a:ext cx="2812623" cy="131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Spørsmål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10865" y="3000051"/>
            <a:ext cx="7017113" cy="207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Bilde 4">
            <a:extLst>
              <a:ext uri="{FF2B5EF4-FFF2-40B4-BE49-F238E27FC236}">
                <a16:creationId xmlns:a16="http://schemas.microsoft.com/office/drawing/2014/main" id="{BE9863C4-4B9B-C042-7902-D6357F2B1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39" y="1669208"/>
            <a:ext cx="3434396" cy="3410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FFA9092-FDBD-0A23-468A-E15CE7827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487" y="1324883"/>
            <a:ext cx="3626028" cy="4208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328422DE-3155-CA6E-0C61-E48A95B03B46}"/>
              </a:ext>
            </a:extLst>
          </p:cNvPr>
          <p:cNvSpPr txBox="1"/>
          <p:nvPr/>
        </p:nvSpPr>
        <p:spPr>
          <a:xfrm>
            <a:off x="2125870" y="2887681"/>
            <a:ext cx="65051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Kan vi stille diagnoser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via telefon?</a:t>
            </a:r>
            <a:endParaRPr kumimoji="0" lang="nb-NO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2087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23</a:t>
            </a:fld>
            <a:endParaRPr lang="nb-NO"/>
          </a:p>
        </p:txBody>
      </p:sp>
      <p:sp>
        <p:nvSpPr>
          <p:cNvPr id="3" name="Rektangel 2"/>
          <p:cNvSpPr/>
          <p:nvPr/>
        </p:nvSpPr>
        <p:spPr>
          <a:xfrm>
            <a:off x="560691" y="819071"/>
            <a:ext cx="98196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ts val="1200"/>
              </a:spcBef>
            </a:pPr>
            <a:r>
              <a:rPr lang="nb-NO" sz="2800" b="1" kern="0" dirty="0">
                <a:solidFill>
                  <a:srgbClr val="2E74B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Re-kontakt om samme hendelse</a:t>
            </a:r>
          </a:p>
        </p:txBody>
      </p:sp>
      <p:sp>
        <p:nvSpPr>
          <p:cNvPr id="4" name="Rektangel 3"/>
          <p:cNvSpPr/>
          <p:nvPr/>
        </p:nvSpPr>
        <p:spPr>
          <a:xfrm>
            <a:off x="560691" y="1733306"/>
            <a:ext cx="10227320" cy="1118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15000"/>
              </a:lnSpc>
              <a:spcBef>
                <a:spcPct val="0"/>
              </a:spcBef>
            </a:pPr>
            <a:r>
              <a:rPr lang="nb-NO" sz="2000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Hovedregel:</a:t>
            </a:r>
            <a:b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- start utspørring på nytt </a:t>
            </a:r>
            <a:b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- gjennomgå forrige henvendelse med innringer </a:t>
            </a:r>
          </a:p>
        </p:txBody>
      </p:sp>
      <p:sp>
        <p:nvSpPr>
          <p:cNvPr id="2" name="Rektangel 1"/>
          <p:cNvSpPr/>
          <p:nvPr/>
        </p:nvSpPr>
        <p:spPr>
          <a:xfrm>
            <a:off x="1762473" y="3110949"/>
            <a:ext cx="8364166" cy="1484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15000"/>
              </a:lnSpc>
              <a:spcBef>
                <a:spcPct val="0"/>
              </a:spcBef>
            </a:pPr>
            <a:r>
              <a:rPr lang="nb-NO" sz="2000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Operatør må avklare:</a:t>
            </a:r>
            <a:br>
              <a:rPr lang="nb-NO" sz="2000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- om pasienten fortsatt er på samme sted</a:t>
            </a: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lnSpc>
                <a:spcPct val="115000"/>
              </a:lnSpc>
              <a:spcBef>
                <a:spcPct val="0"/>
              </a:spcBef>
            </a:pP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- forverring?</a:t>
            </a:r>
            <a:b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- ev. mangelfulle opplysninger fra første samtale</a:t>
            </a:r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4C8E42F-D439-DBE0-66D5-9B6248D9BC12}"/>
              </a:ext>
            </a:extLst>
          </p:cNvPr>
          <p:cNvSpPr txBox="1"/>
          <p:nvPr/>
        </p:nvSpPr>
        <p:spPr>
          <a:xfrm>
            <a:off x="2783553" y="4848157"/>
            <a:ext cx="8570247" cy="1130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000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</a:t>
            </a:r>
            <a:r>
              <a:rPr kumimoji="0" lang="nb-NO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nntak</a:t>
            </a:r>
            <a:r>
              <a:rPr kumimoji="0" lang="nb-NO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	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- at det er den samme operatøren og det har kun gått kort tid 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(tidsperspektivet må vurderes ut fra situasjonen)</a:t>
            </a:r>
            <a:endParaRPr lang="nb-NO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94EC4858-FAAD-5A40-6932-5BF16D18C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28" y="1489202"/>
            <a:ext cx="2369422" cy="3170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60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24</a:t>
            </a:fld>
            <a:endParaRPr lang="nb-NO"/>
          </a:p>
        </p:txBody>
      </p:sp>
      <p:sp>
        <p:nvSpPr>
          <p:cNvPr id="3" name="Rektangel 2"/>
          <p:cNvSpPr/>
          <p:nvPr/>
        </p:nvSpPr>
        <p:spPr>
          <a:xfrm>
            <a:off x="1188520" y="1019358"/>
            <a:ext cx="26757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ts val="1200"/>
              </a:spcBef>
            </a:pPr>
            <a:r>
              <a:rPr lang="nb-NO" sz="2800" b="1" kern="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Tause anrop</a:t>
            </a:r>
          </a:p>
        </p:txBody>
      </p:sp>
      <p:sp>
        <p:nvSpPr>
          <p:cNvPr id="4" name="Rektangel 3"/>
          <p:cNvSpPr/>
          <p:nvPr/>
        </p:nvSpPr>
        <p:spPr>
          <a:xfrm>
            <a:off x="1188520" y="2298435"/>
            <a:ext cx="9632079" cy="2778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Alvorlig sykdom? </a:t>
            </a:r>
            <a:br>
              <a:rPr lang="nb-NO" sz="2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Lommeringing</a:t>
            </a:r>
            <a:r>
              <a:rPr lang="nb-NO" sz="2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?</a:t>
            </a:r>
          </a:p>
          <a:p>
            <a:pPr eaLnBrk="0" fontAlgn="base" hangingPunct="0">
              <a:lnSpc>
                <a:spcPct val="115000"/>
              </a:lnSpc>
              <a:spcBef>
                <a:spcPct val="0"/>
              </a:spcBef>
            </a:pPr>
            <a:endParaRPr lang="nb-NO" sz="2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Truende situasjon?</a:t>
            </a:r>
            <a:br>
              <a:rPr lang="nb-NO" sz="2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sz="2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nb-NO" sz="2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Det bør foreligge prosedyrer for tause anrop og </a:t>
            </a:r>
            <a:r>
              <a:rPr lang="nb-NO" sz="2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lommeringing</a:t>
            </a:r>
            <a:endParaRPr lang="nb-NO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D3F4066-3553-8F90-BDAE-C1B8B9C10321}"/>
              </a:ext>
            </a:extLst>
          </p:cNvPr>
          <p:cNvSpPr/>
          <p:nvPr/>
        </p:nvSpPr>
        <p:spPr>
          <a:xfrm>
            <a:off x="6096000" y="1678034"/>
            <a:ext cx="2196000" cy="21960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3" name="Rektangel 12" descr="Speaker Phone">
            <a:extLst>
              <a:ext uri="{FF2B5EF4-FFF2-40B4-BE49-F238E27FC236}">
                <a16:creationId xmlns:a16="http://schemas.microsoft.com/office/drawing/2014/main" id="{6E4A741B-BF38-9492-5C26-8BA833459C94}"/>
              </a:ext>
            </a:extLst>
          </p:cNvPr>
          <p:cNvSpPr/>
          <p:nvPr/>
        </p:nvSpPr>
        <p:spPr>
          <a:xfrm>
            <a:off x="6564000" y="2146035"/>
            <a:ext cx="1260000" cy="12600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843709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DB74558B-0088-0E10-CAE3-4F3DEB4D9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639760">
            <a:off x="7027292" y="2376210"/>
            <a:ext cx="2347790" cy="4134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25</a:t>
            </a:fld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14F1B195-118A-A1D6-6034-F3A198DD24A5}"/>
              </a:ext>
            </a:extLst>
          </p:cNvPr>
          <p:cNvSpPr txBox="1"/>
          <p:nvPr/>
        </p:nvSpPr>
        <p:spPr>
          <a:xfrm>
            <a:off x="1274106" y="1984726"/>
            <a:ext cx="8336623" cy="3384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Sikker død? </a:t>
            </a:r>
            <a:b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b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- offentlig sted</a:t>
            </a:r>
            <a:b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- institusjon</a:t>
            </a:r>
            <a:b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- privat hjem</a:t>
            </a:r>
            <a:b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- mistenkelig / uventet?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FC1F83B-B40E-3C28-D428-E1A93B121F1F}"/>
              </a:ext>
            </a:extLst>
          </p:cNvPr>
          <p:cNvSpPr/>
          <p:nvPr/>
        </p:nvSpPr>
        <p:spPr>
          <a:xfrm>
            <a:off x="1274106" y="723188"/>
            <a:ext cx="2101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ts val="1200"/>
              </a:spcBef>
            </a:pPr>
            <a:r>
              <a:rPr lang="nb-NO" sz="2800" b="1" kern="0" dirty="0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Dødsfall: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5882EE8-EFCA-81E8-E0DD-3C4E22984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686322" y="180255"/>
            <a:ext cx="2598437" cy="3608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4736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C544AAF-8E53-EBD9-4300-D71951C209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6416" b="143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tel 1"/>
          <p:cNvSpPr txBox="1">
            <a:spLocks/>
          </p:cNvSpPr>
          <p:nvPr/>
        </p:nvSpPr>
        <p:spPr bwMode="auto">
          <a:xfrm>
            <a:off x="838200" y="872066"/>
            <a:ext cx="10515600" cy="4351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br>
              <a:rPr kumimoji="0" lang="en-US" altLang="nb-NO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en-US" altLang="nb-NO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altLang="nb-NO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BB55A98-9554-44C9-BA58-B78A95C72FFC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BC38BF2-EF9F-EDEE-BF89-6E12ED086BF3}"/>
              </a:ext>
            </a:extLst>
          </p:cNvPr>
          <p:cNvSpPr txBox="1"/>
          <p:nvPr/>
        </p:nvSpPr>
        <p:spPr>
          <a:xfrm>
            <a:off x="1016000" y="4457974"/>
            <a:ext cx="11006646" cy="2144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</a:t>
            </a:r>
            <a:r>
              <a:rPr kumimoji="0" lang="nb-NO" sz="3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…det er svært krevende for AMK / LVS å kunne fastslå sikkert ugjenkallelig dødsfall pr. telefon…»</a:t>
            </a:r>
            <a:br>
              <a:rPr kumimoji="0" lang="nb-NO" sz="2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2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				                                    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NIMN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854656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27</a:t>
            </a:fld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D3C53C95-480E-9224-0427-B6CD8C123452}"/>
              </a:ext>
            </a:extLst>
          </p:cNvPr>
          <p:cNvSpPr txBox="1"/>
          <p:nvPr/>
        </p:nvSpPr>
        <p:spPr>
          <a:xfrm>
            <a:off x="1776149" y="5528832"/>
            <a:ext cx="1160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nb-NO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nb-NO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C3DC886-8D39-DB89-FF71-3FC95D954B41}"/>
              </a:ext>
            </a:extLst>
          </p:cNvPr>
          <p:cNvSpPr txBox="1"/>
          <p:nvPr/>
        </p:nvSpPr>
        <p:spPr>
          <a:xfrm>
            <a:off x="472552" y="1955145"/>
            <a:ext cx="9943299" cy="4401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Pårørende ringer 113, i sjokk, de har funnet bestemor livløs på gulvet.</a:t>
            </a:r>
            <a:b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De ønsker ikke / klarer ikke starte opp med HLR. </a:t>
            </a:r>
            <a:b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De mener det er sikker død, lite å gjøre. </a:t>
            </a:r>
            <a:b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u tenker HLR burde </a:t>
            </a:r>
            <a:r>
              <a:rPr lang="nb-NO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startes</a:t>
            </a: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b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nb-NO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Hva </a:t>
            </a:r>
            <a:r>
              <a:rPr lang="nb-NO" sz="2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sier du?</a:t>
            </a:r>
          </a:p>
          <a:p>
            <a:pPr lvl="1">
              <a:defRPr/>
            </a:pPr>
            <a:r>
              <a:rPr lang="nb-NO" sz="2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Hva </a:t>
            </a:r>
            <a:r>
              <a:rPr kumimoji="0" lang="nb-NO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gjør du? </a:t>
            </a:r>
            <a:endParaRPr lang="nb-NO" sz="22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F440D3BE-0920-7DF6-8A6D-74224D9ED332}"/>
              </a:ext>
            </a:extLst>
          </p:cNvPr>
          <p:cNvSpPr/>
          <p:nvPr/>
        </p:nvSpPr>
        <p:spPr>
          <a:xfrm>
            <a:off x="684444" y="881406"/>
            <a:ext cx="3281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ts val="1200"/>
              </a:spcBef>
            </a:pPr>
            <a:r>
              <a:rPr lang="nb-NO" sz="2800" b="1" kern="0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Dødsfall - case </a:t>
            </a:r>
            <a:endParaRPr lang="nb-NO" sz="2800" b="1" kern="0" dirty="0">
              <a:solidFill>
                <a:srgbClr val="5B9BD5">
                  <a:lumMod val="7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05F5946-1828-F018-4FCE-42FA29336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291" y="4257821"/>
            <a:ext cx="2548560" cy="18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60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28</a:t>
            </a:fld>
            <a:endParaRPr lang="nb-NO"/>
          </a:p>
        </p:txBody>
      </p:sp>
      <p:sp>
        <p:nvSpPr>
          <p:cNvPr id="3" name="Plassholder for innhold 2"/>
          <p:cNvSpPr txBox="1">
            <a:spLocks/>
          </p:cNvSpPr>
          <p:nvPr/>
        </p:nvSpPr>
        <p:spPr bwMode="auto">
          <a:xfrm>
            <a:off x="1333509" y="1986350"/>
            <a:ext cx="9696354" cy="400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Telefontriage</a:t>
            </a:r>
            <a:r>
              <a:rPr kumimoji="0" lang="nb-NO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er høyrisiko </a:t>
            </a:r>
            <a:r>
              <a:rPr kumimoji="0" lang="mr-IN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–</a:t>
            </a:r>
            <a:r>
              <a:rPr kumimoji="0" lang="nb-NO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tro på innringeren!</a:t>
            </a:r>
            <a:br>
              <a:rPr kumimoji="0" lang="nb-NO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endParaRPr kumimoji="0" lang="nb-NO" sz="2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ABCD må gjennomføres ved alle samtaler</a:t>
            </a:r>
            <a:br>
              <a:rPr kumimoji="0" lang="nb-NO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endParaRPr kumimoji="0" lang="nb-NO" sz="2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200" b="1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Varsellys – vit hva disse er!</a:t>
            </a:r>
            <a:br>
              <a:rPr kumimoji="0" lang="nb-NO" sz="2200" b="1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endParaRPr kumimoji="0" lang="nb-NO" sz="2200" b="1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nb-NO" sz="22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Sjekk ut sykehistorie og medikamentbruk</a:t>
            </a:r>
            <a:br>
              <a:rPr lang="nb-NO" sz="22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sz="2200" b="1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nb-NO" sz="22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Sjekk at innringer er komfortabel med rådene som er gitt</a:t>
            </a:r>
            <a:endParaRPr kumimoji="0" lang="nb-NO" sz="2200" b="1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kumimoji="0" lang="nb-NO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4149348" y="664626"/>
            <a:ext cx="3318537" cy="584775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3200" b="1" dirty="0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Gylne regler: 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E416CEA4-0846-9FF9-5B89-E03ED4AF5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726" y="56257"/>
            <a:ext cx="2324274" cy="156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38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29</a:t>
            </a:fld>
            <a:endParaRPr lang="nb-NO"/>
          </a:p>
        </p:txBody>
      </p:sp>
      <p:sp>
        <p:nvSpPr>
          <p:cNvPr id="9" name="Rektangel 8"/>
          <p:cNvSpPr/>
          <p:nvPr/>
        </p:nvSpPr>
        <p:spPr>
          <a:xfrm>
            <a:off x="838200" y="2205343"/>
            <a:ext cx="10719881" cy="2888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15000"/>
              </a:lnSpc>
              <a:spcBef>
                <a:spcPct val="0"/>
              </a:spcBef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Brukt </a:t>
            </a: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korrekt vil beslutningsstøttesystemer bidra til at:</a:t>
            </a:r>
            <a:b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pasienten får </a:t>
            </a:r>
            <a:r>
              <a:rPr lang="nb-NO" sz="20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riktig hjelp, til rett tid, på riktig nivå</a:t>
            </a:r>
            <a:b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innringer møter en </a:t>
            </a:r>
            <a:r>
              <a:rPr lang="nb-NO" sz="20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tydelig og faglig trygg operatør</a:t>
            </a: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0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informasjon innhentes raskt og effektivt </a:t>
            </a: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ved at operatøren stiller aktuelle spørsmål for </a:t>
            </a:r>
            <a:r>
              <a:rPr lang="nb-NO" sz="20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helsefaglig</a:t>
            </a:r>
            <a:r>
              <a:rPr lang="nb-NO" sz="20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b-NO" sz="20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vurdering av riktig hastegrad, råd og tiltak</a:t>
            </a: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838200" y="960830"/>
            <a:ext cx="466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2800" b="1" dirty="0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Oppsummering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0D1D443-88D7-28A4-8E06-24CC9098D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2228" y="1484050"/>
            <a:ext cx="2141572" cy="2165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6779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438197" y="800629"/>
            <a:ext cx="1771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Innhold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3</a:t>
            </a:fld>
            <a:endParaRPr lang="nb-NO"/>
          </a:p>
        </p:txBody>
      </p:sp>
      <p:sp>
        <p:nvSpPr>
          <p:cNvPr id="5" name="Rektangel 4"/>
          <p:cNvSpPr/>
          <p:nvPr/>
        </p:nvSpPr>
        <p:spPr>
          <a:xfrm>
            <a:off x="1438197" y="1808774"/>
            <a:ext cx="747797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Beslutningsstøtteverktøy i Norge </a:t>
            </a:r>
            <a:b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Standardisering </a:t>
            </a:r>
            <a:b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Oppbygning og bruk av verktøyene </a:t>
            </a:r>
            <a:b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Noen utfordringer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re-kontakt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tause anrop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dødsfall</a:t>
            </a:r>
            <a:b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Gylne regler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6FA97AE3-1EA6-6DF9-429F-64A924258F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t="3106" r="11556"/>
          <a:stretch/>
        </p:blipFill>
        <p:spPr>
          <a:xfrm>
            <a:off x="8865433" y="2259767"/>
            <a:ext cx="2488367" cy="233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83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6275" y="1931662"/>
            <a:ext cx="2064111" cy="2256527"/>
          </a:xfrm>
          <a:prstGeom prst="rect">
            <a:avLst/>
          </a:prstGeom>
        </p:spPr>
      </p:pic>
      <p:sp>
        <p:nvSpPr>
          <p:cNvPr id="4" name="Bildeforklaring formet som en ellipse 3"/>
          <p:cNvSpPr/>
          <p:nvPr/>
        </p:nvSpPr>
        <p:spPr>
          <a:xfrm>
            <a:off x="7080422" y="136525"/>
            <a:ext cx="2735853" cy="1813116"/>
          </a:xfrm>
          <a:prstGeom prst="wedgeEllipseCallout">
            <a:avLst>
              <a:gd name="adj1" fmla="val 85326"/>
              <a:gd name="adj2" fmla="val 9252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har vi nådd målet med emnet?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324BE5C-3B74-C260-F432-603BBBAA7CC1}"/>
              </a:ext>
            </a:extLst>
          </p:cNvPr>
          <p:cNvSpPr txBox="1"/>
          <p:nvPr/>
        </p:nvSpPr>
        <p:spPr>
          <a:xfrm>
            <a:off x="1099752" y="1931662"/>
            <a:ext cx="9242853" cy="4189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Kursdeltaker skal kunne: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forklare prinsippene for bruk av beslutningsstøtteverktøy i kombinasjon med operatørens fagkyndighet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forklare oppbygning og hovedbruk, samt de ulike hastegradsnivåene i beslutningsstøtteverktøyene NIMN, TTA og LVI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forklare prinsippene for bruk av «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startkort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» ved mottak av samtale ved bruk av LVI og NIMN </a:t>
            </a:r>
          </a:p>
        </p:txBody>
      </p:sp>
    </p:spTree>
    <p:extLst>
      <p:ext uri="{BB962C8B-B14F-4D97-AF65-F5344CB8AC3E}">
        <p14:creationId xmlns:p14="http://schemas.microsoft.com/office/powerpoint/2010/main" val="100660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tittel 2"/>
          <p:cNvSpPr txBox="1">
            <a:spLocks/>
          </p:cNvSpPr>
          <p:nvPr/>
        </p:nvSpPr>
        <p:spPr bwMode="auto">
          <a:xfrm>
            <a:off x="3073582" y="3988022"/>
            <a:ext cx="6482351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Har du innspill?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Ta kontakt på </a:t>
            </a: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  <a:hlinkClick r:id="rId4"/>
              </a:rPr>
              <a:t>post@kokom.no</a:t>
            </a:r>
            <a:endParaRPr kumimoji="0" lang="nb-NO" altLang="nb-NO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7" name="Undertittel 2"/>
          <p:cNvSpPr txBox="1">
            <a:spLocks/>
          </p:cNvSpPr>
          <p:nvPr/>
        </p:nvSpPr>
        <p:spPr bwMode="auto">
          <a:xfrm>
            <a:off x="2488563" y="5954267"/>
            <a:ext cx="7652390" cy="79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Referanser og aktuell litteratur: Se emnebeskrivelser for grunnkurset</a:t>
            </a:r>
            <a:endParaRPr kumimoji="0" lang="nb-NO" altLang="nb-N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Illustrasjoner: </a:t>
            </a:r>
            <a:r>
              <a:rPr kumimoji="0" lang="nb-NO" alt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KoKom</a:t>
            </a: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, </a:t>
            </a:r>
            <a:r>
              <a:rPr kumimoji="0" lang="nb-NO" alt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Colourbox</a:t>
            </a: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 og Adobe </a:t>
            </a:r>
            <a:r>
              <a:rPr kumimoji="0" lang="nb-NO" alt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stock</a:t>
            </a:r>
            <a:endParaRPr kumimoji="0" lang="nb-NO" altLang="nb-N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  <a:sym typeface="Arial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12C67DC-0101-EFE1-BBFD-682B0A79F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710" y="703181"/>
            <a:ext cx="4092579" cy="2762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9953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076340" y="621510"/>
            <a:ext cx="4594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Et spørsmål om </a:t>
            </a:r>
            <a:r>
              <a:rPr kumimoji="0" lang="nb-NO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paracet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…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1232166" y="1654342"/>
            <a:ext cx="9933374" cy="17843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Tx/>
              <a:buNone/>
              <a:tabLst/>
              <a:defRPr/>
            </a:pPr>
            <a:r>
              <a:rPr kumimoji="0" lang="nb-NO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Case: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Tx/>
              <a:buNone/>
              <a:tabLst/>
              <a:defRPr/>
            </a:pPr>
            <a:r>
              <a:rPr kumimoji="0" lang="nb-NO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Mann ringer LVS en kveld:</a:t>
            </a:r>
            <a:br>
              <a:rPr kumimoji="0" lang="nb-NO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Lurer på om han kan komme å hente noen </a:t>
            </a:r>
            <a:r>
              <a:rPr kumimoji="0" lang="nb-NO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paracet</a:t>
            </a:r>
            <a:r>
              <a:rPr kumimoji="0" lang="nb-NO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stikkpiller for sin kone? </a:t>
            </a:r>
            <a:br>
              <a:rPr kumimoji="0" lang="nb-NO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Hun kaster opp </a:t>
            </a:r>
            <a:r>
              <a:rPr kumimoji="0" lang="nb-NO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paracet</a:t>
            </a:r>
            <a:r>
              <a:rPr kumimoji="0" lang="nb-NO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tablettene hun har tatt mot hodepine. </a:t>
            </a:r>
          </a:p>
        </p:txBody>
      </p:sp>
      <p:sp>
        <p:nvSpPr>
          <p:cNvPr id="7" name="Rektangel 6"/>
          <p:cNvSpPr/>
          <p:nvPr/>
        </p:nvSpPr>
        <p:spPr>
          <a:xfrm>
            <a:off x="6096000" y="4416219"/>
            <a:ext cx="5803831" cy="9534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prstClr val="black"/>
              </a:buClr>
              <a:buSzPts val="2800"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Pas. kommer aldri til LV. </a:t>
            </a:r>
          </a:p>
          <a:p>
            <a:pPr lvl="0">
              <a:lnSpc>
                <a:spcPct val="150000"/>
              </a:lnSpc>
              <a:buClr>
                <a:prstClr val="black"/>
              </a:buClr>
              <a:buSzPts val="2800"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Hun blir kjørt med blålys inn i akuttmottak. 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D0BC388-B733-6CCB-CD7B-A88FE5A62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270236" y="3713148"/>
            <a:ext cx="2939593" cy="271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914400" y="641827"/>
            <a:ext cx="3294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Undervisningsmål</a:t>
            </a:r>
            <a:endParaRPr lang="nb-NO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4</a:t>
            </a:fld>
            <a:endParaRPr lang="nb-NO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A4A809E5-E2F7-04BB-E01A-C0ACAFDF28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8928"/>
          <a:stretch/>
        </p:blipFill>
        <p:spPr>
          <a:xfrm>
            <a:off x="9372276" y="965157"/>
            <a:ext cx="2728284" cy="2717052"/>
          </a:xfrm>
          <a:custGeom>
            <a:avLst/>
            <a:gdLst/>
            <a:ahLst/>
            <a:cxnLst/>
            <a:rect l="l" t="t" r="r" b="b"/>
            <a:pathLst>
              <a:path w="2509736" h="2509736">
                <a:moveTo>
                  <a:pt x="1254868" y="0"/>
                </a:moveTo>
                <a:cubicBezTo>
                  <a:pt x="1947912" y="0"/>
                  <a:pt x="2509736" y="561824"/>
                  <a:pt x="2509736" y="1254868"/>
                </a:cubicBezTo>
                <a:cubicBezTo>
                  <a:pt x="2509736" y="1947912"/>
                  <a:pt x="1947912" y="2509736"/>
                  <a:pt x="1254868" y="2509736"/>
                </a:cubicBezTo>
                <a:cubicBezTo>
                  <a:pt x="561824" y="2509736"/>
                  <a:pt x="0" y="1947912"/>
                  <a:pt x="0" y="1254868"/>
                </a:cubicBezTo>
                <a:cubicBezTo>
                  <a:pt x="0" y="561824"/>
                  <a:pt x="561824" y="0"/>
                  <a:pt x="1254868" y="0"/>
                </a:cubicBezTo>
                <a:close/>
              </a:path>
            </a:pathLst>
          </a:cu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9837540-9555-516A-1C41-5503D885D7EF}"/>
              </a:ext>
            </a:extLst>
          </p:cNvPr>
          <p:cNvSpPr txBox="1"/>
          <p:nvPr/>
        </p:nvSpPr>
        <p:spPr>
          <a:xfrm>
            <a:off x="914400" y="1703491"/>
            <a:ext cx="9548947" cy="4189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Kursdeltaker skal kunne: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forklare prinsippene for bruk av beslutningsstøtteverktøy i kombinasjon med operatørens fagkyndighet  </a:t>
            </a:r>
          </a:p>
          <a:p>
            <a:pPr>
              <a:lnSpc>
                <a:spcPct val="150000"/>
              </a:lnSpc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forklare oppbygning og hovedbruk, samt de ulike hastegradsnivåene i beslutningsstøtteverktøyene NIMN, TTA og LVI</a:t>
            </a:r>
          </a:p>
          <a:p>
            <a:pPr>
              <a:lnSpc>
                <a:spcPct val="150000"/>
              </a:lnSpc>
            </a:pPr>
            <a:endParaRPr lang="nb-NO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forklare prinsippene for bruk av «</a:t>
            </a:r>
            <a:r>
              <a:rPr lang="nb-NO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startkort</a:t>
            </a: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» ved mottak av samtale ved bruk av LVI og NIMN </a:t>
            </a:r>
          </a:p>
        </p:txBody>
      </p:sp>
    </p:spTree>
    <p:extLst>
      <p:ext uri="{BB962C8B-B14F-4D97-AF65-F5344CB8AC3E}">
        <p14:creationId xmlns:p14="http://schemas.microsoft.com/office/powerpoint/2010/main" val="2085806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91377" y="934526"/>
            <a:ext cx="2812623" cy="131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Spørsmål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 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1861854" y="2894110"/>
            <a:ext cx="7017113" cy="207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Hva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inneholder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et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beslutningsstøtteverktøy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Bilde 10">
            <a:extLst>
              <a:ext uri="{FF2B5EF4-FFF2-40B4-BE49-F238E27FC236}">
                <a16:creationId xmlns:a16="http://schemas.microsoft.com/office/drawing/2014/main" id="{11F3E8DD-61AF-4710-8515-95E769971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772" y="1631405"/>
            <a:ext cx="3239363" cy="3778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0477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Sylinder 7"/>
          <p:cNvSpPr txBox="1">
            <a:spLocks noChangeArrowheads="1"/>
          </p:cNvSpPr>
          <p:nvPr/>
        </p:nvSpPr>
        <p:spPr bwMode="auto">
          <a:xfrm>
            <a:off x="593603" y="4929037"/>
            <a:ext cx="5488555" cy="83099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400" b="0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Forskjellige </a:t>
            </a:r>
            <a:r>
              <a:rPr kumimoji="0" lang="nb-NO" altLang="nb-NO" sz="2400" b="0" i="0" u="sng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triagesystemer</a:t>
            </a:r>
            <a:br>
              <a:rPr kumimoji="0" lang="nb-NO" altLang="nb-NO" sz="2400" b="0" i="0" u="sng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altLang="nb-NO" sz="24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pr</a:t>
            </a:r>
            <a:r>
              <a:rPr kumimoji="0" lang="nb-NO" altLang="nb-NO" sz="2400" b="0" i="0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e- og </a:t>
            </a:r>
            <a:r>
              <a:rPr kumimoji="0" lang="nb-NO" altLang="nb-NO" sz="2400" b="0" i="0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inhospitalt</a:t>
            </a:r>
            <a:r>
              <a:rPr kumimoji="0" lang="nb-NO" altLang="nb-NO" sz="2400" b="0" i="0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og i LVS - LV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4" y="295379"/>
            <a:ext cx="1639966" cy="2487384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832" y="1097966"/>
            <a:ext cx="1700931" cy="2414225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703" y="542289"/>
            <a:ext cx="1981372" cy="3712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168" y="1310452"/>
            <a:ext cx="1646063" cy="2944623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2019" y="3564015"/>
            <a:ext cx="1560711" cy="493819"/>
          </a:xfrm>
          <a:prstGeom prst="rect">
            <a:avLst/>
          </a:prstGeom>
        </p:spPr>
      </p:pic>
      <p:sp>
        <p:nvSpPr>
          <p:cNvPr id="16" name="Rektangel 15"/>
          <p:cNvSpPr>
            <a:spLocks noChangeArrowheads="1"/>
          </p:cNvSpPr>
          <p:nvPr/>
        </p:nvSpPr>
        <p:spPr bwMode="auto">
          <a:xfrm>
            <a:off x="4443930" y="2853172"/>
            <a:ext cx="1727887" cy="646331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Noen LVS bruker TTA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6564180" y="4378486"/>
            <a:ext cx="1816418" cy="6463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Mange LVS </a:t>
            </a:r>
            <a:b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bruker LVI</a:t>
            </a:r>
          </a:p>
        </p:txBody>
      </p:sp>
      <p:sp>
        <p:nvSpPr>
          <p:cNvPr id="18" name="Rektangel 17"/>
          <p:cNvSpPr>
            <a:spLocks noChangeArrowheads="1"/>
          </p:cNvSpPr>
          <p:nvPr/>
        </p:nvSpPr>
        <p:spPr bwMode="auto">
          <a:xfrm>
            <a:off x="9159168" y="4382382"/>
            <a:ext cx="1646063" cy="92333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Alle AMK og </a:t>
            </a:r>
            <a:r>
              <a:rPr lang="nb-NO" altLang="nb-NO" sz="1800" kern="0" dirty="0">
                <a:solidFill>
                  <a:srgbClr val="254061"/>
                </a:solidFill>
              </a:rPr>
              <a:t>noen</a:t>
            </a:r>
            <a:r>
              <a:rPr kumimoji="0" lang="nb-NO" alt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LVS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bruker NIMN</a:t>
            </a:r>
          </a:p>
        </p:txBody>
      </p:sp>
      <p:pic>
        <p:nvPicPr>
          <p:cNvPr id="1026" name="Picture 2" descr="image00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165" y="295379"/>
            <a:ext cx="1631994" cy="244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0BEBDBF4-B9AC-180A-9FCA-4E03A494D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51" y="2896205"/>
            <a:ext cx="1657640" cy="646331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 sz="1800" kern="0" dirty="0">
                <a:solidFill>
                  <a:srgbClr val="254061"/>
                </a:solidFill>
              </a:rPr>
              <a:t>Ambulansene bruker RETTS….</a:t>
            </a:r>
            <a:endParaRPr kumimoji="0" lang="nb-NO" altLang="nb-NO" sz="1800" b="0" i="0" u="none" strike="noStrike" kern="0" cap="none" spc="0" normalizeH="0" baseline="0" noProof="0" dirty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613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F6BADCF-8395-7366-CA25-D9E9FDDE5BA4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Snakker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vi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samme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språk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? 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FE4057F-2620-A8CC-806D-8CA871B49E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37" r="20727" b="-2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4"/>
          <a:srcRect t="32553" r="1" b="431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5"/>
          <a:srcRect t="8015" r="1" b="13945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8" name="Bilde 7" descr="Et bilde som inneholder person, Menneskeansikt, klær, hodetelefoner&#10;&#10;Automatisk generert beskrivelse">
            <a:extLst>
              <a:ext uri="{FF2B5EF4-FFF2-40B4-BE49-F238E27FC236}">
                <a16:creationId xmlns:a16="http://schemas.microsoft.com/office/drawing/2014/main" id="{5C45A57C-823D-692C-FD7F-867B362AA8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4" r="27284" b="-1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9057372" y="653626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EF05AC0-4870-946B-7BCA-01695FB07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427" y="4777590"/>
            <a:ext cx="3515283" cy="150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08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8</a:t>
            </a:fld>
            <a:endParaRPr lang="nb-NO"/>
          </a:p>
        </p:txBody>
      </p:sp>
      <p:sp>
        <p:nvSpPr>
          <p:cNvPr id="9" name="Plassholder for innhold 4"/>
          <p:cNvSpPr txBox="1">
            <a:spLocks/>
          </p:cNvSpPr>
          <p:nvPr/>
        </p:nvSpPr>
        <p:spPr bwMode="auto">
          <a:xfrm>
            <a:off x="1345308" y="1273312"/>
            <a:ext cx="8636892" cy="4708981"/>
          </a:xfrm>
          <a:prstGeom prst="rect">
            <a:avLst/>
          </a:prstGeom>
          <a:noFill/>
          <a:ln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6666"/>
              </a:buClr>
              <a:buFont typeface="Wingdings" panose="05000000000000000000" pitchFamily="2" charset="2"/>
              <a:buChar char="Ø"/>
              <a:defRPr/>
            </a:pPr>
            <a:r>
              <a:rPr lang="nb-NO" altLang="nb-NO" sz="2000" b="1" kern="0" dirty="0">
                <a:latin typeface="Verdana"/>
              </a:rPr>
              <a:t>NIMN</a:t>
            </a:r>
            <a:r>
              <a:rPr lang="nb-NO" altLang="nb-NO" sz="2000" kern="0" dirty="0">
                <a:latin typeface="Verdana"/>
              </a:rPr>
              <a:t> </a:t>
            </a:r>
            <a:br>
              <a:rPr lang="nb-NO" altLang="nb-NO" sz="2000" kern="0" dirty="0">
                <a:latin typeface="Verdana"/>
              </a:rPr>
            </a:br>
            <a:r>
              <a:rPr lang="nb-NO" altLang="nb-NO" sz="2000" kern="0" dirty="0">
                <a:latin typeface="Verdana"/>
              </a:rPr>
              <a:t>3 nivåer: </a:t>
            </a:r>
            <a:r>
              <a:rPr lang="nb-NO" altLang="nb-NO" sz="2000" kern="0" dirty="0">
                <a:solidFill>
                  <a:srgbClr val="FF0000"/>
                </a:solidFill>
                <a:latin typeface="Verdana"/>
              </a:rPr>
              <a:t>rød</a:t>
            </a:r>
            <a:r>
              <a:rPr lang="nb-NO" altLang="nb-NO" sz="2000" kern="0" dirty="0">
                <a:solidFill>
                  <a:srgbClr val="254061"/>
                </a:solidFill>
                <a:latin typeface="Verdana"/>
              </a:rPr>
              <a:t> </a:t>
            </a:r>
            <a:r>
              <a:rPr lang="nb-NO" altLang="nb-NO" sz="2000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</a:rPr>
              <a:t>gul</a:t>
            </a:r>
            <a:r>
              <a:rPr lang="nb-NO" altLang="nb-NO" sz="2000" kern="0" dirty="0">
                <a:solidFill>
                  <a:srgbClr val="254061"/>
                </a:solidFill>
                <a:latin typeface="Verdana"/>
              </a:rPr>
              <a:t> </a:t>
            </a:r>
            <a:r>
              <a:rPr lang="nb-NO" altLang="nb-NO" sz="2000" kern="0" dirty="0">
                <a:solidFill>
                  <a:srgbClr val="008000"/>
                </a:solidFill>
                <a:latin typeface="Verdana"/>
              </a:rPr>
              <a:t>grønn</a:t>
            </a:r>
            <a:br>
              <a:rPr lang="nb-NO" altLang="nb-NO" sz="2000" kern="0" dirty="0">
                <a:solidFill>
                  <a:srgbClr val="008000"/>
                </a:solidFill>
                <a:latin typeface="Verdana"/>
              </a:rPr>
            </a:br>
            <a:endParaRPr lang="nb-NO" altLang="nb-NO" sz="2000" kern="0" dirty="0">
              <a:solidFill>
                <a:srgbClr val="008000"/>
              </a:solidFill>
              <a:latin typeface="Verdana"/>
            </a:endParaRPr>
          </a:p>
          <a:p>
            <a:pPr>
              <a:buClr>
                <a:srgbClr val="006666"/>
              </a:buClr>
              <a:buFont typeface="Wingdings" panose="05000000000000000000" pitchFamily="2" charset="2"/>
              <a:buChar char="Ø"/>
              <a:defRPr/>
            </a:pPr>
            <a:r>
              <a:rPr lang="nb-NO" altLang="nb-NO" sz="2000" b="1" kern="0" dirty="0">
                <a:latin typeface="Verdana"/>
              </a:rPr>
              <a:t>Manchester</a:t>
            </a:r>
            <a:r>
              <a:rPr lang="nb-NO" altLang="nb-NO" sz="2000" kern="0" dirty="0">
                <a:latin typeface="Verdana"/>
              </a:rPr>
              <a:t> – </a:t>
            </a:r>
            <a:r>
              <a:rPr lang="nb-NO" altLang="nb-NO" sz="2000" b="1" kern="0" dirty="0">
                <a:latin typeface="Verdana"/>
              </a:rPr>
              <a:t>TTA</a:t>
            </a:r>
            <a:r>
              <a:rPr lang="nb-NO" altLang="nb-NO" sz="2000" kern="0" dirty="0">
                <a:latin typeface="Verdana"/>
              </a:rPr>
              <a:t> </a:t>
            </a:r>
            <a:br>
              <a:rPr lang="nb-NO" altLang="nb-NO" sz="2000" kern="0" dirty="0">
                <a:latin typeface="Verdana"/>
              </a:rPr>
            </a:br>
            <a:r>
              <a:rPr lang="nb-NO" altLang="nb-NO" sz="2000" kern="0" dirty="0">
                <a:latin typeface="Verdana"/>
              </a:rPr>
              <a:t>4 nivåer: </a:t>
            </a:r>
            <a:r>
              <a:rPr lang="nb-NO" altLang="nb-NO" sz="2000" kern="0" dirty="0">
                <a:solidFill>
                  <a:srgbClr val="FF0000"/>
                </a:solidFill>
                <a:latin typeface="Verdana"/>
              </a:rPr>
              <a:t>rød</a:t>
            </a:r>
            <a:r>
              <a:rPr lang="nb-NO" altLang="nb-NO" sz="2000" kern="0" dirty="0">
                <a:solidFill>
                  <a:srgbClr val="254061"/>
                </a:solidFill>
                <a:latin typeface="Verdana"/>
              </a:rPr>
              <a:t> </a:t>
            </a:r>
            <a:r>
              <a:rPr lang="nb-NO" altLang="nb-NO" sz="2000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</a:rPr>
              <a:t>gul</a:t>
            </a:r>
            <a:r>
              <a:rPr lang="nb-NO" altLang="nb-NO" sz="2000" kern="0" dirty="0">
                <a:solidFill>
                  <a:srgbClr val="254061"/>
                </a:solidFill>
                <a:latin typeface="Verdana"/>
              </a:rPr>
              <a:t> </a:t>
            </a:r>
            <a:r>
              <a:rPr lang="nb-NO" altLang="nb-NO" sz="2000" kern="0" dirty="0">
                <a:solidFill>
                  <a:srgbClr val="008000"/>
                </a:solidFill>
                <a:latin typeface="Verdana"/>
              </a:rPr>
              <a:t>grønn </a:t>
            </a:r>
            <a:r>
              <a:rPr lang="nb-NO" altLang="nb-NO" sz="2000" kern="0" dirty="0">
                <a:solidFill>
                  <a:srgbClr val="0000FF"/>
                </a:solidFill>
                <a:latin typeface="Verdana"/>
              </a:rPr>
              <a:t>blå	</a:t>
            </a:r>
            <a:r>
              <a:rPr lang="nb-NO" altLang="nb-NO" sz="2000" kern="0" dirty="0">
                <a:latin typeface="Verdana"/>
              </a:rPr>
              <a:t>+ </a:t>
            </a:r>
            <a:r>
              <a:rPr lang="nb-NO" altLang="nb-NO" sz="2000" kern="0" dirty="0">
                <a:solidFill>
                  <a:schemeClr val="accent2">
                    <a:lumMod val="75000"/>
                  </a:schemeClr>
                </a:solidFill>
                <a:latin typeface="Verdana"/>
              </a:rPr>
              <a:t>oransje </a:t>
            </a:r>
            <a:r>
              <a:rPr lang="nb-NO" altLang="nb-NO" sz="2000" kern="0" dirty="0">
                <a:latin typeface="Verdana"/>
              </a:rPr>
              <a:t>på oppmøte (MTS) </a:t>
            </a:r>
            <a:br>
              <a:rPr lang="nb-NO" altLang="nb-NO" sz="2000" kern="0" dirty="0">
                <a:latin typeface="Verdana"/>
              </a:rPr>
            </a:br>
            <a:endParaRPr lang="nb-NO" altLang="nb-NO" sz="2000" kern="0" dirty="0">
              <a:latin typeface="Verdana"/>
            </a:endParaRPr>
          </a:p>
          <a:p>
            <a:pPr>
              <a:buClr>
                <a:srgbClr val="006666"/>
              </a:buClr>
              <a:buFont typeface="Wingdings" panose="05000000000000000000" pitchFamily="2" charset="2"/>
              <a:buChar char="Ø"/>
              <a:defRPr/>
            </a:pPr>
            <a:r>
              <a:rPr lang="nb-NO" altLang="nb-NO" sz="2000" b="1" kern="0" dirty="0">
                <a:latin typeface="Verdana"/>
              </a:rPr>
              <a:t>LVI </a:t>
            </a:r>
            <a:br>
              <a:rPr lang="nb-NO" altLang="nb-NO" sz="2000" b="1" kern="0" dirty="0">
                <a:latin typeface="Verdana"/>
              </a:rPr>
            </a:br>
            <a:r>
              <a:rPr lang="nb-NO" altLang="nb-NO" sz="2000" kern="0" dirty="0">
                <a:latin typeface="Verdana"/>
              </a:rPr>
              <a:t>3 nivåer: </a:t>
            </a:r>
            <a:r>
              <a:rPr lang="nb-NO" altLang="nb-NO" sz="2000" kern="0" dirty="0">
                <a:solidFill>
                  <a:srgbClr val="FF0000"/>
                </a:solidFill>
                <a:latin typeface="Verdana"/>
              </a:rPr>
              <a:t>rød</a:t>
            </a:r>
            <a:r>
              <a:rPr lang="nb-NO" altLang="nb-NO" sz="2000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</a:rPr>
              <a:t> gul  </a:t>
            </a:r>
            <a:r>
              <a:rPr lang="nb-NO" altLang="nb-NO" sz="2000" kern="0" dirty="0">
                <a:solidFill>
                  <a:srgbClr val="00B050"/>
                </a:solidFill>
                <a:latin typeface="Verdana"/>
              </a:rPr>
              <a:t>grønn</a:t>
            </a:r>
            <a:br>
              <a:rPr lang="nb-NO" altLang="nb-NO" sz="2000" kern="0" dirty="0">
                <a:solidFill>
                  <a:srgbClr val="00B050"/>
                </a:solidFill>
                <a:latin typeface="Verdana"/>
              </a:rPr>
            </a:br>
            <a:endParaRPr lang="nb-NO" altLang="nb-NO" sz="2000" kern="0" dirty="0">
              <a:solidFill>
                <a:srgbClr val="00B050"/>
              </a:solidFill>
              <a:latin typeface="Verdana"/>
            </a:endParaRPr>
          </a:p>
          <a:p>
            <a:pPr>
              <a:buClr>
                <a:srgbClr val="006666"/>
              </a:buClr>
              <a:buFont typeface="Wingdings" panose="05000000000000000000" pitchFamily="2" charset="2"/>
              <a:buChar char="Ø"/>
              <a:defRPr/>
            </a:pPr>
            <a:r>
              <a:rPr lang="nb-NO" altLang="nb-NO" sz="2000" b="1" kern="0" dirty="0">
                <a:latin typeface="Verdana"/>
              </a:rPr>
              <a:t>RETTS</a:t>
            </a:r>
            <a:br>
              <a:rPr lang="nb-NO" altLang="nb-NO" sz="2000" kern="0" dirty="0">
                <a:latin typeface="Verdana"/>
              </a:rPr>
            </a:br>
            <a:r>
              <a:rPr lang="nb-NO" altLang="nb-NO" sz="2000" kern="0" dirty="0">
                <a:latin typeface="Verdana"/>
              </a:rPr>
              <a:t>4 nivåer: </a:t>
            </a:r>
            <a:r>
              <a:rPr lang="nb-NO" altLang="nb-NO" sz="2000" kern="0" dirty="0">
                <a:solidFill>
                  <a:srgbClr val="FF0000"/>
                </a:solidFill>
                <a:latin typeface="Verdana"/>
              </a:rPr>
              <a:t>rød</a:t>
            </a:r>
            <a:r>
              <a:rPr lang="nb-NO" altLang="nb-NO" sz="2000" kern="0" dirty="0">
                <a:solidFill>
                  <a:srgbClr val="254061"/>
                </a:solidFill>
                <a:latin typeface="Verdana"/>
              </a:rPr>
              <a:t> </a:t>
            </a:r>
            <a:r>
              <a:rPr lang="nb-NO" altLang="nb-NO" sz="2000" kern="0" dirty="0">
                <a:solidFill>
                  <a:srgbClr val="E46C0A"/>
                </a:solidFill>
                <a:latin typeface="Verdana"/>
              </a:rPr>
              <a:t>oransje </a:t>
            </a:r>
            <a:r>
              <a:rPr lang="nb-NO" altLang="nb-NO" sz="2000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</a:rPr>
              <a:t>gul</a:t>
            </a:r>
            <a:r>
              <a:rPr lang="nb-NO" altLang="nb-NO" sz="2000" kern="0" dirty="0">
                <a:solidFill>
                  <a:srgbClr val="254061"/>
                </a:solidFill>
                <a:latin typeface="Verdana"/>
              </a:rPr>
              <a:t>  </a:t>
            </a:r>
            <a:r>
              <a:rPr lang="nb-NO" altLang="nb-NO" sz="2000" kern="0" dirty="0">
                <a:solidFill>
                  <a:srgbClr val="008000"/>
                </a:solidFill>
                <a:latin typeface="Verdana"/>
              </a:rPr>
              <a:t>grønn</a:t>
            </a:r>
          </a:p>
          <a:p>
            <a:pPr>
              <a:buClr>
                <a:srgbClr val="006666"/>
              </a:buClr>
              <a:defRPr/>
            </a:pPr>
            <a:endParaRPr lang="nb-NO" altLang="nb-NO" sz="2000" kern="0" dirty="0">
              <a:latin typeface="Verdana"/>
            </a:endParaRPr>
          </a:p>
          <a:p>
            <a:pPr>
              <a:buClr>
                <a:srgbClr val="006666"/>
              </a:buClr>
              <a:buFont typeface="Wingdings" panose="05000000000000000000" pitchFamily="2" charset="2"/>
              <a:buChar char="Ø"/>
              <a:defRPr/>
            </a:pPr>
            <a:r>
              <a:rPr lang="nb-NO" altLang="nb-NO" sz="2000" b="1" kern="0" dirty="0">
                <a:latin typeface="Verdana"/>
              </a:rPr>
              <a:t>SATS</a:t>
            </a:r>
            <a:br>
              <a:rPr lang="nb-NO" altLang="nb-NO" sz="2000" b="1" kern="0" dirty="0">
                <a:latin typeface="Verdana"/>
              </a:rPr>
            </a:br>
            <a:r>
              <a:rPr lang="nb-NO" altLang="nb-NO" sz="2000" kern="0" dirty="0">
                <a:latin typeface="Verdana"/>
              </a:rPr>
              <a:t>5 nivåer: </a:t>
            </a:r>
            <a:r>
              <a:rPr lang="nb-NO" altLang="nb-NO" sz="2000" kern="0" dirty="0">
                <a:solidFill>
                  <a:srgbClr val="FF0000"/>
                </a:solidFill>
                <a:latin typeface="Verdana"/>
              </a:rPr>
              <a:t>rød</a:t>
            </a:r>
            <a:r>
              <a:rPr lang="nb-NO" altLang="nb-NO" sz="2000" kern="0" dirty="0">
                <a:solidFill>
                  <a:srgbClr val="254061"/>
                </a:solidFill>
                <a:latin typeface="Verdana"/>
              </a:rPr>
              <a:t> </a:t>
            </a:r>
            <a:r>
              <a:rPr lang="nb-NO" altLang="nb-NO" sz="2000" kern="0" dirty="0">
                <a:solidFill>
                  <a:srgbClr val="E46C0A"/>
                </a:solidFill>
                <a:latin typeface="Verdana"/>
              </a:rPr>
              <a:t>oransje </a:t>
            </a:r>
            <a:r>
              <a:rPr lang="nb-NO" altLang="nb-NO" sz="2000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</a:rPr>
              <a:t>gul</a:t>
            </a:r>
            <a:r>
              <a:rPr lang="nb-NO" altLang="nb-NO" sz="2000" kern="0" dirty="0">
                <a:solidFill>
                  <a:srgbClr val="FFFF00"/>
                </a:solidFill>
                <a:latin typeface="Verdana"/>
              </a:rPr>
              <a:t> </a:t>
            </a:r>
            <a:r>
              <a:rPr lang="nb-NO" altLang="nb-NO" sz="2000" kern="0" dirty="0">
                <a:solidFill>
                  <a:srgbClr val="254061"/>
                </a:solidFill>
                <a:latin typeface="Verdana"/>
              </a:rPr>
              <a:t> </a:t>
            </a:r>
            <a:r>
              <a:rPr lang="nb-NO" altLang="nb-NO" sz="2000" kern="0" dirty="0">
                <a:solidFill>
                  <a:srgbClr val="008000"/>
                </a:solidFill>
                <a:latin typeface="Verdana"/>
              </a:rPr>
              <a:t>grønn </a:t>
            </a:r>
            <a:r>
              <a:rPr lang="nb-NO" altLang="nb-NO" sz="2000" kern="0" dirty="0">
                <a:solidFill>
                  <a:srgbClr val="0000FF"/>
                </a:solidFill>
                <a:latin typeface="Verdana"/>
              </a:rPr>
              <a:t>blå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1288477" y="471458"/>
            <a:ext cx="1111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Nei..</a:t>
            </a:r>
          </a:p>
        </p:txBody>
      </p:sp>
    </p:spTree>
    <p:extLst>
      <p:ext uri="{BB962C8B-B14F-4D97-AF65-F5344CB8AC3E}">
        <p14:creationId xmlns:p14="http://schemas.microsoft.com/office/powerpoint/2010/main" val="7744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9</a:t>
            </a:fld>
            <a:endParaRPr lang="nb-NO"/>
          </a:p>
        </p:txBody>
      </p:sp>
      <p:sp>
        <p:nvSpPr>
          <p:cNvPr id="9" name="Rektangel 8"/>
          <p:cNvSpPr/>
          <p:nvPr/>
        </p:nvSpPr>
        <p:spPr>
          <a:xfrm>
            <a:off x="4887259" y="1593856"/>
            <a:ext cx="790668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nb-NO" altLang="nb-NO" sz="2000" b="1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</a:t>
            </a:r>
            <a:r>
              <a:rPr kumimoji="0" lang="nb-NO" altLang="nb-NO" sz="2000" b="1" i="0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valitetssikring</a:t>
            </a:r>
            <a:r>
              <a:rPr kumimoji="0" lang="nb-NO" altLang="nb-NO" sz="20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av henvendelser</a:t>
            </a:r>
            <a:br>
              <a:rPr kumimoji="0" lang="nb-NO" altLang="nb-NO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endParaRPr kumimoji="0" lang="nb-NO" altLang="nb-NO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nb-NO" alt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kriterie-/diskriminatorbasert respons på: </a:t>
            </a:r>
            <a:br>
              <a:rPr kumimoji="0" lang="nb-NO" alt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nb-NO" alt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- symptomer (subjektivt)</a:t>
            </a:r>
            <a:br>
              <a:rPr lang="nb-NO" alt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alt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nb-NO" altLang="nb-NO" sz="2000" noProof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</a:t>
            </a:r>
            <a:r>
              <a:rPr lang="nb-NO" sz="20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liniske</a:t>
            </a: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tegn og funn (objektive)</a:t>
            </a:r>
            <a:b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hendelser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nb-NO" sz="2000" kern="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nb-NO" altLang="nb-NO" sz="2000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kumimoji="0" lang="nb-NO" altLang="nb-NO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ikrer</a:t>
            </a:r>
            <a:r>
              <a:rPr kumimoji="0" lang="nb-NO" alt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systematikk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kumimoji="0" lang="nb-NO" altLang="nb-NO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nb-NO" altLang="nb-NO" sz="2000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tiltak og råd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kumimoji="0" lang="nb-NO" altLang="nb-NO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nb-NO" altLang="nb-NO" sz="2000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kumimoji="0" lang="nb-NO" altLang="nb-NO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agkyndighetsprinsippet</a:t>
            </a:r>
            <a:r>
              <a:rPr kumimoji="0" lang="nb-NO" alt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nb-NO" altLang="nb-NO" sz="2000" kern="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nb-NO" alt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”ryggdekning” i klagesaker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3218213" y="278460"/>
            <a:ext cx="8135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Felles for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beslutningsstøtteverktøyene: </a:t>
            </a:r>
            <a:endParaRPr lang="nb-NO" sz="28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470144" y="524682"/>
            <a:ext cx="15680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altLang="nb-NO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r>
              <a:rPr kumimoji="0" lang="nb-NO" altLang="nb-NO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og ja</a:t>
            </a:r>
            <a:endParaRPr kumimoji="0" lang="nb-NO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535456C-DA6E-1B04-B112-7807F87A4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44" y="2028157"/>
            <a:ext cx="3985132" cy="3111985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891574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5013</TotalTime>
  <Words>4353</Words>
  <Application>Microsoft Office PowerPoint</Application>
  <PresentationFormat>Widescreen</PresentationFormat>
  <Paragraphs>415</Paragraphs>
  <Slides>32</Slides>
  <Notes>32</Notes>
  <HiddenSlides>0</HiddenSlides>
  <MMClips>0</MMClips>
  <ScaleCrop>false</ScaleCrop>
  <HeadingPairs>
    <vt:vector size="6" baseType="variant">
      <vt:variant>
        <vt:lpstr>Brukte skrifter</vt:lpstr>
      </vt:variant>
      <vt:variant>
        <vt:i4>10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32</vt:i4>
      </vt:variant>
    </vt:vector>
  </HeadingPairs>
  <TitlesOfParts>
    <vt:vector size="45" baseType="lpstr">
      <vt:lpstr>Arial</vt:lpstr>
      <vt:lpstr>Calibri</vt:lpstr>
      <vt:lpstr>Calibri Light</vt:lpstr>
      <vt:lpstr>Helvetica Neue</vt:lpstr>
      <vt:lpstr>Symbol</vt:lpstr>
      <vt:lpstr>Times</vt:lpstr>
      <vt:lpstr>Times New Roman</vt:lpstr>
      <vt:lpstr>Verdana</vt:lpstr>
      <vt:lpstr>Wingdings</vt:lpstr>
      <vt:lpstr>Work Sans</vt:lpstr>
      <vt:lpstr>Office-tema</vt:lpstr>
      <vt:lpstr>3_Office-tema</vt:lpstr>
      <vt:lpstr>1_Office-tema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Helse Vest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Ellingsen, Thor Andre</dc:creator>
  <cp:lastModifiedBy>Realfsen, Vibeke Kristensen</cp:lastModifiedBy>
  <cp:revision>211</cp:revision>
  <dcterms:created xsi:type="dcterms:W3CDTF">2022-09-14T08:42:47Z</dcterms:created>
  <dcterms:modified xsi:type="dcterms:W3CDTF">2023-06-29T08:56:26Z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291ddcc-9a90-46b7-a727-d19b3ec4b730_Enabled">
    <vt:lpwstr>true</vt:lpwstr>
  </property>
  <property fmtid="{D5CDD505-2E9C-101B-9397-08002B2CF9AE}" pid="3" name="MSIP_Label_d291ddcc-9a90-46b7-a727-d19b3ec4b730_SetDate">
    <vt:lpwstr>2023-06-02T05:16:31Z</vt:lpwstr>
  </property>
  <property fmtid="{D5CDD505-2E9C-101B-9397-08002B2CF9AE}" pid="4" name="MSIP_Label_d291ddcc-9a90-46b7-a727-d19b3ec4b730_Method">
    <vt:lpwstr>Privileged</vt:lpwstr>
  </property>
  <property fmtid="{D5CDD505-2E9C-101B-9397-08002B2CF9AE}" pid="5" name="MSIP_Label_d291ddcc-9a90-46b7-a727-d19b3ec4b730_Name">
    <vt:lpwstr>Åpen</vt:lpwstr>
  </property>
  <property fmtid="{D5CDD505-2E9C-101B-9397-08002B2CF9AE}" pid="6" name="MSIP_Label_d291ddcc-9a90-46b7-a727-d19b3ec4b730_SiteId">
    <vt:lpwstr>bdcbe535-f3cf-49f5-8a6a-fb6d98dc7837</vt:lpwstr>
  </property>
  <property fmtid="{D5CDD505-2E9C-101B-9397-08002B2CF9AE}" pid="7" name="MSIP_Label_d291ddcc-9a90-46b7-a727-d19b3ec4b730_ActionId">
    <vt:lpwstr>4569004f-69fc-4482-a3a6-e80153114cda</vt:lpwstr>
  </property>
  <property fmtid="{D5CDD505-2E9C-101B-9397-08002B2CF9AE}" pid="8" name="MSIP_Label_d291ddcc-9a90-46b7-a727-d19b3ec4b730_ContentBits">
    <vt:lpwstr>0</vt:lpwstr>
  </property>
</Properties>
</file>