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handoutMasterIdLst>
    <p:handoutMasterId r:id="rId31"/>
  </p:handoutMasterIdLst>
  <p:sldIdLst>
    <p:sldId id="313" r:id="rId4"/>
    <p:sldId id="299" r:id="rId5"/>
    <p:sldId id="258" r:id="rId6"/>
    <p:sldId id="257" r:id="rId7"/>
    <p:sldId id="323" r:id="rId8"/>
    <p:sldId id="262" r:id="rId9"/>
    <p:sldId id="292" r:id="rId10"/>
    <p:sldId id="328" r:id="rId11"/>
    <p:sldId id="266" r:id="rId12"/>
    <p:sldId id="274" r:id="rId13"/>
    <p:sldId id="329" r:id="rId14"/>
    <p:sldId id="283" r:id="rId15"/>
    <p:sldId id="281" r:id="rId16"/>
    <p:sldId id="298" r:id="rId17"/>
    <p:sldId id="278" r:id="rId18"/>
    <p:sldId id="279" r:id="rId19"/>
    <p:sldId id="259" r:id="rId20"/>
    <p:sldId id="267" r:id="rId21"/>
    <p:sldId id="331" r:id="rId22"/>
    <p:sldId id="264" r:id="rId23"/>
    <p:sldId id="285" r:id="rId24"/>
    <p:sldId id="332" r:id="rId25"/>
    <p:sldId id="288" r:id="rId26"/>
    <p:sldId id="333" r:id="rId27"/>
    <p:sldId id="260" r:id="rId28"/>
    <p:sldId id="314" r:id="rId29"/>
  </p:sldIdLst>
  <p:sldSz cx="12192000" cy="6858000"/>
  <p:notesSz cx="6799263" cy="99298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oken, Anders" initials="KA" lastIdx="3" clrIdx="0">
    <p:extLst>
      <p:ext uri="{19B8F6BF-5375-455C-9EA6-DF929625EA0E}">
        <p15:presenceInfo xmlns:p15="http://schemas.microsoft.com/office/powerpoint/2012/main" userId="S-1-5-21-2061001726-1181116807-114579206-1539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64238" autoAdjust="0"/>
  </p:normalViewPr>
  <p:slideViewPr>
    <p:cSldViewPr snapToGrid="0" showGuides="1">
      <p:cViewPr varScale="1">
        <p:scale>
          <a:sx n="69" d="100"/>
          <a:sy n="69" d="100"/>
        </p:scale>
        <p:origin x="18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F7F61-D210-4A62-B32D-3E206C226D63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93840-E0B2-40F2-ABD2-04161B790D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9570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direktoratet.no/veiledere/masseskadetriage/Masseskadetriage%20-%20Nasjonal%20veileder.pdf/_/attachment/inline/5f964973-5fb1-4075-a6a4-7c0007896184:4f74d7c6b78f6322bf03dc5a96ba4bb776edfa43/Masseskadetriage%20-%20Nasjonal%20veileder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elsedirektoratet.no/veiledere/helsetjenestens-organisering-pa-skadested/Helsetjenestens%20organisering%20p%C3%A5%20skadested%20%E2%80%93%20Nasjonal%20veileder.pdf/_/attachment/inline/9ecfef15-cefc-434d-a37c-387d3f6f8707:8ce3cc0fd8bf3fbea1d746bd68c1f71bcad47234/Helsetjenestens%20organisering%20p%C3%A5%20skadested%20-%20Nasjonal%20veileder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Dette lysbildet er kun til informasjon for foreleser.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Timen er beregnet til 45 min. </a:t>
            </a:r>
            <a:endParaRPr lang="en-US" dirty="0"/>
          </a:p>
          <a:p>
            <a:pPr>
              <a:defRPr/>
            </a:pPr>
            <a:r>
              <a:rPr lang="nb-NO" altLang="nb-NO" dirty="0">
                <a:cs typeface="Calibri"/>
              </a:rPr>
              <a:t>Aktivisering gjennom dialog, refleksjonsspørsmål og eksempler/case er viktig.</a:t>
            </a:r>
            <a:endParaRPr lang="en-US" dirty="0"/>
          </a:p>
          <a:p>
            <a:endParaRPr lang="nb-NO" dirty="0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er: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dynamisk prosess, under endring og påvirkning hele tiden</a:t>
            </a:r>
            <a:b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Telefontriage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er mest utfordrende, derav spennende å arbeide med.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</a:t>
            </a:r>
            <a:r>
              <a:rPr lang="nb-NO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Telefontriage</a:t>
            </a:r>
            <a: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er en </a:t>
            </a:r>
            <a:r>
              <a:rPr lang="nb-NO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stor</a:t>
            </a:r>
            <a: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utfordring - kommunikasjonen er svært begrenset. </a:t>
            </a:r>
            <a:b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nb-NO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Menneskelige faktorer påvirker oss.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</a:t>
            </a:r>
            <a: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Alle svarene operatøren får påvirker videre håndtering av samtalen, som igjen påvirker hvordan innringer reagerer - operativ psykologi. </a:t>
            </a:r>
            <a:b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Dette temaet inngår i egne forelesninger om samhandling senere i grunnkurset.</a:t>
            </a:r>
            <a:b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	(Det sies det tar 2 sek før vi har vurdert et menneske ut fra stemmen – ca. alder, kjønn, utdanningsnivå, engstelig, utålmodig, selvsikker etc.</a:t>
            </a:r>
            <a:b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	Vi av de, og de av oss – blir fort førende for resten av samtalen). </a:t>
            </a:r>
          </a:p>
          <a:p>
            <a:pPr marL="0" indent="0" defTabSz="457200">
              <a:spcBef>
                <a:spcPct val="20000"/>
              </a:spcBef>
              <a:buFont typeface="Arial"/>
              <a:buNone/>
              <a:defRPr/>
            </a:pPr>
            <a:br>
              <a:rPr lang="nb-NO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0">
              <a:spcBef>
                <a:spcPct val="20000"/>
              </a:spcBef>
              <a:buFont typeface="Arial"/>
              <a:buNone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 forskjell på om det er helsepersonell på stedet som fysisk kan se og undersøke, enn over tlf..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nb-NO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defTabSz="457200">
              <a:spcBef>
                <a:spcPct val="20000"/>
              </a:spcBef>
              <a:buFont typeface="Arial"/>
              <a:buNone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7865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Bruk av beslutningsstøtteverktøy for hastegradsvurdering av telefon-henvendelser var et bevisst valg for norsk medisinsk nødmeldetjeneste, og ble innført i 1994. 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>
                <a:effectLst/>
              </a:rPr>
              <a:t>I Norge brukes ulike </a:t>
            </a:r>
            <a:r>
              <a:rPr lang="nb-NO" i="0" dirty="0">
                <a:solidFill>
                  <a:srgbClr val="FF0000"/>
                </a:solidFill>
                <a:effectLst/>
              </a:rPr>
              <a:t>systemer basert på enten kriterier eller diskriminatorer</a:t>
            </a:r>
            <a:r>
              <a:rPr lang="nb-NO" i="0" dirty="0">
                <a:effectLst/>
              </a:rPr>
              <a:t>, med</a:t>
            </a:r>
            <a:r>
              <a:rPr lang="nb-NO" i="0" baseline="0" dirty="0">
                <a:effectLst/>
              </a:rPr>
              <a:t> </a:t>
            </a:r>
            <a:r>
              <a:rPr lang="nb-NO" i="0" dirty="0">
                <a:effectLst/>
              </a:rPr>
              <a:t>utgangspunkt i symptomer</a:t>
            </a:r>
            <a:r>
              <a:rPr lang="nb-NO" i="0" baseline="0" dirty="0">
                <a:effectLst/>
              </a:rPr>
              <a:t> </a:t>
            </a:r>
            <a:br>
              <a:rPr lang="nb-NO" i="0" baseline="0" dirty="0">
                <a:effectLst/>
              </a:rPr>
            </a:br>
            <a:r>
              <a:rPr lang="nb-NO" baseline="0" dirty="0">
                <a:effectLst/>
              </a:rPr>
              <a:t>– dette kommer vi tilbake til i neste time om beslutningsstøtte. </a:t>
            </a:r>
            <a:r>
              <a:rPr lang="nb-NO" dirty="0">
                <a:effectLst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Spørsmål til kursdeltakerne: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Fagkyndighetsprinsippet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hørte dere også om i e-læringen. Noen som husker hva det vil si? 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Svar: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Kombinasjonen av operatørens faglige vurderinger sammen med bruk av beslutningsstøtteverktøy, med rom for lokale forhold, skal være grunnlaget for telefonvurderingene som gjøres.  </a:t>
            </a:r>
            <a:endParaRPr lang="nb-NO" dirty="0">
              <a:effectLst/>
            </a:endParaRPr>
          </a:p>
          <a:p>
            <a:endParaRPr lang="nb-NO" dirty="0"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Mottak og oppfølging av henvendelser om øyeblikkelig helsehjelp er en fagoppgave (fagkyndighetsprinsippet)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</a:t>
            </a:r>
            <a:r>
              <a:rPr lang="nb-NO" b="0" dirty="0">
                <a:effectLst/>
              </a:rPr>
              <a:t>skal </a:t>
            </a:r>
            <a:r>
              <a:rPr lang="nb-NO" dirty="0">
                <a:effectLst/>
              </a:rPr>
              <a:t>utføres av operatør med </a:t>
            </a:r>
            <a:r>
              <a:rPr lang="nb-NO" b="1" dirty="0">
                <a:effectLst/>
              </a:rPr>
              <a:t>helsefaglig bakgrunn </a:t>
            </a:r>
            <a:r>
              <a:rPr lang="nb-NO" dirty="0">
                <a:effectLst/>
              </a:rPr>
              <a:t>og </a:t>
            </a:r>
            <a:r>
              <a:rPr lang="nb-NO" b="1" dirty="0">
                <a:effectLst/>
              </a:rPr>
              <a:t>tilleggsopplæring.  </a:t>
            </a:r>
          </a:p>
          <a:p>
            <a:br>
              <a:rPr lang="nb-NO" dirty="0">
                <a:effectLst/>
              </a:rPr>
            </a:br>
            <a:r>
              <a:rPr lang="nb-NO" dirty="0">
                <a:effectLst/>
              </a:rPr>
              <a:t>Ved bruk av fagkyndighet i kombinasjon med beslutningsstøtteverktøy kan operatøren stå sterkere ved ev. tilsyn og klagesaker.</a:t>
            </a:r>
          </a:p>
          <a:p>
            <a:endParaRPr lang="nb-NO" dirty="0">
              <a:effectLst/>
            </a:endParaRP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8583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På dette felles grunnkurset for AMK og</a:t>
            </a:r>
            <a:r>
              <a:rPr lang="nb-NO" baseline="0" dirty="0"/>
              <a:t> LVS har vi valgt å ha </a:t>
            </a:r>
            <a:r>
              <a:rPr lang="nb-NO" u="sng" baseline="0" dirty="0"/>
              <a:t>fokus på </a:t>
            </a:r>
            <a:r>
              <a:rPr lang="nb-NO" u="sng" dirty="0"/>
              <a:t>de</a:t>
            </a:r>
            <a:r>
              <a:rPr lang="nb-NO" u="sng" baseline="0" dirty="0"/>
              <a:t> </a:t>
            </a:r>
            <a:r>
              <a:rPr lang="nb-NO" u="sng" dirty="0"/>
              <a:t>tre</a:t>
            </a:r>
            <a:r>
              <a:rPr lang="nb-NO" u="sng" baseline="0" dirty="0"/>
              <a:t> hastegradene som er felles for alle</a:t>
            </a:r>
            <a:r>
              <a:rPr lang="nb-NO" baseline="0" dirty="0"/>
              <a:t>, </a:t>
            </a:r>
            <a:br>
              <a:rPr lang="nb-NO" baseline="0" dirty="0"/>
            </a:br>
            <a:r>
              <a:rPr lang="nb-NO" baseline="0" dirty="0"/>
              <a:t>uavhengig hvilket beslutningsstøtteverktøy din sentral har valgt å bruke.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Grunnen til at vi fokuserer på disse tre som et utgangspunkt er at dette er hastegradene ambulansene rykker ut på i hele Norge, og er sånn sett tre hastegrader alle må forholde seg til betydningen av, uavhengig om du er AMK- eller LVS operatør.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b-NO" baseline="0" dirty="0"/>
            </a:br>
            <a:r>
              <a:rPr lang="nb-NO" baseline="0" dirty="0"/>
              <a:t>Betydningen av andre hastegrader (fargene oransje og blå) må dere lære om lokalt, dersom disse benyttes.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Vær oppmerksom på at det kan være variasjoner mellom verktøyene, også når det gjelder anbefalt ventetid på legetilsyn.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u="sng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u="sng" dirty="0">
                <a:latin typeface="Arial" panose="020B0604020202020204" pitchFamily="34" charset="0"/>
              </a:rPr>
              <a:t>Fargekodene fikk dere også</a:t>
            </a:r>
            <a:r>
              <a:rPr lang="nb-NO" altLang="nb-NO" u="sng" baseline="0" dirty="0">
                <a:latin typeface="Arial" panose="020B0604020202020204" pitchFamily="34" charset="0"/>
              </a:rPr>
              <a:t> </a:t>
            </a:r>
            <a:r>
              <a:rPr lang="nb-NO" altLang="nb-NO" u="sng" dirty="0">
                <a:latin typeface="Arial" panose="020B0604020202020204" pitchFamily="34" charset="0"/>
              </a:rPr>
              <a:t>beskrevet i e-læringen, men: </a:t>
            </a:r>
            <a:br>
              <a:rPr lang="nb-NO" altLang="nb-NO" dirty="0">
                <a:latin typeface="Arial" panose="020B0604020202020204" pitchFamily="34" charset="0"/>
              </a:rPr>
            </a:br>
            <a:endParaRPr lang="nb-NO" altLang="nb-NO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altLang="nb-NO" dirty="0">
                <a:latin typeface="Arial" panose="020B0604020202020204" pitchFamily="34" charset="0"/>
              </a:rPr>
              <a:t>Hovedpoenget</a:t>
            </a:r>
            <a:r>
              <a:rPr lang="nb-NO" altLang="nb-NO" baseline="0" dirty="0">
                <a:latin typeface="Arial" panose="020B0604020202020204" pitchFamily="34" charset="0"/>
              </a:rPr>
              <a:t> er; </a:t>
            </a:r>
            <a:r>
              <a:rPr lang="nb-NO" altLang="nb-NO" b="1" dirty="0">
                <a:latin typeface="Arial" panose="020B0604020202020204" pitchFamily="34" charset="0"/>
              </a:rPr>
              <a:t>Rød er akutt, tidskritisk.</a:t>
            </a:r>
            <a:endParaRPr lang="nb-NO" altLang="nb-NO" b="1" i="1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0" i="0" dirty="0">
                <a:effectLst/>
                <a:latin typeface="-apple-system"/>
              </a:rPr>
              <a:t>Henvendelser som krever rød respons skal som hovedregel håndteres av AMK.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72223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Gul er </a:t>
            </a: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oftest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Ø-hjelp, og det som er den typiske «LV-pasient».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Her igjen må vi vite hva beslutningsstøtteverktøyet vi anvender angir ventetid på.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Teksten er hentet fra NIMN og angir ventetid for kontakt med lege eller ambulansepersonell, ev. videre transport.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et annet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triagesystem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enn NIMN kan Gul hastegrad etter at pasienten har ankommet LV og fått en ny ankomst-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kanskje bety at det er greit med ventetid på lege inntil 2t.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I de fleste tilfeller blir henvendelser som får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gul hastegrad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rutet videre fra AMK til rett LVS, og håndtert av lokal LVS, dersom de har ringt 113.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I noen tilfeller som f.eks. brudd i vektbærende knokler, er det naturlig at AMK beholder tlf. og følger opp henvendelsen selv.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2837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Grønn er ofte henvendelser som kan ivaretas av fastlege, men det kan være gode grunner til at en pasient med grønn hastegrad skal tilsees på LV samme kveld.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Det anbefales å </a:t>
            </a: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bruke hastegradsvurderingen omtalt med farge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og </a:t>
            </a:r>
            <a:r>
              <a:rPr kumimoji="0" lang="nb-NO" alt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ikke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ordene akutt, haster og vanlig, da det kan oppstå misforståelser rundt dette.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Eksempel: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LVS ringte AMK og sa det hastet med amb., og AMK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opr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tenkte: haster = gul.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LVS-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spl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mente haster = akutt – rød.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Ift</a:t>
            </a:r>
            <a:r>
              <a:rPr kumimoji="0" lang="nb-NO" alt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samarbeidet AMK og legevakt: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 har den samme legen å forholde oss til!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LV-legen er også en lege som AMK og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amb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-personell på vakt kan konferere med.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AMK-legen kan også benyttes til konferering, men brukes mer ift. akutte (røde) henvendelser, eller sammensatte case ute i distriktet.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Hvordan AMK-leger er organisert varierer.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Noen har lege i AMK-sentral (deler av døgnet), andre har operativ Redningshelikopter-lege</a:t>
            </a: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 Luftambulanse-lege etc. som sin AMK lege.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1274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 kursdeltakerne lese igjennom lysbildet og deretter komme med eksempler på røde / gule / grønne hendelser (aktivisering).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Bildene er hentet fra NIMN – og dette oppsettet har integrert akuttmedisinforskriften;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uavhengig beslutningsstøtteverktøy lokalt er dette det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«rolle og anbefalt responsmønsteret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» som er 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veiledende for hele Norge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etter konsensus.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Hastegraden utløser et responsnivå: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Responsnivå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 sier hvilke ressurser/aktører som skal varsles, og hvilke tiltak som skal settes i verk.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AMK og LVS koordinerer ulike ressurser.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lang="nb-NO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err="1"/>
              <a:t>Ift</a:t>
            </a:r>
            <a:r>
              <a:rPr lang="nb-NO" baseline="0" dirty="0"/>
              <a:t> samhandling og overføring av oppdrag mellom AMK og LVS kommer vi tilbake til dette under temaet om samhandling</a:t>
            </a:r>
            <a:br>
              <a:rPr lang="nb-NO" baseline="0" dirty="0"/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NB: Her er det stor risiko for svikt og dette kan true pasientsikkerheten!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«Akutthjelper» har erstattet «first responder» begrepet,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har noen hørt det begrepet før?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653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Hastegrad, respons og ressurs henger tett vevd sammen.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ulike aktørene i den akuttmedisinske kjeden har ulike roller: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noen ganger er det førstehjelp fra publikum som faktisk redder liv,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andre ganger må det anestesilege til hos kritisk syke, for opprettholde vitale funksjoner,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   - ambulanse kan i noen tilfeller forlate pas. hjemme etter undersøkelser, og konferering med lege.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Merk: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Riktig ressurs må ha tilstrekkelig kompetansenivå for å gjøre vurderinger og tiltak for den aktuelle pasienten.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Kilde: </a:t>
            </a:r>
            <a:r>
              <a:rPr kumimoji="0" lang="nb-NO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NIMN - 44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938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Hva vet kursdeltagerne om ressurser i sitt område?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Be om innspill fra kursdeltakerne.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Forslag: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Ambulansebil, -båt, -helikopter, -fly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Syketransportenheter </a:t>
            </a:r>
            <a:b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- «hvite biler» / helsebil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Redningshelikopter 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Anestesibemannet utrykningskjøretøy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LV-lege / kjørelege?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Akutthjelpere</a:t>
            </a:r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5293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NB: Animasjon i dette lysbilde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er mange faktorer som kan påvirke hastegradsvurderingen du gjør og valget av ressurser som settes inn!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Dette er verdt å merke seg uavhengig valgte beslutningsstøtteverktøy.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 av hast handler om mer enn den medisinske tilstanden,</a:t>
            </a:r>
            <a:r>
              <a:rPr lang="nb-NO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må sees opp i mot ulike faktorer som: </a:t>
            </a:r>
            <a:r>
              <a:rPr lang="nb-NO" sz="1200" b="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opp punkter fra PP. </a:t>
            </a:r>
            <a:endParaRPr lang="nb-NO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Kan kursdeltakere nevne noen hendelser hvor noen av disse faktorene vil kunne påvirke hastegraden?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Barn alene med skadet pårørende.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Grad av hast og ressursbehov faller heller ikke alltid sammen.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Eks 1: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Løftehjelp opp fra gulv av tung hjelpeløs person.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Brannvesen,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hjemmespl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., legevakt, amb.?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– mange kan bli involvert uten at det er noen stor grad av hast.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Eks 2: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Overflytting av stabil intensivpasient krever mange ressurser, men har kanskje ikke så stor gard av hast.</a:t>
            </a:r>
          </a:p>
          <a:p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  <a:t>Illustrasjoner fra NIMN.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7857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deltakerne snakke med sidemann / grupper på 2 til 3 deltakere - gi dem 2 minutter til felles refleksjon.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Be om innspill i plenum etterpå (prøv å engasjere alle).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Viktig avklaring: </a:t>
            </a: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Er pasienten alene?</a:t>
            </a: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Kommentarer: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Spm.1: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Varierer mye avhengig av hvor pas. er, hvem de er sammen med og tilgjengelige helseressurser. Også døgnvariasjoner.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	- denne vurderingen må gjøres i alle samtaler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Spm.2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Hva hvis pasienten med grønn hastegrad er på en posisjon som kun er tilgjengelig med helikopter?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Eks. a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nkelskade i fjellet vått, kaldt, ev. mørkt?</a:t>
            </a: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hva er andre muligheter? (FORF, brannvesen m. ATV, scooter)</a:t>
            </a: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Spm.3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Er det forsvarlig at pasienten med hjerteinfarkt blir kjørt av privatbil inn til sykehus, dersom det tar kortere tid enn å vente på ambulanse? </a:t>
            </a:r>
            <a:b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- ev. kjøre i møte med en ambulansen for å spare tid?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	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269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Presentasjonen starter her – fyll inn aktuell dato.</a:t>
            </a:r>
          </a:p>
          <a:p>
            <a:endParaRPr kumimoji="0" lang="nb-NO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r>
              <a:rPr kumimoji="0" lang="nb-NO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(Illustrasjon klippet ut fra Norsk indeks for medisinsk nødhjelp)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1338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AMK og LVS har krav til svartider knyttet til seg – dvs. hvor raskt de skal besvare tlf. </a:t>
            </a:r>
            <a:br>
              <a:rPr lang="nb-NO" dirty="0"/>
            </a:br>
            <a:r>
              <a:rPr lang="nb-NO" i="1" dirty="0"/>
              <a:t>Les opp kravene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b="0" dirty="0"/>
              <a:t>Noen sentraler har </a:t>
            </a:r>
            <a:r>
              <a:rPr lang="nb-NO" b="1" dirty="0"/>
              <a:t>overflyt-løsning (</a:t>
            </a:r>
            <a:r>
              <a:rPr lang="nb-NO" b="1" dirty="0" err="1"/>
              <a:t>backup</a:t>
            </a:r>
            <a:r>
              <a:rPr lang="nb-NO" b="1" dirty="0"/>
              <a:t>)</a:t>
            </a:r>
            <a:r>
              <a:rPr lang="nb-NO" b="0" dirty="0"/>
              <a:t>, som vil si at telefoner rutes </a:t>
            </a:r>
            <a:r>
              <a:rPr lang="nb-NO" dirty="0"/>
              <a:t>videre til annen sentral etter en fastsatt tid (ved stor pågang).</a:t>
            </a:r>
            <a:br>
              <a:rPr lang="nb-NO" dirty="0"/>
            </a:br>
            <a:r>
              <a:rPr lang="nb-NO" dirty="0"/>
              <a:t>Dette får dere vite mer om på spesialiseringskurset, da det er ulike lokale avtaler. </a:t>
            </a:r>
            <a:br>
              <a:rPr lang="nb-NO" dirty="0"/>
            </a:br>
            <a:r>
              <a:rPr lang="nb-NO" dirty="0"/>
              <a:t>Men; sentralene skal ha avtaler på plass for dette – spør hvordan din sentral har det lokalt!</a:t>
            </a:r>
            <a:br>
              <a:rPr lang="nb-NO" dirty="0"/>
            </a:br>
            <a:endParaRPr lang="nb-NO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dirty="0"/>
              <a:t>Kilde:</a:t>
            </a:r>
            <a:r>
              <a:rPr lang="nb-NO" baseline="0" dirty="0"/>
              <a:t> w</a:t>
            </a:r>
            <a:r>
              <a:rPr lang="nb-NO" dirty="0"/>
              <a:t>ww.kokom.no </a:t>
            </a:r>
            <a:r>
              <a:rPr lang="nb-NO" dirty="0" err="1"/>
              <a:t>KoKom</a:t>
            </a:r>
            <a:r>
              <a:rPr lang="nb-NO" dirty="0"/>
              <a:t> Håndbok s.</a:t>
            </a:r>
            <a:r>
              <a:rPr lang="nb-NO" baseline="0" dirty="0"/>
              <a:t> 87 og NOU Først og fremst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b-NO" baseline="0"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7081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c6fd383ba_0_1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100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Det er stadig økende pågang til landets AMK og LVS.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Spm. til kursdeltaker: </a:t>
            </a:r>
            <a:r>
              <a:rPr kumimoji="0" 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Hva kan være årsaken?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Forslag til svar: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1. Internt i helse: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Ikke svar hos fastleger. Stengte tlf. og korte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tlf.tider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er ikke uvanlig.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Kø hos LVS – noen legger på, andre ringer 113 i stedet.</a:t>
            </a: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Telefonsvarere hos legekontorer med upresis ordlyd: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Mange ringer 113 / 116117 fordi telefonsvarer hos fastleger er upresise, </a:t>
            </a:r>
            <a:r>
              <a:rPr kumimoji="0" lang="nb-NO" alt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f.eks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nb-NO" altLang="nb-NO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trenger du øyeblikkelig hjelp ring 116117 eller 113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oppfatter selv sitt problem som akutt, eller i behov for øyeblikkelig hjelp.</a:t>
            </a:r>
            <a:b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alt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2. Interne faktorer hos AMK og LVS: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  Manglende bemanning?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Tjenesten og bemanningen vokser ikke i takt med samfunnets behov / krav /forventninger.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Kultur på arbeidsplassen – er det fokus på rask svartid?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Sentralisering av funksjonene – dekker sentralene for store områder?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3. Eksterne faktorer: </a:t>
            </a:r>
            <a:b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Noen ringer for ikke typiske AMK og LV ting – hvorfor? Familier er ikke som før, er man mer alene om ting?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Fastlegekrise  </a:t>
            </a: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ikke alle har fastlege.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- Flere lever lengre og bor hjemme med alvorligere sykdommer.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282" name="Google Shape;282;g16c6fd383b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Plassholder for lysbil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4837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Dere vil kunne komme til å jobbe under krevende rammebetingelser som: </a:t>
            </a:r>
            <a:r>
              <a:rPr lang="nb-NO" i="1" dirty="0"/>
              <a:t>les opp fra lysbildet. </a:t>
            </a:r>
          </a:p>
          <a:p>
            <a:endParaRPr lang="nb-NO" i="1" dirty="0"/>
          </a:p>
          <a:p>
            <a:r>
              <a:rPr lang="nb-NO" b="1" i="1" dirty="0"/>
              <a:t>Hva tenker kursdeltakerne om det?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34501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7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 kan være komplekse henvendelser, og vanskelig å håndtere korrekt.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7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Viktig å benytte beslutningsstøtteverktøy og konferere med kollegaer ved behov.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700" b="0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700" b="0" i="0" u="none" strike="noStrike" kern="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Etiske dilemmaer kommer vi tilbake til i en egen time senere i grunnkurset.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8457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i="1" baseline="0" dirty="0"/>
              <a:t>Be kursdeltakerne lese i tekstboksene selv (aktivisering).</a:t>
            </a:r>
          </a:p>
          <a:p>
            <a:endParaRPr lang="nb-NO" sz="1400" baseline="0" dirty="0"/>
          </a:p>
          <a:p>
            <a:r>
              <a:rPr lang="nb-NO" sz="1400" baseline="0" dirty="0"/>
              <a:t>Henvendelser øker, krav og forventninger øker, og vi kan bli redde for å gjøre feil.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aseline="0" dirty="0"/>
              <a:t>Det er komplekse vurderinger, men det er også dette som gjør jobben veldig spennende.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400" baseline="0" dirty="0"/>
          </a:p>
          <a:p>
            <a:r>
              <a:rPr lang="nb-NO" sz="1400" dirty="0"/>
              <a:t>Ved</a:t>
            </a:r>
            <a:r>
              <a:rPr lang="nb-NO" sz="1400" baseline="0" dirty="0"/>
              <a:t> AMK og LVS tas det raske beslutninger på begrenset grunnlag.</a:t>
            </a:r>
            <a:endParaRPr lang="nb-NO" sz="1400" dirty="0"/>
          </a:p>
          <a:p>
            <a:r>
              <a:rPr lang="nb-NO" sz="1400" b="1" dirty="0"/>
              <a:t>Beslutningsstøtteverktøyene</a:t>
            </a:r>
            <a:r>
              <a:rPr lang="nb-NO" sz="1400" b="1" baseline="0" dirty="0"/>
              <a:t> vi har til å hjelpe oss med </a:t>
            </a:r>
            <a:r>
              <a:rPr lang="nb-NO" sz="1400" baseline="0" dirty="0"/>
              <a:t>- skal vi snakke om i neste</a:t>
            </a:r>
            <a:r>
              <a:rPr lang="nb-NO" sz="1400" dirty="0"/>
              <a:t> time.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7037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NB: Animasjon i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Oppsummering</a:t>
            </a:r>
            <a:r>
              <a:rPr lang="nb-NO" baseline="0" dirty="0"/>
              <a:t> i gruppen, punkt for punkt.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3643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Kompetanseplan</a:t>
            </a:r>
            <a:r>
              <a:rPr lang="nb-NO" baseline="0" dirty="0"/>
              <a:t> med emnebeskrivelser og sjekklister finner du på kokom.no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095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kursdeltakerne lese undervisningsmålene selv (aktivisering).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9218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Svar: Totalt 5: rød, oransje, gul, grønn og blå – vi skal komme tilbake til hva dette innebærer i denne timen og den neste timen som omhandler beslutningsstøtteverktøy.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baseline="0" dirty="0"/>
              <a:t>NB: Animasjon i dette lysbildet</a:t>
            </a:r>
          </a:p>
          <a:p>
            <a:endParaRPr lang="nb-NO" b="0" baseline="0" dirty="0"/>
          </a:p>
          <a:p>
            <a:r>
              <a:rPr lang="nb-NO" b="0" baseline="0" dirty="0"/>
              <a:t>I dette emnet ser vi at akuttmedisinforskriften også omhandler </a:t>
            </a:r>
            <a:r>
              <a:rPr lang="nb-NO" b="0" u="sng" baseline="0" dirty="0"/>
              <a:t>prioriteringer</a:t>
            </a:r>
            <a:r>
              <a:rPr lang="nb-NO" b="0" baseline="0" dirty="0"/>
              <a:t> du som operatør skal gjøre ved </a:t>
            </a:r>
            <a:r>
              <a:rPr lang="nb-NO" baseline="0" dirty="0"/>
              <a:t>henvendelse om helsehjelp.</a:t>
            </a:r>
          </a:p>
          <a:p>
            <a:r>
              <a:rPr lang="nb-NO" baseline="0" dirty="0"/>
              <a:t>For å gjøre denne viktige jobben, er det nødvendig med god innsikt i hva dette innebærer. </a:t>
            </a:r>
          </a:p>
          <a:p>
            <a:r>
              <a:rPr lang="nb-NO" baseline="0" dirty="0"/>
              <a:t>Det skal vi se nærmere på i denne timen og i neste time om bruk av beslutningsstøtte.</a:t>
            </a:r>
            <a:br>
              <a:rPr lang="nb-NO" baseline="0" dirty="0"/>
            </a:br>
            <a:br>
              <a:rPr lang="nb-NO" baseline="0" dirty="0"/>
            </a:br>
            <a:br>
              <a:rPr lang="nb-NO" baseline="0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106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Behovet for systematisk triagering / prioritering av henvendelser til LVS er også</a:t>
            </a:r>
            <a:r>
              <a:rPr lang="nb-NO" baseline="0" dirty="0"/>
              <a:t> gjengitt i </a:t>
            </a:r>
            <a:br>
              <a:rPr lang="nb-NO" baseline="0" dirty="0"/>
            </a:br>
            <a:r>
              <a:rPr lang="nb-NO" b="1" baseline="0" dirty="0"/>
              <a:t>Nasjonalveileder for legevakt og legevaktsentral. </a:t>
            </a:r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32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Triage</a:t>
            </a:r>
            <a:r>
              <a:rPr lang="nb-NO" dirty="0"/>
              <a:t> ble opprinnelig tatt i</a:t>
            </a:r>
            <a:r>
              <a:rPr lang="nb-NO" baseline="0" dirty="0"/>
              <a:t> bruk</a:t>
            </a:r>
            <a:r>
              <a:rPr lang="nb-NO" dirty="0"/>
              <a:t> i krig for å sortere</a:t>
            </a:r>
            <a:r>
              <a:rPr lang="nb-NO" baseline="0" dirty="0"/>
              <a:t> de skadde soldatene som ikke kunne tjenestegjøre, fra de som kunne stå i tjenesten videre.</a:t>
            </a:r>
          </a:p>
          <a:p>
            <a:br>
              <a:rPr lang="nb-NO" baseline="0" dirty="0"/>
            </a:br>
            <a:r>
              <a:rPr lang="nb-NO" baseline="0" dirty="0"/>
              <a:t>En triagering resulterer i et hastegradsnivå / </a:t>
            </a:r>
            <a:r>
              <a:rPr lang="nb-NO" baseline="0" dirty="0" err="1"/>
              <a:t>triagenivå</a:t>
            </a:r>
            <a:r>
              <a:rPr lang="nb-NO" baseline="0" dirty="0"/>
              <a:t> som angir hvor raskt pasienten skal prioriteres </a:t>
            </a:r>
            <a:r>
              <a:rPr lang="nb-NO" baseline="0" dirty="0" err="1"/>
              <a:t>mtp</a:t>
            </a:r>
            <a:r>
              <a:rPr lang="nb-NO" baseline="0" dirty="0"/>
              <a:t>. videre helsehjelp.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Internasjonalt er det utarbeidet flere ulike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triagesystemer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 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 Norge kom behovet for å lage sorteringssystemer etter hvert som pågangen med pasienter ble større enn ressursene,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spesielt i akuttmottak på sykehusene.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9025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NB: Animasjon i lysbildet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Her ser dere hvordan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er implementert nasjonalt som en standard på skadested i Norge.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Illustrasjonen i midten viser godt sammenhengen mellom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triagekode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, responsen den utløser, og hvilke ressurser som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settes inn, for å frakte den skadde til rett omsorgsnivå.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  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Hentet fra nasjonale veiledere om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Masseskadetriage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, og Helsetjenestens organisering på skadested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Kilde: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Helsedirektoratet 2022: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>
                <a:hlinkClick r:id="rId3"/>
              </a:rPr>
              <a:t>Masseskadetriage</a:t>
            </a:r>
            <a:r>
              <a:rPr lang="nb-NO" dirty="0">
                <a:hlinkClick r:id="rId3"/>
              </a:rPr>
              <a:t> - Nasjonal veileder.pdf (helsedirektoratet.no)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Helsedirektoratet, 2020: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r>
              <a:rPr lang="nb-NO" dirty="0">
                <a:hlinkClick r:id="rId4"/>
              </a:rPr>
              <a:t>Helsetjenestens organisering på skadested - Nasjonal veileder.pdf (helsedirektoratet.no</a:t>
            </a:r>
            <a:endParaRPr lang="nb-NO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638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AB416-37B6-4C48-9D5E-30B4E1BF9367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9570-A36B-4F67-8AA8-DFB8D3D176D7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7BE1-7D27-49DB-B758-A37EF526E757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ce3c52a37_0_9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16ce3c52a37_0_9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g16ce3c52a37_0_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066C76-6BA4-44FD-AF67-7E5F690A2503}" type="datetime1">
              <a:rPr lang="nb-NO" smtClean="0"/>
              <a:t>29.06.2023</a:t>
            </a:fld>
            <a:endParaRPr/>
          </a:p>
        </p:txBody>
      </p:sp>
      <p:sp>
        <p:nvSpPr>
          <p:cNvPr id="94" name="Google Shape;94;g16ce3c52a37_0_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6ce3c52a37_0_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047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6ce3c52a37_0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5647B99-0B8D-4E7C-AD43-2292415E327B}" type="datetime1">
              <a:rPr lang="nb-NO" smtClean="0"/>
              <a:t>29.06.2023</a:t>
            </a:fld>
            <a:endParaRPr/>
          </a:p>
        </p:txBody>
      </p:sp>
      <p:sp>
        <p:nvSpPr>
          <p:cNvPr id="98" name="Google Shape;98;g16ce3c52a37_0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g16ce3c52a37_0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859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6ce3c52a37_0_10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6ce3c52a37_0_10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6ce3c52a37_0_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1187AB5-FB88-475B-BE31-DD3B671CF7AB}" type="datetime1">
              <a:rPr lang="nb-NO" smtClean="0"/>
              <a:t>29.06.2023</a:t>
            </a:fld>
            <a:endParaRPr/>
          </a:p>
        </p:txBody>
      </p:sp>
      <p:sp>
        <p:nvSpPr>
          <p:cNvPr id="104" name="Google Shape;104;g16ce3c52a37_0_1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16ce3c52a37_0_1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279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6ce3c52a37_0_1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6ce3c52a37_0_1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g16ce3c52a37_0_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6511C76-C4B0-45FC-94D9-8CDF35317E82}" type="datetime1">
              <a:rPr lang="nb-NO" smtClean="0"/>
              <a:t>29.06.2023</a:t>
            </a:fld>
            <a:endParaRPr/>
          </a:p>
        </p:txBody>
      </p:sp>
      <p:sp>
        <p:nvSpPr>
          <p:cNvPr id="110" name="Google Shape;110;g16ce3c52a37_0_1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16ce3c52a37_0_1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94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6ce3c52a37_0_1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16ce3c52a37_0_1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6ce3c52a37_0_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g16ce3c52a37_0_1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D6C0035-A455-47C7-8084-B6B00F19A074}" type="datetime1">
              <a:rPr lang="nb-NO" smtClean="0"/>
              <a:t>29.06.2023</a:t>
            </a:fld>
            <a:endParaRPr/>
          </a:p>
        </p:txBody>
      </p:sp>
      <p:sp>
        <p:nvSpPr>
          <p:cNvPr id="117" name="Google Shape;117;g16ce3c52a37_0_1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6ce3c52a37_0_1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773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6ce3c52a37_0_1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16ce3c52a37_0_1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g16ce3c52a37_0_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16ce3c52a37_0_1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g16ce3c52a37_0_1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16ce3c52a37_0_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BB19144-4C02-4235-8D07-E5BF3030D1DF}" type="datetime1">
              <a:rPr lang="nb-NO" smtClean="0"/>
              <a:t>29.06.2023</a:t>
            </a:fld>
            <a:endParaRPr/>
          </a:p>
        </p:txBody>
      </p:sp>
      <p:sp>
        <p:nvSpPr>
          <p:cNvPr id="126" name="Google Shape;126;g16ce3c52a37_0_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6ce3c52a37_0_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649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ce3c52a37_0_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16ce3c52a37_0_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1F046DB3-11AD-44C4-B449-3DA3AC18D144}" type="datetime1">
              <a:rPr lang="nb-NO" smtClean="0"/>
              <a:t>29.06.2023</a:t>
            </a:fld>
            <a:endParaRPr/>
          </a:p>
        </p:txBody>
      </p:sp>
      <p:sp>
        <p:nvSpPr>
          <p:cNvPr id="131" name="Google Shape;131;g16ce3c52a37_0_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16ce3c52a37_0_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00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6ce3c52a37_0_1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6ce3c52a37_0_1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g16ce3c52a37_0_1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g16ce3c52a37_0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93CDB70-EAE6-4E40-A0E2-11E89988F29D}" type="datetime1">
              <a:rPr lang="nb-NO" smtClean="0"/>
              <a:t>29.06.2023</a:t>
            </a:fld>
            <a:endParaRPr/>
          </a:p>
        </p:txBody>
      </p:sp>
      <p:sp>
        <p:nvSpPr>
          <p:cNvPr id="138" name="Google Shape;138;g16ce3c52a37_0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16ce3c52a37_0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38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6A558-577C-4417-9866-230C38705A55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ce3c52a37_0_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6ce3c52a37_0_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g16ce3c52a37_0_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g16ce3c52a37_0_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40958126-44A6-4E59-9F46-778E410B49C0}" type="datetime1">
              <a:rPr lang="nb-NO" smtClean="0"/>
              <a:t>29.06.2023</a:t>
            </a:fld>
            <a:endParaRPr/>
          </a:p>
        </p:txBody>
      </p:sp>
      <p:sp>
        <p:nvSpPr>
          <p:cNvPr id="145" name="Google Shape;145;g16ce3c52a37_0_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6ce3c52a37_0_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457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ce3c52a37_0_1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16ce3c52a37_0_15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g16ce3c52a37_0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8138D729-67C7-4C1E-A67B-F2EC0A895B2D}" type="datetime1">
              <a:rPr lang="nb-NO" smtClean="0"/>
              <a:t>29.06.2023</a:t>
            </a:fld>
            <a:endParaRPr/>
          </a:p>
        </p:txBody>
      </p:sp>
      <p:sp>
        <p:nvSpPr>
          <p:cNvPr id="151" name="Google Shape;151;g16ce3c52a37_0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16ce3c52a37_0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617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6ce3c52a37_0_16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16ce3c52a37_0_16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g16ce3c52a37_0_1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8A823A5-4470-4528-8D58-7C0D29B0E246}" type="datetime1">
              <a:rPr lang="nb-NO" smtClean="0"/>
              <a:t>29.06.2023</a:t>
            </a:fld>
            <a:endParaRPr/>
          </a:p>
        </p:txBody>
      </p:sp>
      <p:sp>
        <p:nvSpPr>
          <p:cNvPr id="157" name="Google Shape;157;g16ce3c52a37_0_1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16ce3c52a37_0_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03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2602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8554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4338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4376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29.06.2023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6636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2996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29.06.2023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9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8C2-88C5-4C67-AAC0-1F24A55D9A64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9642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4599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1474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443B4-F722-44DC-866B-29A352FE1EDD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D2DEA-72B6-4A01-BBCA-D5576D67B32B}" type="datetime1">
              <a:rPr lang="nb-NO" smtClean="0"/>
              <a:t>29.06.2023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B94B-C805-46B4-AE3C-5ACF7E443FE3}" type="datetime1">
              <a:rPr lang="nb-NO" smtClean="0"/>
              <a:t>29.06.2023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FF408-586E-4789-8735-34E966AE7212}" type="datetime1">
              <a:rPr lang="nb-NO" smtClean="0"/>
              <a:t>29.06.2023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C2E6-4689-4955-B548-0DFDC3672737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84637-5E02-47F1-956A-B4A70E5CC7FA}" type="datetime1">
              <a:rPr lang="nb-NO" smtClean="0"/>
              <a:t>29.06.2023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38E8B-05ED-4056-B872-F215CFEB7F2B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6ce3c52a37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g16ce3c52a37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g16ce3c52a37_0_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3A101C29-4206-4190-826B-08141288400B}" type="datetime1">
              <a:rPr lang="nb-NO" smtClean="0"/>
              <a:t>29.06.2023</a:t>
            </a:fld>
            <a:endParaRPr/>
          </a:p>
        </p:txBody>
      </p:sp>
      <p:sp>
        <p:nvSpPr>
          <p:cNvPr id="88" name="Google Shape;88;g16ce3c52a37_0_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g16ce3c52a37_0_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183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29.06.2023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92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4.jp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hyperlink" Target="mailto:post@kokom.n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516735" y="1154076"/>
            <a:ext cx="8525253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</a:b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Tidsdisponering - forslag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Introduksjon (kursholder, innhold og mål) 	                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Fagstoff totalt                                                	    25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nb-NO" altLang="nb-NO" sz="18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Refleksjonsspørsmål   				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    </a:t>
            </a:r>
            <a:r>
              <a:rPr lang="nb-NO" altLang="nb-NO" sz="1800" dirty="0">
                <a:solidFill>
                  <a:srgbClr val="5B9BD5"/>
                </a:solidFill>
                <a:latin typeface="Verdana"/>
                <a:ea typeface="Verdana"/>
                <a:cs typeface="Tahoma"/>
              </a:rPr>
              <a:t>10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</a:rPr>
              <a:t>Oppsummering                                                         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2035581-C605-2E7F-A0AC-EE6853C4A72B}"/>
              </a:ext>
            </a:extLst>
          </p:cNvPr>
          <p:cNvSpPr txBox="1"/>
          <p:nvPr/>
        </p:nvSpPr>
        <p:spPr>
          <a:xfrm>
            <a:off x="2134506" y="5544549"/>
            <a:ext cx="79229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altLang="nb-NO" sz="1600" kern="1200" dirty="0">
                <a:solidFill>
                  <a:srgbClr val="0070C0"/>
                </a:solidFill>
                <a:latin typeface="Verdana"/>
                <a:ea typeface="Verdana"/>
                <a:cs typeface="+mn-cs"/>
              </a:rPr>
              <a:t>3.5 Hastegradsfastsetting og bruk av beslutningsstøtteverktøy – Time 1 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2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10</a:t>
            </a:fld>
            <a:endParaRPr lang="no-NO"/>
          </a:p>
        </p:txBody>
      </p:sp>
      <p:sp>
        <p:nvSpPr>
          <p:cNvPr id="3" name="Rektangel 2"/>
          <p:cNvSpPr/>
          <p:nvPr/>
        </p:nvSpPr>
        <p:spPr>
          <a:xfrm>
            <a:off x="833760" y="1189721"/>
            <a:ext cx="11358240" cy="3895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faser </a:t>
            </a:r>
            <a:r>
              <a:rPr lang="nb-NO" sz="28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lvl="0">
              <a:defRPr/>
            </a:pPr>
            <a:r>
              <a:rPr lang="nb-NO" sz="2400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b-NO" sz="2000" u="sng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sz="2000" u="sng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Prehospital over telefon</a:t>
            </a:r>
            <a:r>
              <a:rPr lang="nb-NO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 AMK og LVS = </a:t>
            </a:r>
            <a:r>
              <a:rPr lang="nb-NO" sz="24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telefontriage</a:t>
            </a:r>
            <a:endParaRPr lang="nb-NO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endParaRPr lang="nb-NO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Prehospital av </a:t>
            </a:r>
            <a:r>
              <a:rPr lang="nb-NO" sz="24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amb.personell</a:t>
            </a: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/lege </a:t>
            </a:r>
            <a:r>
              <a:rPr lang="nb-NO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fysisk</a:t>
            </a: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hendelsessted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endParaRPr lang="nb-NO" sz="24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Ankomst </a:t>
            </a:r>
            <a:r>
              <a:rPr lang="nb-NO" sz="24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ved LV eller sykehus </a:t>
            </a:r>
            <a:r>
              <a:rPr lang="nb-NO" sz="2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r>
              <a:rPr lang="nb-NO" sz="2400" b="1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oppmøtetriage</a:t>
            </a:r>
            <a:endParaRPr lang="nb-NO" sz="24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CE242EE-2A5C-7015-F029-768074D24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250" y="132902"/>
            <a:ext cx="1395490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02151C3-56F9-D72E-4405-05D363358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31" y="661156"/>
            <a:ext cx="1395490" cy="142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F62EA09-43DF-5C4E-2E5E-1A48C034A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6330" y="1011051"/>
            <a:ext cx="1463816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675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1017058" y="1845428"/>
            <a:ext cx="7367392" cy="384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å hjelpe operatøren med å gjøre gode vurderinger av hastegraden brukes beslutningsstøtteverktøy. </a:t>
            </a:r>
          </a:p>
          <a:p>
            <a:pPr lvl="0"/>
            <a:endParaRPr lang="nb-NO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nb-NO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nb-NO" sz="2000" b="1" u="sng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b="1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= 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selve inndelingen etter</a:t>
            </a:r>
            <a: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graden av hast. </a:t>
            </a:r>
            <a:b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sz="2000" b="1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b="1" u="sng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nb-NO" sz="2000" b="1" u="sng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eslutningsstøtteverktøyet </a:t>
            </a:r>
          </a:p>
          <a:p>
            <a:pPr lvl="0">
              <a:lnSpc>
                <a:spcPct val="150000"/>
              </a:lnSpc>
            </a:pPr>
            <a:r>
              <a:rPr lang="nb-NO" sz="2000" b="1" dirty="0"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nb-NO" sz="2000" b="1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u="none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inneholder 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flere typer informasjon i tillegg til </a:t>
            </a:r>
            <a:r>
              <a:rPr lang="nb-NO" sz="2000" b="0" dirty="0" err="1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b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0"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b="0" baseline="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respons / tiltak, råd og relevant tilleggsinformasjon.</a:t>
            </a:r>
            <a:endParaRPr lang="nb-NO" sz="2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l="12971" t="24127" r="7551" b="-635"/>
          <a:stretch/>
        </p:blipFill>
        <p:spPr>
          <a:xfrm>
            <a:off x="8384450" y="1166070"/>
            <a:ext cx="3650456" cy="2984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11</a:t>
            </a:fld>
            <a:endParaRPr lang="no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BADC4EC-1EF3-1639-787D-12EE022FFF25}"/>
              </a:ext>
            </a:extLst>
          </p:cNvPr>
          <p:cNvSpPr txBox="1"/>
          <p:nvPr/>
        </p:nvSpPr>
        <p:spPr>
          <a:xfrm>
            <a:off x="869515" y="810414"/>
            <a:ext cx="6093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 vs. </a:t>
            </a:r>
            <a:r>
              <a:rPr lang="nb-NO" sz="2800" b="1" dirty="0" err="1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984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15513" y="2236101"/>
            <a:ext cx="10284794" cy="344709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sz="2000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 - rød respons </a:t>
            </a:r>
            <a:r>
              <a:rPr lang="nb-NO" altLang="nb-NO" sz="2000" i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(blålys/sirene)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altLang="nb-NO" u="sng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Situasjonen krever lege/ambulanse umiddelbart: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Manifest eller truende svikt i livsviktige organfunksjoner </a:t>
            </a: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(åndedrett, kretsløp, hjernefunksjon, bevissthet, sentralnervesystem).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Eventuelt behov for redning (fastklemt o.l.).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b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alt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Eventuelt fare for sikkerhet.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Pct val="70000"/>
            </a:pPr>
            <a:endParaRPr lang="nb-NO" alt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915513" y="1458572"/>
            <a:ext cx="624617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CCCC"/>
              </a:buClr>
              <a:buSzPct val="70000"/>
              <a:buFontTx/>
              <a:buNone/>
              <a:tabLst/>
              <a:defRPr/>
            </a:pP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Rød, </a:t>
            </a: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Gul, </a:t>
            </a:r>
            <a:r>
              <a:rPr kumimoji="0" lang="nb-NO" alt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Grønn </a:t>
            </a:r>
            <a:r>
              <a:rPr kumimoji="0" lang="nb-NO" altLang="nb-NO" sz="21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charset="0"/>
              </a:rPr>
              <a:t>		</a:t>
            </a:r>
            <a:endParaRPr kumimoji="0" lang="nb-NO" altLang="nb-NO" sz="1800" b="0" i="1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4293939" y="528316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fontAlgn="base">
              <a:spcBef>
                <a:spcPct val="20000"/>
              </a:spcBef>
              <a:spcAft>
                <a:spcPct val="0"/>
              </a:spcAft>
              <a:buClr>
                <a:srgbClr val="99CCCC"/>
              </a:buClr>
              <a:buSzPct val="70000"/>
              <a:defRPr/>
            </a:pPr>
            <a:r>
              <a:rPr lang="nb-NO" sz="3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Hastegrader</a:t>
            </a:r>
            <a:r>
              <a:rPr lang="nb-NO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12</a:t>
            </a:fld>
            <a:endParaRPr lang="no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D1504C1-7AC3-70A5-17A9-CA4D5349D54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Fra NIMN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9717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69781" y="1591574"/>
            <a:ext cx="10618690" cy="36748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kern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sz="2000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b-NO" sz="2000" b="1" kern="0" dirty="0">
                <a:latin typeface="Verdana" panose="020B0604030504040204" pitchFamily="34" charset="0"/>
                <a:ea typeface="Verdana" panose="020B0604030504040204" pitchFamily="34" charset="0"/>
              </a:rPr>
              <a:t>Haster - gul respons </a:t>
            </a: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u="sng" kern="0" dirty="0">
                <a:latin typeface="Verdana" panose="020B0604030504040204" pitchFamily="34" charset="0"/>
                <a:ea typeface="Verdana" panose="020B0604030504040204" pitchFamily="34" charset="0"/>
              </a:rPr>
              <a:t>Tilfeller med behov for lege/ambulanse uten ventetid: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	Pasientens tilstand synes stabil.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Ingen fare for sikkerheten på stedet.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	Tilfeller der personell er i tvil og har behov for umiddelbar avklaring</a:t>
            </a:r>
            <a:b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latin typeface="Verdana" panose="020B0604030504040204" pitchFamily="34" charset="0"/>
                <a:ea typeface="Verdana" panose="020B0604030504040204" pitchFamily="34" charset="0"/>
              </a:rPr>
              <a:t>	konferer vakthavende lege.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br>
              <a:rPr lang="nb-NO" kern="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13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207771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896941" y="1591117"/>
            <a:ext cx="10618690" cy="3428631"/>
          </a:xfrm>
          <a:prstGeom prst="rect">
            <a:avLst/>
          </a:prstGeom>
          <a:solidFill>
            <a:srgbClr val="33CC33"/>
          </a:solidFill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sz="20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sz="20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Vanlig – grønn respons </a:t>
            </a:r>
            <a:br>
              <a:rPr lang="nb-NO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nb-NO" u="sng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Situasjonen tillater ventetid.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Pasienten formidles kontakt med eller henvises til 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egen lege/ legekontor eller legevaktslege, som vurderer henvendelse ved første 	passende anledning.</a:t>
            </a:r>
            <a:b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r>
              <a:rPr lang="nb-NO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Eventuelle råd og veiledning tilbys til innringer.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defRPr/>
            </a:pPr>
            <a:endParaRPr lang="nb-NO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14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4008884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96632" y="318335"/>
            <a:ext cx="5654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Rollefordeling og respons</a:t>
            </a:r>
            <a:r>
              <a:rPr lang="nb-NO" sz="280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2" y="2319274"/>
            <a:ext cx="4035304" cy="3998241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975" y="1226736"/>
            <a:ext cx="3765041" cy="332764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8246" y="456373"/>
            <a:ext cx="4217186" cy="331971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5867400" y="5071233"/>
            <a:ext cx="41148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Generell anbefaling med </a:t>
            </a:r>
          </a:p>
          <a:p>
            <a:pPr lvl="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nb-NO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Akuttmedisinforskriften</a:t>
            </a: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integrert</a:t>
            </a:r>
            <a:endParaRPr lang="nb-NO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15</a:t>
            </a:fld>
            <a:endParaRPr lang="no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70F5B26-C3E4-BD1F-E6B2-7C443D67949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nb-NO"/>
              <a:t>Fra NIMN</a:t>
            </a:r>
          </a:p>
        </p:txBody>
      </p:sp>
    </p:spTree>
    <p:extLst>
      <p:ext uri="{BB962C8B-B14F-4D97-AF65-F5344CB8AC3E}">
        <p14:creationId xmlns:p14="http://schemas.microsoft.com/office/powerpoint/2010/main" val="4057220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E3C1FD6-81FC-DA1A-E873-FF8E80D25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870" y="2896971"/>
            <a:ext cx="4205072" cy="3961029"/>
          </a:xfrm>
          <a:prstGeom prst="rect">
            <a:avLst/>
          </a:prstGeom>
        </p:spPr>
      </p:pic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1124163" y="1506613"/>
            <a:ext cx="95718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«Når riktig ressurs er aktivert, med riktig hastegrad</a:t>
            </a:r>
            <a:b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8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får pasienten rett respons»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400" i="1" dirty="0">
                <a:solidFill>
                  <a:prstClr val="black"/>
                </a:solidFill>
                <a:latin typeface="Calibri" panose="020F0502020204030204"/>
              </a:rPr>
              <a:t>					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16</a:t>
            </a:fld>
            <a:endParaRPr lang="no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14503DA-D4F5-C2A3-584F-A2B7064F8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81" y="3012251"/>
            <a:ext cx="1395490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C7E47065-FEC5-B40B-83F2-39EB81088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062" y="3540505"/>
            <a:ext cx="1395490" cy="142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4BCA4B8-F08E-DC9C-E3DF-99F7C008E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661" y="3890400"/>
            <a:ext cx="1463816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4199DB7-8714-CA8A-D8D4-B680B1391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815" y="4076479"/>
            <a:ext cx="2020693" cy="1763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4503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98BE416-B97A-BC6A-368E-D7ECA8D60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66" r="33114"/>
          <a:stretch/>
        </p:blipFill>
        <p:spPr>
          <a:xfrm>
            <a:off x="8229600" y="0"/>
            <a:ext cx="3962399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4"/>
          <a:srcRect l="9016" r="1" b="1"/>
          <a:stretch/>
        </p:blipFill>
        <p:spPr>
          <a:xfrm>
            <a:off x="4038600" y="-31084"/>
            <a:ext cx="4190999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51AAC93-93D6-AE80-35CA-2DD9FFD74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85" r="10787"/>
          <a:stretch/>
        </p:blipFill>
        <p:spPr>
          <a:xfrm>
            <a:off x="17143" y="0"/>
            <a:ext cx="3983337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Rektangel 11"/>
          <p:cNvSpPr/>
          <p:nvPr/>
        </p:nvSpPr>
        <p:spPr>
          <a:xfrm>
            <a:off x="2923933" y="4909388"/>
            <a:ext cx="6964404" cy="1077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Hvilke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sz="2400" b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hvor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mange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ressurser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har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du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distriktet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for å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løse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oppgavene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solidFill>
                  <a:schemeClr val="bg1">
                    <a:alpha val="80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? 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6AE74A-2FEC-37CA-A97D-478C4FBA3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Foto (fra venstre): </a:t>
            </a:r>
            <a:r>
              <a:rPr lang="nb-NO" dirty="0" err="1"/>
              <a:t>KoKom</a:t>
            </a:r>
            <a:r>
              <a:rPr lang="nb-NO" dirty="0"/>
              <a:t>, Helse Vest og Eivind Bøe</a:t>
            </a:r>
          </a:p>
        </p:txBody>
      </p:sp>
    </p:spTree>
    <p:extLst>
      <p:ext uri="{BB962C8B-B14F-4D97-AF65-F5344CB8AC3E}">
        <p14:creationId xmlns:p14="http://schemas.microsoft.com/office/powerpoint/2010/main" val="2505188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18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b="37939"/>
          <a:stretch/>
        </p:blipFill>
        <p:spPr>
          <a:xfrm>
            <a:off x="5086281" y="2232188"/>
            <a:ext cx="4480350" cy="3609298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661337" y="2232188"/>
            <a:ext cx="5048387" cy="3775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eksempel: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Lidelse og smerter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Alder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Andre sykdommer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Re-kontakt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Mulighet for effektiv behandling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Betydningen av forsinkelse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Medikamenter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Omgivelsene</a:t>
            </a:r>
            <a:endParaRPr lang="nb-NO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2839DA4-11CE-84D3-50F9-863AC055536C}"/>
              </a:ext>
            </a:extLst>
          </p:cNvPr>
          <p:cNvSpPr txBox="1"/>
          <p:nvPr/>
        </p:nvSpPr>
        <p:spPr>
          <a:xfrm>
            <a:off x="537914" y="518659"/>
            <a:ext cx="72427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400" b="1" kern="0" dirty="0">
                <a:solidFill>
                  <a:srgbClr val="2E75B5"/>
                </a:solidFill>
                <a:latin typeface="Verdana"/>
                <a:ea typeface="Verdana"/>
                <a:cs typeface="Verdana"/>
                <a:sym typeface="Verdana"/>
              </a:rPr>
              <a:t>Ulik</a:t>
            </a:r>
            <a:r>
              <a:rPr kumimoji="0" lang="nb-NO" sz="24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 faktorer kan påvirke hastegradsvurderingen </a:t>
            </a:r>
            <a:endParaRPr lang="nb-NO" b="1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904" y="-72310"/>
            <a:ext cx="4164870" cy="25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9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0865" y="3000051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Bilde 4">
            <a:extLst>
              <a:ext uri="{FF2B5EF4-FFF2-40B4-BE49-F238E27FC236}">
                <a16:creationId xmlns:a16="http://schemas.microsoft.com/office/drawing/2014/main" id="{BE9863C4-4B9B-C042-7902-D6357F2B1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9" y="1669208"/>
            <a:ext cx="3434396" cy="3410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FFA9092-FDBD-0A23-468A-E15CE7827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87" y="1324883"/>
            <a:ext cx="3626028" cy="4208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28422DE-3155-CA6E-0C61-E48A95B03B46}"/>
              </a:ext>
            </a:extLst>
          </p:cNvPr>
          <p:cNvSpPr txBox="1"/>
          <p:nvPr/>
        </p:nvSpPr>
        <p:spPr>
          <a:xfrm>
            <a:off x="1500463" y="2593847"/>
            <a:ext cx="739444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Hvilken hjelp er nærmest?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en gul/grønn hastegrad bli hentet av helikopter?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Kan en rød hastegrad kjøres i privatbil?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08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dertittel 2"/>
          <p:cNvSpPr>
            <a:spLocks noGrp="1"/>
          </p:cNvSpPr>
          <p:nvPr>
            <p:ph type="subTitle" idx="4294967295"/>
          </p:nvPr>
        </p:nvSpPr>
        <p:spPr>
          <a:xfrm>
            <a:off x="2547047" y="5031872"/>
            <a:ext cx="6510077" cy="936104"/>
          </a:xfrm>
        </p:spPr>
        <p:txBody>
          <a:bodyPr>
            <a:normAutofit fontScale="92500" lnSpcReduction="20000"/>
          </a:bodyPr>
          <a:lstStyle/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Grunnkurs for operatører i 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medisinsk nødmeldetjeneste</a:t>
            </a:r>
          </a:p>
          <a:p>
            <a:pPr marL="0" indent="0" algn="ctr" eaLnBrk="1" hangingPunct="1">
              <a:buNone/>
            </a:pPr>
            <a:r>
              <a:rPr lang="nb-NO" altLang="nb-NO" sz="1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Dato:</a:t>
            </a:r>
          </a:p>
        </p:txBody>
      </p:sp>
      <p:sp>
        <p:nvSpPr>
          <p:cNvPr id="5" name="Undertittel 2"/>
          <p:cNvSpPr txBox="1">
            <a:spLocks/>
          </p:cNvSpPr>
          <p:nvPr/>
        </p:nvSpPr>
        <p:spPr bwMode="auto">
          <a:xfrm>
            <a:off x="3173980" y="2420184"/>
            <a:ext cx="525621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Hastegradsfastsetting </a:t>
            </a:r>
          </a:p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og respons</a:t>
            </a:r>
            <a:br>
              <a:rPr lang="nb-NO" altLang="nb-NO" sz="2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altLang="nb-NO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None/>
            </a:pPr>
            <a:endParaRPr lang="nb-NO" altLang="nb-NO" sz="2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F885E35-D950-EFB7-E590-6DE4C572E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841"/>
          <a:stretch/>
        </p:blipFill>
        <p:spPr>
          <a:xfrm rot="870328">
            <a:off x="8772411" y="1235260"/>
            <a:ext cx="2041644" cy="438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93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6c6fd383ba_0_1"/>
          <p:cNvSpPr/>
          <p:nvPr/>
        </p:nvSpPr>
        <p:spPr>
          <a:xfrm>
            <a:off x="1243916" y="660945"/>
            <a:ext cx="59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no-NO" sz="24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Krav til svartider på AMK og LVS</a:t>
            </a:r>
            <a:endParaRPr kumimoji="0" lang="nb-NO" sz="24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no-NO" sz="2400" b="0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4"/>
          <a:srcRect b="55799"/>
          <a:stretch/>
        </p:blipFill>
        <p:spPr>
          <a:xfrm>
            <a:off x="1192390" y="2218051"/>
            <a:ext cx="9704167" cy="2421897"/>
          </a:xfrm>
          <a:prstGeom prst="rect">
            <a:avLst/>
          </a:prstGeom>
        </p:spPr>
      </p:pic>
      <p:sp>
        <p:nvSpPr>
          <p:cNvPr id="2" name="Plassholder for lysbildenumm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mtClean="0"/>
              <a:t>20</a:t>
            </a:fld>
            <a:endParaRPr lang="no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CF6F23B-53E2-69C0-DFE0-25B602A09D02}"/>
              </a:ext>
            </a:extLst>
          </p:cNvPr>
          <p:cNvSpPr txBox="1"/>
          <p:nvPr/>
        </p:nvSpPr>
        <p:spPr>
          <a:xfrm>
            <a:off x="1342072" y="5031046"/>
            <a:ext cx="384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400" dirty="0">
                <a:latin typeface="Verdana" panose="020B0604030504040204" pitchFamily="34" charset="0"/>
                <a:ea typeface="Verdana" panose="020B0604030504040204" pitchFamily="34" charset="0"/>
              </a:rPr>
              <a:t>Overflyt – løsninger?</a:t>
            </a:r>
            <a:r>
              <a:rPr lang="nb-NO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7083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c6fd383ba_0_1"/>
          <p:cNvSpPr txBox="1"/>
          <p:nvPr/>
        </p:nvSpPr>
        <p:spPr>
          <a:xfrm>
            <a:off x="1720152" y="2074782"/>
            <a:ext cx="20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42" y="1028114"/>
            <a:ext cx="2540419" cy="67502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699" y="1502955"/>
            <a:ext cx="5299661" cy="1568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436" y="1126721"/>
            <a:ext cx="878116" cy="55163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03" y="3658283"/>
            <a:ext cx="4770271" cy="296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3255" y="4289977"/>
            <a:ext cx="5508207" cy="1660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3255" y="3678083"/>
            <a:ext cx="2581275" cy="70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6C88DDD-8465-1A2A-E2D6-F3914A9491C5}"/>
              </a:ext>
            </a:extLst>
          </p:cNvPr>
          <p:cNvSpPr txBox="1"/>
          <p:nvPr/>
        </p:nvSpPr>
        <p:spPr>
          <a:xfrm>
            <a:off x="1969376" y="289103"/>
            <a:ext cx="7205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Økende pågang til AMK og LVS </a:t>
            </a:r>
            <a:endParaRPr lang="nb-NO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003" y="1639682"/>
            <a:ext cx="4770271" cy="1172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E3C7EC4-7593-6CFB-7999-A1E34602DB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5112"/>
          <a:stretch/>
        </p:blipFill>
        <p:spPr>
          <a:xfrm>
            <a:off x="9698749" y="5887195"/>
            <a:ext cx="2326779" cy="56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38D624A-CF1F-C249-418E-A28A3DCC5BB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2335"/>
          <a:stretch/>
        </p:blipFill>
        <p:spPr>
          <a:xfrm>
            <a:off x="10031047" y="3000627"/>
            <a:ext cx="1809279" cy="47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C2265C6D-21D8-B8B1-9942-A982AAB239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898" y="3247489"/>
            <a:ext cx="2000353" cy="520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9075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4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ktangel 6"/>
          <p:cNvSpPr/>
          <p:nvPr/>
        </p:nvSpPr>
        <p:spPr>
          <a:xfrm>
            <a:off x="5173639" y="757246"/>
            <a:ext cx="6140449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Krevende</a:t>
            </a:r>
            <a:endParaRPr lang="en-US" altLang="nb-NO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”</a:t>
            </a:r>
            <a:r>
              <a:rPr lang="en-US" altLang="nb-NO" sz="3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rammebetingelser</a:t>
            </a:r>
            <a:r>
              <a:rPr lang="en-US" alt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”</a:t>
            </a:r>
            <a:endParaRPr lang="en-US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3" name="Bilde 2" descr="Et bilde som inneholder kunst, tegning, maling, illustrasjon&#10;&#10;Automatisk generert beskrivelse">
            <a:extLst>
              <a:ext uri="{FF2B5EF4-FFF2-40B4-BE49-F238E27FC236}">
                <a16:creationId xmlns:a16="http://schemas.microsoft.com/office/drawing/2014/main" id="{6D34D162-5C7A-6F1C-9577-F79D7082A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6803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4" name="Group 16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18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" name="Rektangel 9"/>
          <p:cNvSpPr/>
          <p:nvPr/>
        </p:nvSpPr>
        <p:spPr>
          <a:xfrm>
            <a:off x="5173640" y="2466623"/>
            <a:ext cx="6140449" cy="268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stor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pågang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med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tlf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arbeidet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skal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gå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relativt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raskt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–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svartid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viktige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opplysninger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ikke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kommer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frem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ulike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prosedyrer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beslutningsstøtteverktøy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operatøren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kan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jobbe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alene</a:t>
            </a:r>
            <a:b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286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6666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manglende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eller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kort</a:t>
            </a:r>
            <a:r>
              <a:rPr lang="en-US" altLang="nb-NO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nb-NO" dirty="0" err="1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opplæring</a:t>
            </a:r>
            <a:endParaRPr lang="en-US" altLang="nb-NO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450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23</a:t>
            </a:fld>
            <a:endParaRPr lang="nb-NO"/>
          </a:p>
        </p:txBody>
      </p:sp>
      <p:sp>
        <p:nvSpPr>
          <p:cNvPr id="4" name="Plassholder for innhold 2"/>
          <p:cNvSpPr txBox="1">
            <a:spLocks/>
          </p:cNvSpPr>
          <p:nvPr/>
        </p:nvSpPr>
        <p:spPr>
          <a:xfrm>
            <a:off x="1048838" y="2845039"/>
            <a:ext cx="10404785" cy="387643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andre problemstillinger i tillegg til medisinskfaglige</a:t>
            </a:r>
            <a:endParaRPr lang="nb-NO" sz="2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endParaRPr lang="nb-NO" sz="2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lang="nb-NO" sz="2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tisk utfordrende</a:t>
            </a:r>
          </a:p>
          <a:p>
            <a:pPr>
              <a:defRPr/>
            </a:pPr>
            <a:endParaRPr lang="nb-NO" sz="26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potensiell fare</a:t>
            </a:r>
          </a:p>
          <a:p>
            <a:pPr>
              <a:defRPr/>
            </a:pPr>
            <a:endParaRPr kumimoji="0" lang="nb-NO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bekymring? </a:t>
            </a:r>
          </a:p>
          <a:p>
            <a:pPr>
              <a:defRPr/>
            </a:pPr>
            <a:endParaRPr kumimoji="0" lang="nb-NO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/>
            </a:pPr>
            <a:r>
              <a:rPr kumimoji="0" lang="nb-NO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innringere med høye krav </a:t>
            </a: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b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1038674" y="1533697"/>
            <a:ext cx="7123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b-NO" sz="2800" b="1" kern="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Henvendelsene </a:t>
            </a:r>
          </a:p>
          <a:p>
            <a:pPr>
              <a:defRPr/>
            </a:pPr>
            <a:r>
              <a:rPr lang="nb-NO" sz="2800" b="1" kern="0" dirty="0">
                <a:solidFill>
                  <a:srgbClr val="5B9BD5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 AMK og LVS kan ha/være: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8AE7D44-A4AE-FB21-ED92-0B980B7C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370" y="136525"/>
            <a:ext cx="1442798" cy="1453486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36858DE-7D03-CD5B-B12E-62B5B0BBA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409" y="447129"/>
            <a:ext cx="1395490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E186CF9-8DBF-FBBF-6BF4-5F23EFBB8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890" y="975383"/>
            <a:ext cx="1395490" cy="1426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4C2CC07-E540-1DDE-BC1A-7653F1936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9489" y="1325278"/>
            <a:ext cx="1463816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8A1565D-32AF-728A-D3AF-71AB75474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5246" y="2107089"/>
            <a:ext cx="1476754" cy="156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7898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 descr="https://dagensmedisin.imagevault.media/publishedmedia/yvos4r1nnkm9rcoihkic/JoKramerJohansen_portrett_-fotograf_Ole_Kristian_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2" t="-1653" r="36932" b="16844"/>
          <a:stretch/>
        </p:blipFill>
        <p:spPr bwMode="auto">
          <a:xfrm>
            <a:off x="540329" y="2798093"/>
            <a:ext cx="1541020" cy="18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159771" y="1040887"/>
            <a:ext cx="5936332" cy="286232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…Likevel er det økende antall henvendelser til både legevaktsentraler og 113, og økende antall gjennomførte ambulanseoppdrag.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 vi blir flere og eldre kan ikke forklare hele økningen. </a:t>
            </a:r>
            <a:b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nb-NO" alt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Krav og forventninger, kombinert med frykt for klager eller å gjøre feil</a:t>
            </a:r>
            <a:r>
              <a:rPr kumimoji="0" lang="nb-NO" alt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bidrar sannsynligvis også til økningen..</a:t>
            </a:r>
            <a:endParaRPr kumimoji="0" lang="nb-NO" alt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07" y="258236"/>
            <a:ext cx="4846664" cy="2539857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29" y="4626025"/>
            <a:ext cx="1541020" cy="1890377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098006" y="4216549"/>
            <a:ext cx="6096000" cy="20313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som svarer på disse akutte henvendelsene, må i løpet av de første minuttene avgjøre behovet for hjelp og hvor raskt hjelpen trengs. 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Dette er komplekse vurderinger…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….</a:t>
            </a: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Hvilke verktøy har de til å hjelpe seg med beslutninger</a:t>
            </a: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når det haster?</a:t>
            </a:r>
          </a:p>
        </p:txBody>
      </p:sp>
    </p:spTree>
    <p:extLst>
      <p:ext uri="{BB962C8B-B14F-4D97-AF65-F5344CB8AC3E}">
        <p14:creationId xmlns:p14="http://schemas.microsoft.com/office/powerpoint/2010/main" val="3067768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6275" y="1931662"/>
            <a:ext cx="2064111" cy="2256527"/>
          </a:xfrm>
          <a:prstGeom prst="rect">
            <a:avLst/>
          </a:prstGeom>
        </p:spPr>
      </p:pic>
      <p:sp>
        <p:nvSpPr>
          <p:cNvPr id="4" name="Bildeforklaring formet som en ellipse 3"/>
          <p:cNvSpPr/>
          <p:nvPr/>
        </p:nvSpPr>
        <p:spPr>
          <a:xfrm>
            <a:off x="7080422" y="136525"/>
            <a:ext cx="2735853" cy="181311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… har vi nådd målet med emnet?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25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5B50B3D-52F3-38F5-2B33-C1DFF6A157B6}"/>
              </a:ext>
            </a:extLst>
          </p:cNvPr>
          <p:cNvSpPr txBox="1"/>
          <p:nvPr/>
        </p:nvSpPr>
        <p:spPr>
          <a:xfrm>
            <a:off x="840260" y="1721597"/>
            <a:ext cx="9403491" cy="372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Kursdeltaker skal kunne: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målet med 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, og angi forskjellen mellom fremmøtebasert vs. telefon/videobasert hastegradsfastsetting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 betydning av de mest brukte hastegradskodene, hvilken respons de krever (riktig nivå for helsehjelp), og de ulike ansvars- og rollenivåene til sentralene</a:t>
            </a:r>
          </a:p>
        </p:txBody>
      </p:sp>
    </p:spTree>
    <p:extLst>
      <p:ext uri="{BB962C8B-B14F-4D97-AF65-F5344CB8AC3E}">
        <p14:creationId xmlns:p14="http://schemas.microsoft.com/office/powerpoint/2010/main" val="406208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tel 2"/>
          <p:cNvSpPr txBox="1">
            <a:spLocks/>
          </p:cNvSpPr>
          <p:nvPr/>
        </p:nvSpPr>
        <p:spPr bwMode="auto">
          <a:xfrm>
            <a:off x="3073582" y="3988022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  <a:hlinkClick r:id="rId4"/>
              </a:rPr>
              <a:t>post@kokom.no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7" name="Undertittel 2"/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Referanser og aktuell litteratur: Se emnebeskrivelser for grunnkurset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Illustrasjoner: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KoKom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,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Colourbox</a:t>
            </a:r>
            <a:r>
              <a:rPr kumimoji="0" lang="nb-NO" altLang="nb-NO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og Adobe </a:t>
            </a:r>
            <a:r>
              <a:rPr kumimoji="0" lang="nb-NO" alt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stock</a:t>
            </a:r>
            <a:endParaRPr kumimoji="0" lang="nb-NO" altLang="nb-NO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</p:txBody>
      </p:sp>
      <p:pic>
        <p:nvPicPr>
          <p:cNvPr id="2" name="Bilde 2">
            <a:extLst>
              <a:ext uri="{FF2B5EF4-FFF2-40B4-BE49-F238E27FC236}">
                <a16:creationId xmlns:a16="http://schemas.microsoft.com/office/drawing/2014/main" id="{E6C5F7DE-E04D-0077-C103-29D126E3A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325" y="837642"/>
            <a:ext cx="4121578" cy="2753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18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85295" y="1904101"/>
            <a:ext cx="696046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Myndighetskrav ift. prioritering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Triage</a:t>
            </a: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(3 faser </a:t>
            </a:r>
            <a:r>
              <a:rPr lang="nb-NO" sz="22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triage</a:t>
            </a: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Hastegrader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Responsmønster og rollefordeling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Svartid </a:t>
            </a:r>
            <a:b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nb-NO" sz="2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nb-NO" sz="22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Rammebetingelser</a:t>
            </a:r>
          </a:p>
        </p:txBody>
      </p:sp>
      <p:sp>
        <p:nvSpPr>
          <p:cNvPr id="3" name="Rektangel 2"/>
          <p:cNvSpPr/>
          <p:nvPr/>
        </p:nvSpPr>
        <p:spPr>
          <a:xfrm>
            <a:off x="1711460" y="659455"/>
            <a:ext cx="1771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3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BC143A3-DAE9-F1A4-E1D9-34B7ABE930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0" t="1974" r="10730"/>
          <a:stretch/>
        </p:blipFill>
        <p:spPr>
          <a:xfrm>
            <a:off x="8174466" y="2100906"/>
            <a:ext cx="2983685" cy="268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83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939114" y="768701"/>
            <a:ext cx="3294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Undervisningsmål</a:t>
            </a:r>
            <a:endParaRPr lang="nb-NO" sz="24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4</a:t>
            </a:fld>
            <a:endParaRPr lang="nb-NO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B23B41F-E969-8F6A-1C6A-8531AAB58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487793" y="268835"/>
            <a:ext cx="2387051" cy="2377224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8A6BBE7A-DE97-DD1E-2135-50741456B204}"/>
              </a:ext>
            </a:extLst>
          </p:cNvPr>
          <p:cNvSpPr txBox="1"/>
          <p:nvPr/>
        </p:nvSpPr>
        <p:spPr>
          <a:xfrm>
            <a:off x="939114" y="1931662"/>
            <a:ext cx="10935730" cy="3723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Kursdeltaker skal kunne:</a:t>
            </a:r>
          </a:p>
          <a:p>
            <a:pPr>
              <a:lnSpc>
                <a:spcPct val="150000"/>
              </a:lnSpc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 målet med </a:t>
            </a:r>
            <a:r>
              <a:rPr lang="nb-NO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, og angi forskjellen mellom fremmøtebasert vs. telefon/videobasert hastegradsfastsetting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forklare betydning av de mest brukte hastegradskodene, hvilken respons de krever (riktig nivå for helsehjelp), og de ulike ansvars- og rollenivåene til sentralene</a:t>
            </a:r>
          </a:p>
        </p:txBody>
      </p:sp>
    </p:spTree>
    <p:extLst>
      <p:ext uri="{BB962C8B-B14F-4D97-AF65-F5344CB8AC3E}">
        <p14:creationId xmlns:p14="http://schemas.microsoft.com/office/powerpoint/2010/main" val="208580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5835" y="3131354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Hvor</a:t>
            </a:r>
            <a:r>
              <a:rPr lang="en-US" sz="2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mange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hastegrader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/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fargekoder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benytter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Norge?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Bilde 10">
            <a:extLst>
              <a:ext uri="{FF2B5EF4-FFF2-40B4-BE49-F238E27FC236}">
                <a16:creationId xmlns:a16="http://schemas.microsoft.com/office/drawing/2014/main" id="{11F3E8DD-61AF-4710-8515-95E76997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772" y="1631405"/>
            <a:ext cx="3239363" cy="377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435F4C2-456B-FC28-B7B6-6FBF59E32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9749" y="0"/>
            <a:ext cx="1962251" cy="2768742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838200" y="1018594"/>
            <a:ext cx="5161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Akuttmedisinforskriften:</a:t>
            </a:r>
            <a:endParaRPr lang="nb-NO" sz="28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6</a:t>
            </a:fld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838200" y="3900139"/>
            <a:ext cx="10523622" cy="309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§ 13 C: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Legevaktsentralene 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skal … </a:t>
            </a: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prioritere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, registrere, iverksette og følge opp henvendelser om behov for øyeblikkelig hjelp….</a:t>
            </a: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b-NO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nb-NO" dirty="0"/>
          </a:p>
        </p:txBody>
      </p:sp>
      <p:sp>
        <p:nvSpPr>
          <p:cNvPr id="18" name="TekstSylinder 17"/>
          <p:cNvSpPr txBox="1"/>
          <p:nvPr/>
        </p:nvSpPr>
        <p:spPr>
          <a:xfrm>
            <a:off x="838200" y="2030640"/>
            <a:ext cx="9994232" cy="141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§ 15 C:</a:t>
            </a:r>
            <a:br>
              <a:rPr lang="nb-NO" sz="2000" dirty="0"/>
            </a:b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AMK-sentralene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 skal…. </a:t>
            </a:r>
            <a:r>
              <a:rPr lang="nb-NO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prioritere, </a:t>
            </a: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registrere, iverksette, koordinere og </a:t>
            </a:r>
          </a:p>
          <a:p>
            <a:pPr>
              <a:lnSpc>
                <a:spcPct val="150000"/>
              </a:lnSpc>
            </a:pPr>
            <a:r>
              <a:rPr lang="nb-NO" sz="2000" i="1" dirty="0">
                <a:latin typeface="Verdana" panose="020B0604030504040204" pitchFamily="34" charset="0"/>
                <a:ea typeface="Verdana" panose="020B0604030504040204" pitchFamily="34" charset="0"/>
              </a:rPr>
              <a:t>følge opp akuttmedisinske oppdrag. </a:t>
            </a:r>
          </a:p>
        </p:txBody>
      </p:sp>
    </p:spTree>
    <p:extLst>
      <p:ext uri="{BB962C8B-B14F-4D97-AF65-F5344CB8AC3E}">
        <p14:creationId xmlns:p14="http://schemas.microsoft.com/office/powerpoint/2010/main" val="35274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11472" y="494592"/>
            <a:ext cx="871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Nasjonal veileder for legevakt og legevaktsentral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98" y="1464017"/>
            <a:ext cx="7822202" cy="466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561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/>
          <a:srcRect t="3850" r="10936" b="5242"/>
          <a:stretch/>
        </p:blipFill>
        <p:spPr>
          <a:xfrm>
            <a:off x="3947281" y="10"/>
            <a:ext cx="866953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ktangel 1"/>
          <p:cNvSpPr/>
          <p:nvPr/>
        </p:nvSpPr>
        <p:spPr>
          <a:xfrm>
            <a:off x="371093" y="932688"/>
            <a:ext cx="343814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Triage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371093" y="2718054"/>
            <a:ext cx="600499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Hovedmål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skille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ut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tidskritiske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styre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ressursene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de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trengs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mest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øke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den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faglige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kvaliteten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prioriteringene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5A6B8E1-63A3-601B-29C3-F2930DDE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Foto: National Museum </a:t>
            </a:r>
            <a:r>
              <a:rPr lang="nb-NO" dirty="0" err="1"/>
              <a:t>of</a:t>
            </a:r>
            <a:r>
              <a:rPr lang="nb-NO" dirty="0"/>
              <a:t> Health and </a:t>
            </a:r>
            <a:r>
              <a:rPr lang="nb-NO" dirty="0" err="1"/>
              <a:t>Medicine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7875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756" y="2585738"/>
            <a:ext cx="4859432" cy="25015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955" y="0"/>
            <a:ext cx="4487045" cy="33104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9</a:t>
            </a:fld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820658" y="698858"/>
            <a:ext cx="425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2800" b="1" dirty="0" err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Triage</a:t>
            </a:r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skadested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238" y="3640680"/>
            <a:ext cx="2743200" cy="3230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26345"/>
            <a:ext cx="3136764" cy="5540261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1000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9221</TotalTime>
  <Words>3216</Words>
  <Application>Microsoft Office PowerPoint</Application>
  <PresentationFormat>Widescreen</PresentationFormat>
  <Paragraphs>352</Paragraphs>
  <Slides>26</Slides>
  <Notes>26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26</vt:i4>
      </vt:variant>
    </vt:vector>
  </HeadingPairs>
  <TitlesOfParts>
    <vt:vector size="38" baseType="lpstr">
      <vt:lpstr>-apple-system</vt:lpstr>
      <vt:lpstr>Arial</vt:lpstr>
      <vt:lpstr>Calibri</vt:lpstr>
      <vt:lpstr>Calibri Light</vt:lpstr>
      <vt:lpstr>Tahoma</vt:lpstr>
      <vt:lpstr>Times</vt:lpstr>
      <vt:lpstr>Verdana</vt:lpstr>
      <vt:lpstr>Wingdings</vt:lpstr>
      <vt:lpstr>Work Sans</vt:lpstr>
      <vt:lpstr>Office-tema</vt:lpstr>
      <vt:lpstr>1_Office-tema</vt:lpstr>
      <vt:lpstr>3_Office-tema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Agdestein, Jan Edvin</cp:lastModifiedBy>
  <cp:revision>140</cp:revision>
  <cp:lastPrinted>2022-11-19T14:12:14Z</cp:lastPrinted>
  <dcterms:created xsi:type="dcterms:W3CDTF">2022-09-14T08:42:47Z</dcterms:created>
  <dcterms:modified xsi:type="dcterms:W3CDTF">2023-06-29T10:18:30Z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2023-06-01T05:42:55Z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9f9efc7a-7d33-4754-b945-d4cf735ec04c</vt:lpwstr>
  </property>
  <property fmtid="{D5CDD505-2E9C-101B-9397-08002B2CF9AE}" pid="8" name="MSIP_Label_d291ddcc-9a90-46b7-a727-d19b3ec4b730_ContentBits">
    <vt:lpwstr>0</vt:lpwstr>
  </property>
</Properties>
</file>