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  <p:sldMasterId id="2147483672" r:id="rId2"/>
    <p:sldMasterId id="2147483684" r:id="rId3"/>
    <p:sldMasterId id="2147483660" r:id="rId4"/>
    <p:sldMasterId id="2147483648" r:id="rId5"/>
    <p:sldMasterId id="2147483708" r:id="rId6"/>
  </p:sldMasterIdLst>
  <p:notesMasterIdLst>
    <p:notesMasterId r:id="rId29"/>
  </p:notesMasterIdLst>
  <p:sldIdLst>
    <p:sldId id="288" r:id="rId7"/>
    <p:sldId id="296" r:id="rId8"/>
    <p:sldId id="258" r:id="rId9"/>
    <p:sldId id="257" r:id="rId10"/>
    <p:sldId id="289" r:id="rId11"/>
    <p:sldId id="270" r:id="rId12"/>
    <p:sldId id="266" r:id="rId13"/>
    <p:sldId id="294" r:id="rId14"/>
    <p:sldId id="265" r:id="rId15"/>
    <p:sldId id="271" r:id="rId16"/>
    <p:sldId id="293" r:id="rId17"/>
    <p:sldId id="273" r:id="rId18"/>
    <p:sldId id="291" r:id="rId19"/>
    <p:sldId id="277" r:id="rId20"/>
    <p:sldId id="280" r:id="rId21"/>
    <p:sldId id="281" r:id="rId22"/>
    <p:sldId id="282" r:id="rId23"/>
    <p:sldId id="283" r:id="rId24"/>
    <p:sldId id="276" r:id="rId25"/>
    <p:sldId id="290" r:id="rId26"/>
    <p:sldId id="260" r:id="rId27"/>
    <p:sldId id="297" r:id="rId2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BCD858-A702-8C71-ECD8-9E25BB92AD20}" v="2" dt="2023-03-21T11:31:46.557"/>
    <p1510:client id="{30785280-F5DD-582C-D1E2-1240A229F936}" v="54" dt="2023-03-29T05:23:00.743"/>
    <p1510:client id="{772EA027-7EF8-8E22-7E51-A7962DD0CF47}" v="107" dt="2023-05-16T05:41:43.312"/>
    <p1510:client id="{7FF54D10-0B38-4BC6-F345-C618A1AF0DB1}" v="211" dt="2023-03-28T12:56:29.416"/>
    <p1510:client id="{92002D7F-9762-29D2-5112-4EAF49FD7301}" v="289" dt="2023-04-07T07:20:1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D8F1BB-83AD-489E-A7CB-433F62A90238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nb-NO"/>
        </a:p>
      </dgm:t>
    </dgm:pt>
    <dgm:pt modelId="{48E9F192-DB62-4E06-A015-5B03E9185169}">
      <dgm:prSet phldrT="[Tekst]"/>
      <dgm:spPr/>
      <dgm:t>
        <a:bodyPr/>
        <a:lstStyle/>
        <a:p>
          <a:r>
            <a:rPr lang="nb-NO"/>
            <a:t>Alternativ 1</a:t>
          </a:r>
          <a:endParaRPr lang="nb-NO" dirty="0"/>
        </a:p>
      </dgm:t>
    </dgm:pt>
    <dgm:pt modelId="{DE909536-828B-416E-993F-1F6B1F09A980}" type="parTrans" cxnId="{94114A36-EA5D-419B-B735-27944813290C}">
      <dgm:prSet/>
      <dgm:spPr/>
      <dgm:t>
        <a:bodyPr/>
        <a:lstStyle/>
        <a:p>
          <a:endParaRPr lang="nb-NO"/>
        </a:p>
      </dgm:t>
    </dgm:pt>
    <dgm:pt modelId="{8408E7EF-DEFE-480C-8FB7-EAB9E2E375B2}" type="sibTrans" cxnId="{94114A36-EA5D-419B-B735-27944813290C}">
      <dgm:prSet/>
      <dgm:spPr/>
      <dgm:t>
        <a:bodyPr/>
        <a:lstStyle/>
        <a:p>
          <a:endParaRPr lang="nb-NO"/>
        </a:p>
      </dgm:t>
    </dgm:pt>
    <dgm:pt modelId="{6DE7AD61-6BC8-4085-B267-3FDCE94073D6}">
      <dgm:prSet phldrT="[Tekst]"/>
      <dgm:spPr/>
      <dgm:t>
        <a:bodyPr/>
        <a:lstStyle/>
        <a:p>
          <a:r>
            <a:rPr lang="nb-NO" dirty="0"/>
            <a:t>For/imot</a:t>
          </a:r>
        </a:p>
      </dgm:t>
    </dgm:pt>
    <dgm:pt modelId="{0B5BFF40-2395-4C9A-8A81-1911D890353C}" type="parTrans" cxnId="{553029BD-C67E-45AE-A183-E5FBA5A4010F}">
      <dgm:prSet/>
      <dgm:spPr/>
      <dgm:t>
        <a:bodyPr/>
        <a:lstStyle/>
        <a:p>
          <a:endParaRPr lang="nb-NO"/>
        </a:p>
      </dgm:t>
    </dgm:pt>
    <dgm:pt modelId="{ADFEBEA4-242E-424A-8755-BF88D7CA4FA8}" type="sibTrans" cxnId="{553029BD-C67E-45AE-A183-E5FBA5A4010F}">
      <dgm:prSet/>
      <dgm:spPr/>
      <dgm:t>
        <a:bodyPr/>
        <a:lstStyle/>
        <a:p>
          <a:endParaRPr lang="nb-NO"/>
        </a:p>
      </dgm:t>
    </dgm:pt>
    <dgm:pt modelId="{1A861EE2-360A-45F2-86C3-B3EBC9230240}">
      <dgm:prSet phldrT="[Tekst]"/>
      <dgm:spPr/>
      <dgm:t>
        <a:bodyPr/>
        <a:lstStyle/>
        <a:p>
          <a:r>
            <a:rPr lang="nb-NO" dirty="0"/>
            <a:t>Alternativ 2</a:t>
          </a:r>
        </a:p>
      </dgm:t>
    </dgm:pt>
    <dgm:pt modelId="{51F35520-71B0-4A83-AC84-4C7E4AE2A131}" type="parTrans" cxnId="{390A1821-752D-47D8-9C94-763570A86BFC}">
      <dgm:prSet/>
      <dgm:spPr/>
      <dgm:t>
        <a:bodyPr/>
        <a:lstStyle/>
        <a:p>
          <a:endParaRPr lang="nb-NO"/>
        </a:p>
      </dgm:t>
    </dgm:pt>
    <dgm:pt modelId="{445C5BAB-9D8E-4463-9BD8-467DA103A60C}" type="sibTrans" cxnId="{390A1821-752D-47D8-9C94-763570A86BFC}">
      <dgm:prSet/>
      <dgm:spPr/>
      <dgm:t>
        <a:bodyPr/>
        <a:lstStyle/>
        <a:p>
          <a:endParaRPr lang="nb-NO"/>
        </a:p>
      </dgm:t>
    </dgm:pt>
    <dgm:pt modelId="{29D88A14-591C-4B04-96E1-1EF43C1F1446}">
      <dgm:prSet phldrT="[Tekst]"/>
      <dgm:spPr/>
      <dgm:t>
        <a:bodyPr/>
        <a:lstStyle/>
        <a:p>
          <a:r>
            <a:rPr lang="nb-NO" dirty="0"/>
            <a:t>Fakta</a:t>
          </a:r>
        </a:p>
      </dgm:t>
    </dgm:pt>
    <dgm:pt modelId="{6E82F508-72F9-4947-A036-F47DF50ECD1A}" type="parTrans" cxnId="{3880A4A9-A767-4006-92F3-694702608B35}">
      <dgm:prSet/>
      <dgm:spPr/>
      <dgm:t>
        <a:bodyPr/>
        <a:lstStyle/>
        <a:p>
          <a:endParaRPr lang="nb-NO"/>
        </a:p>
      </dgm:t>
    </dgm:pt>
    <dgm:pt modelId="{F55AAFF2-E37B-491E-BFE7-3EDC79733300}" type="sibTrans" cxnId="{3880A4A9-A767-4006-92F3-694702608B35}">
      <dgm:prSet/>
      <dgm:spPr/>
      <dgm:t>
        <a:bodyPr/>
        <a:lstStyle/>
        <a:p>
          <a:endParaRPr lang="nb-NO"/>
        </a:p>
      </dgm:t>
    </dgm:pt>
    <dgm:pt modelId="{79969E1A-CAC1-4FBB-962C-D6B197F0D5AB}">
      <dgm:prSet phldrT="[Tekst]"/>
      <dgm:spPr/>
      <dgm:t>
        <a:bodyPr/>
        <a:lstStyle/>
        <a:p>
          <a:r>
            <a:rPr lang="nb-NO" dirty="0"/>
            <a:t>For/imot</a:t>
          </a:r>
        </a:p>
      </dgm:t>
    </dgm:pt>
    <dgm:pt modelId="{C48C3500-E5F0-4E29-A1E7-16C5739A8A7F}" type="parTrans" cxnId="{899D2324-1D44-4374-8657-AA2ACF687991}">
      <dgm:prSet/>
      <dgm:spPr/>
      <dgm:t>
        <a:bodyPr/>
        <a:lstStyle/>
        <a:p>
          <a:endParaRPr lang="nb-NO"/>
        </a:p>
      </dgm:t>
    </dgm:pt>
    <dgm:pt modelId="{BA961160-A6B2-419C-860B-51D01BEAAF6F}" type="sibTrans" cxnId="{899D2324-1D44-4374-8657-AA2ACF687991}">
      <dgm:prSet/>
      <dgm:spPr/>
      <dgm:t>
        <a:bodyPr/>
        <a:lstStyle/>
        <a:p>
          <a:endParaRPr lang="nb-NO"/>
        </a:p>
      </dgm:t>
    </dgm:pt>
    <dgm:pt modelId="{10395CE6-EF35-4C72-9DFA-EDFDFE0F557A}">
      <dgm:prSet phldrT="[Tekst]"/>
      <dgm:spPr/>
      <dgm:t>
        <a:bodyPr/>
        <a:lstStyle/>
        <a:p>
          <a:r>
            <a:rPr lang="nb-NO" dirty="0"/>
            <a:t>Prosedyre?</a:t>
          </a:r>
        </a:p>
      </dgm:t>
    </dgm:pt>
    <dgm:pt modelId="{BAFB54F4-4B5C-4820-BC4E-104AA8C82BF1}" type="parTrans" cxnId="{4188FCFF-D900-4901-B7A4-BE365E3DB921}">
      <dgm:prSet/>
      <dgm:spPr/>
      <dgm:t>
        <a:bodyPr/>
        <a:lstStyle/>
        <a:p>
          <a:endParaRPr lang="nb-NO"/>
        </a:p>
      </dgm:t>
    </dgm:pt>
    <dgm:pt modelId="{82B0E9F6-027D-4387-AD75-8A41465F6F3E}" type="sibTrans" cxnId="{4188FCFF-D900-4901-B7A4-BE365E3DB921}">
      <dgm:prSet/>
      <dgm:spPr/>
      <dgm:t>
        <a:bodyPr/>
        <a:lstStyle/>
        <a:p>
          <a:endParaRPr lang="nb-NO"/>
        </a:p>
      </dgm:t>
    </dgm:pt>
    <dgm:pt modelId="{A7634D72-EAC6-474C-8CFC-4907CB66667A}">
      <dgm:prSet phldrT="[Tekst]"/>
      <dgm:spPr/>
      <dgm:t>
        <a:bodyPr/>
        <a:lstStyle/>
        <a:p>
          <a:r>
            <a:rPr lang="nb-NO" dirty="0"/>
            <a:t>Fakta</a:t>
          </a:r>
        </a:p>
      </dgm:t>
    </dgm:pt>
    <dgm:pt modelId="{94F650BE-A2D4-48A2-9B35-83BDFB32C83F}" type="sibTrans" cxnId="{0E9C8890-10FE-4E48-BD75-9EAC854056AF}">
      <dgm:prSet/>
      <dgm:spPr/>
      <dgm:t>
        <a:bodyPr/>
        <a:lstStyle/>
        <a:p>
          <a:endParaRPr lang="nb-NO"/>
        </a:p>
      </dgm:t>
    </dgm:pt>
    <dgm:pt modelId="{768542BE-A29B-436B-8C89-43C1BCD07645}" type="parTrans" cxnId="{0E9C8890-10FE-4E48-BD75-9EAC854056AF}">
      <dgm:prSet/>
      <dgm:spPr/>
      <dgm:t>
        <a:bodyPr/>
        <a:lstStyle/>
        <a:p>
          <a:endParaRPr lang="nb-NO"/>
        </a:p>
      </dgm:t>
    </dgm:pt>
    <dgm:pt modelId="{5B0A9BBB-FFFF-488E-95C0-691E31C28D7B}" type="pres">
      <dgm:prSet presAssocID="{2ED8F1BB-83AD-489E-A7CB-433F62A90238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B465790F-4F2B-4B12-8F40-3A122D84821A}" type="pres">
      <dgm:prSet presAssocID="{2ED8F1BB-83AD-489E-A7CB-433F62A90238}" presName="dummyMaxCanvas" presStyleCnt="0"/>
      <dgm:spPr/>
    </dgm:pt>
    <dgm:pt modelId="{2F8C0DFD-07C6-4B3E-8ED7-BC14B78ED2B2}" type="pres">
      <dgm:prSet presAssocID="{2ED8F1BB-83AD-489E-A7CB-433F62A90238}" presName="parentComposite" presStyleCnt="0"/>
      <dgm:spPr/>
    </dgm:pt>
    <dgm:pt modelId="{E4F2B97D-755C-4D92-9329-30E80941420E}" type="pres">
      <dgm:prSet presAssocID="{2ED8F1BB-83AD-489E-A7CB-433F62A90238}" presName="parent1" presStyleLbl="alignAccFollowNode1" presStyleIdx="0" presStyleCnt="4">
        <dgm:presLayoutVars>
          <dgm:chMax val="4"/>
        </dgm:presLayoutVars>
      </dgm:prSet>
      <dgm:spPr/>
    </dgm:pt>
    <dgm:pt modelId="{33A4AFCE-5CD8-45B8-B073-D522BB80B4F7}" type="pres">
      <dgm:prSet presAssocID="{2ED8F1BB-83AD-489E-A7CB-433F62A90238}" presName="parent2" presStyleLbl="alignAccFollowNode1" presStyleIdx="1" presStyleCnt="4">
        <dgm:presLayoutVars>
          <dgm:chMax val="4"/>
        </dgm:presLayoutVars>
      </dgm:prSet>
      <dgm:spPr/>
    </dgm:pt>
    <dgm:pt modelId="{A3A0D1DB-1D98-49C4-8F97-2C909937F4A2}" type="pres">
      <dgm:prSet presAssocID="{2ED8F1BB-83AD-489E-A7CB-433F62A90238}" presName="childrenComposite" presStyleCnt="0"/>
      <dgm:spPr/>
    </dgm:pt>
    <dgm:pt modelId="{0C3B11A9-1364-4275-9064-6CC78449FAB7}" type="pres">
      <dgm:prSet presAssocID="{2ED8F1BB-83AD-489E-A7CB-433F62A90238}" presName="dummyMaxCanvas_ChildArea" presStyleCnt="0"/>
      <dgm:spPr/>
    </dgm:pt>
    <dgm:pt modelId="{3BA83185-1407-4AE2-B405-64C7AF13DC6A}" type="pres">
      <dgm:prSet presAssocID="{2ED8F1BB-83AD-489E-A7CB-433F62A90238}" presName="fulcrum" presStyleLbl="alignAccFollowNode1" presStyleIdx="2" presStyleCnt="4"/>
      <dgm:spPr>
        <a:solidFill>
          <a:schemeClr val="accent5">
            <a:lumMod val="60000"/>
            <a:lumOff val="40000"/>
            <a:alpha val="90000"/>
          </a:schemeClr>
        </a:solidFill>
      </dgm:spPr>
    </dgm:pt>
    <dgm:pt modelId="{61F87C1B-4ED7-476F-ABDA-87F827FFA4E5}" type="pres">
      <dgm:prSet presAssocID="{2ED8F1BB-83AD-489E-A7CB-433F62A90238}" presName="balance_23" presStyleLbl="alignAccFollowNode1" presStyleIdx="3" presStyleCnt="4">
        <dgm:presLayoutVars>
          <dgm:bulletEnabled val="1"/>
        </dgm:presLayoutVars>
      </dgm:prSet>
      <dgm:spPr/>
    </dgm:pt>
    <dgm:pt modelId="{C11D0230-58D7-46C1-BB3F-C138FF2D7CAA}" type="pres">
      <dgm:prSet presAssocID="{2ED8F1BB-83AD-489E-A7CB-433F62A90238}" presName="right_23_1" presStyleLbl="node1" presStyleIdx="0" presStyleCnt="5">
        <dgm:presLayoutVars>
          <dgm:bulletEnabled val="1"/>
        </dgm:presLayoutVars>
      </dgm:prSet>
      <dgm:spPr/>
    </dgm:pt>
    <dgm:pt modelId="{E2F5A2A4-3A74-4E18-8C92-973F68971012}" type="pres">
      <dgm:prSet presAssocID="{2ED8F1BB-83AD-489E-A7CB-433F62A90238}" presName="right_23_2" presStyleLbl="node1" presStyleIdx="1" presStyleCnt="5">
        <dgm:presLayoutVars>
          <dgm:bulletEnabled val="1"/>
        </dgm:presLayoutVars>
      </dgm:prSet>
      <dgm:spPr/>
    </dgm:pt>
    <dgm:pt modelId="{12342FCA-7E8E-4C85-AFDF-293BB16F8096}" type="pres">
      <dgm:prSet presAssocID="{2ED8F1BB-83AD-489E-A7CB-433F62A90238}" presName="right_23_3" presStyleLbl="node1" presStyleIdx="2" presStyleCnt="5">
        <dgm:presLayoutVars>
          <dgm:bulletEnabled val="1"/>
        </dgm:presLayoutVars>
      </dgm:prSet>
      <dgm:spPr/>
    </dgm:pt>
    <dgm:pt modelId="{DBCB4C83-52A6-432D-93EF-C73F35A21BB7}" type="pres">
      <dgm:prSet presAssocID="{2ED8F1BB-83AD-489E-A7CB-433F62A90238}" presName="left_23_1" presStyleLbl="node1" presStyleIdx="3" presStyleCnt="5">
        <dgm:presLayoutVars>
          <dgm:bulletEnabled val="1"/>
        </dgm:presLayoutVars>
      </dgm:prSet>
      <dgm:spPr/>
    </dgm:pt>
    <dgm:pt modelId="{5825C0F5-0CC7-49DA-955B-511CBA731DB3}" type="pres">
      <dgm:prSet presAssocID="{2ED8F1BB-83AD-489E-A7CB-433F62A90238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866A3018-DFB9-414E-AE80-5D23AF4DA450}" type="presOf" srcId="{79969E1A-CAC1-4FBB-962C-D6B197F0D5AB}" destId="{E2F5A2A4-3A74-4E18-8C92-973F68971012}" srcOrd="0" destOrd="0" presId="urn:microsoft.com/office/officeart/2005/8/layout/balance1"/>
    <dgm:cxn modelId="{4E443F1A-19EA-4AD1-A587-A1D89247739A}" type="presOf" srcId="{6DE7AD61-6BC8-4085-B267-3FDCE94073D6}" destId="{5825C0F5-0CC7-49DA-955B-511CBA731DB3}" srcOrd="0" destOrd="0" presId="urn:microsoft.com/office/officeart/2005/8/layout/balance1"/>
    <dgm:cxn modelId="{587DF71E-8D16-4B25-BFA4-99C04593F273}" type="presOf" srcId="{10395CE6-EF35-4C72-9DFA-EDFDFE0F557A}" destId="{12342FCA-7E8E-4C85-AFDF-293BB16F8096}" srcOrd="0" destOrd="0" presId="urn:microsoft.com/office/officeart/2005/8/layout/balance1"/>
    <dgm:cxn modelId="{390A1821-752D-47D8-9C94-763570A86BFC}" srcId="{2ED8F1BB-83AD-489E-A7CB-433F62A90238}" destId="{1A861EE2-360A-45F2-86C3-B3EBC9230240}" srcOrd="1" destOrd="0" parTransId="{51F35520-71B0-4A83-AC84-4C7E4AE2A131}" sibTransId="{445C5BAB-9D8E-4463-9BD8-467DA103A60C}"/>
    <dgm:cxn modelId="{899D2324-1D44-4374-8657-AA2ACF687991}" srcId="{1A861EE2-360A-45F2-86C3-B3EBC9230240}" destId="{79969E1A-CAC1-4FBB-962C-D6B197F0D5AB}" srcOrd="1" destOrd="0" parTransId="{C48C3500-E5F0-4E29-A1E7-16C5739A8A7F}" sibTransId="{BA961160-A6B2-419C-860B-51D01BEAAF6F}"/>
    <dgm:cxn modelId="{5F10382D-7DB5-4413-80DF-880211CA5BB4}" type="presOf" srcId="{29D88A14-591C-4B04-96E1-1EF43C1F1446}" destId="{C11D0230-58D7-46C1-BB3F-C138FF2D7CAA}" srcOrd="0" destOrd="0" presId="urn:microsoft.com/office/officeart/2005/8/layout/balance1"/>
    <dgm:cxn modelId="{94114A36-EA5D-419B-B735-27944813290C}" srcId="{2ED8F1BB-83AD-489E-A7CB-433F62A90238}" destId="{48E9F192-DB62-4E06-A015-5B03E9185169}" srcOrd="0" destOrd="0" parTransId="{DE909536-828B-416E-993F-1F6B1F09A980}" sibTransId="{8408E7EF-DEFE-480C-8FB7-EAB9E2E375B2}"/>
    <dgm:cxn modelId="{7EB78978-DF93-4F87-A359-2C9A3E8663CD}" type="presOf" srcId="{1A861EE2-360A-45F2-86C3-B3EBC9230240}" destId="{33A4AFCE-5CD8-45B8-B073-D522BB80B4F7}" srcOrd="0" destOrd="0" presId="urn:microsoft.com/office/officeart/2005/8/layout/balance1"/>
    <dgm:cxn modelId="{A04B327E-43ED-41A7-A98F-0A6FBAB399E8}" type="presOf" srcId="{2ED8F1BB-83AD-489E-A7CB-433F62A90238}" destId="{5B0A9BBB-FFFF-488E-95C0-691E31C28D7B}" srcOrd="0" destOrd="0" presId="urn:microsoft.com/office/officeart/2005/8/layout/balance1"/>
    <dgm:cxn modelId="{0E9C8890-10FE-4E48-BD75-9EAC854056AF}" srcId="{48E9F192-DB62-4E06-A015-5B03E9185169}" destId="{A7634D72-EAC6-474C-8CFC-4907CB66667A}" srcOrd="0" destOrd="0" parTransId="{768542BE-A29B-436B-8C89-43C1BCD07645}" sibTransId="{94F650BE-A2D4-48A2-9B35-83BDFB32C83F}"/>
    <dgm:cxn modelId="{5A91D593-6F35-46A7-BB90-CDC808E1F54A}" type="presOf" srcId="{A7634D72-EAC6-474C-8CFC-4907CB66667A}" destId="{DBCB4C83-52A6-432D-93EF-C73F35A21BB7}" srcOrd="0" destOrd="0" presId="urn:microsoft.com/office/officeart/2005/8/layout/balance1"/>
    <dgm:cxn modelId="{2D925E9D-C94E-4585-AEFB-60C1CF0FCB70}" type="presOf" srcId="{48E9F192-DB62-4E06-A015-5B03E9185169}" destId="{E4F2B97D-755C-4D92-9329-30E80941420E}" srcOrd="0" destOrd="0" presId="urn:microsoft.com/office/officeart/2005/8/layout/balance1"/>
    <dgm:cxn modelId="{3880A4A9-A767-4006-92F3-694702608B35}" srcId="{1A861EE2-360A-45F2-86C3-B3EBC9230240}" destId="{29D88A14-591C-4B04-96E1-1EF43C1F1446}" srcOrd="0" destOrd="0" parTransId="{6E82F508-72F9-4947-A036-F47DF50ECD1A}" sibTransId="{F55AAFF2-E37B-491E-BFE7-3EDC79733300}"/>
    <dgm:cxn modelId="{553029BD-C67E-45AE-A183-E5FBA5A4010F}" srcId="{48E9F192-DB62-4E06-A015-5B03E9185169}" destId="{6DE7AD61-6BC8-4085-B267-3FDCE94073D6}" srcOrd="1" destOrd="0" parTransId="{0B5BFF40-2395-4C9A-8A81-1911D890353C}" sibTransId="{ADFEBEA4-242E-424A-8755-BF88D7CA4FA8}"/>
    <dgm:cxn modelId="{4188FCFF-D900-4901-B7A4-BE365E3DB921}" srcId="{1A861EE2-360A-45F2-86C3-B3EBC9230240}" destId="{10395CE6-EF35-4C72-9DFA-EDFDFE0F557A}" srcOrd="2" destOrd="0" parTransId="{BAFB54F4-4B5C-4820-BC4E-104AA8C82BF1}" sibTransId="{82B0E9F6-027D-4387-AD75-8A41465F6F3E}"/>
    <dgm:cxn modelId="{B9B4A055-B477-4E5A-9869-44D21BD680EA}" type="presParOf" srcId="{5B0A9BBB-FFFF-488E-95C0-691E31C28D7B}" destId="{B465790F-4F2B-4B12-8F40-3A122D84821A}" srcOrd="0" destOrd="0" presId="urn:microsoft.com/office/officeart/2005/8/layout/balance1"/>
    <dgm:cxn modelId="{F0A824D2-BE4B-47A9-A990-F55E198FE678}" type="presParOf" srcId="{5B0A9BBB-FFFF-488E-95C0-691E31C28D7B}" destId="{2F8C0DFD-07C6-4B3E-8ED7-BC14B78ED2B2}" srcOrd="1" destOrd="0" presId="urn:microsoft.com/office/officeart/2005/8/layout/balance1"/>
    <dgm:cxn modelId="{171E3824-AE54-44F6-9D89-63A5761E057F}" type="presParOf" srcId="{2F8C0DFD-07C6-4B3E-8ED7-BC14B78ED2B2}" destId="{E4F2B97D-755C-4D92-9329-30E80941420E}" srcOrd="0" destOrd="0" presId="urn:microsoft.com/office/officeart/2005/8/layout/balance1"/>
    <dgm:cxn modelId="{11D7F437-BF48-4AD3-880C-10E22FC76FB7}" type="presParOf" srcId="{2F8C0DFD-07C6-4B3E-8ED7-BC14B78ED2B2}" destId="{33A4AFCE-5CD8-45B8-B073-D522BB80B4F7}" srcOrd="1" destOrd="0" presId="urn:microsoft.com/office/officeart/2005/8/layout/balance1"/>
    <dgm:cxn modelId="{30670BD7-9C17-48B3-BF7F-108EB037B28B}" type="presParOf" srcId="{5B0A9BBB-FFFF-488E-95C0-691E31C28D7B}" destId="{A3A0D1DB-1D98-49C4-8F97-2C909937F4A2}" srcOrd="2" destOrd="0" presId="urn:microsoft.com/office/officeart/2005/8/layout/balance1"/>
    <dgm:cxn modelId="{95CD2C0E-0AA8-43BB-972B-138835DE7CFC}" type="presParOf" srcId="{A3A0D1DB-1D98-49C4-8F97-2C909937F4A2}" destId="{0C3B11A9-1364-4275-9064-6CC78449FAB7}" srcOrd="0" destOrd="0" presId="urn:microsoft.com/office/officeart/2005/8/layout/balance1"/>
    <dgm:cxn modelId="{08551835-721F-433C-90F3-5CB59D56B7B8}" type="presParOf" srcId="{A3A0D1DB-1D98-49C4-8F97-2C909937F4A2}" destId="{3BA83185-1407-4AE2-B405-64C7AF13DC6A}" srcOrd="1" destOrd="0" presId="urn:microsoft.com/office/officeart/2005/8/layout/balance1"/>
    <dgm:cxn modelId="{51255228-601C-4D9D-9862-74033BBD2E94}" type="presParOf" srcId="{A3A0D1DB-1D98-49C4-8F97-2C909937F4A2}" destId="{61F87C1B-4ED7-476F-ABDA-87F827FFA4E5}" srcOrd="2" destOrd="0" presId="urn:microsoft.com/office/officeart/2005/8/layout/balance1"/>
    <dgm:cxn modelId="{A62A267C-CBDE-4E68-8EB2-FC18764629B7}" type="presParOf" srcId="{A3A0D1DB-1D98-49C4-8F97-2C909937F4A2}" destId="{C11D0230-58D7-46C1-BB3F-C138FF2D7CAA}" srcOrd="3" destOrd="0" presId="urn:microsoft.com/office/officeart/2005/8/layout/balance1"/>
    <dgm:cxn modelId="{1B76606F-5B53-4F30-8226-609C2AE98E41}" type="presParOf" srcId="{A3A0D1DB-1D98-49C4-8F97-2C909937F4A2}" destId="{E2F5A2A4-3A74-4E18-8C92-973F68971012}" srcOrd="4" destOrd="0" presId="urn:microsoft.com/office/officeart/2005/8/layout/balance1"/>
    <dgm:cxn modelId="{F6AC5FD3-F563-4FC4-90B7-FC2D79E0A812}" type="presParOf" srcId="{A3A0D1DB-1D98-49C4-8F97-2C909937F4A2}" destId="{12342FCA-7E8E-4C85-AFDF-293BB16F8096}" srcOrd="5" destOrd="0" presId="urn:microsoft.com/office/officeart/2005/8/layout/balance1"/>
    <dgm:cxn modelId="{447DA192-27E4-4E69-8661-1FB5F1716277}" type="presParOf" srcId="{A3A0D1DB-1D98-49C4-8F97-2C909937F4A2}" destId="{DBCB4C83-52A6-432D-93EF-C73F35A21BB7}" srcOrd="6" destOrd="0" presId="urn:microsoft.com/office/officeart/2005/8/layout/balance1"/>
    <dgm:cxn modelId="{3DC94437-EF20-4769-9A31-C60574CA72CD}" type="presParOf" srcId="{A3A0D1DB-1D98-49C4-8F97-2C909937F4A2}" destId="{5825C0F5-0CC7-49DA-955B-511CBA731DB3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2B97D-755C-4D92-9329-30E80941420E}">
      <dsp:nvSpPr>
        <dsp:cNvPr id="0" name=""/>
        <dsp:cNvSpPr/>
      </dsp:nvSpPr>
      <dsp:spPr>
        <a:xfrm>
          <a:off x="937963" y="0"/>
          <a:ext cx="1566481" cy="87026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Alternativ 1</a:t>
          </a:r>
          <a:endParaRPr lang="nb-NO" sz="2300" kern="1200" dirty="0"/>
        </a:p>
      </dsp:txBody>
      <dsp:txXfrm>
        <a:off x="963452" y="25489"/>
        <a:ext cx="1515503" cy="819289"/>
      </dsp:txXfrm>
    </dsp:sp>
    <dsp:sp modelId="{33A4AFCE-5CD8-45B8-B073-D522BB80B4F7}">
      <dsp:nvSpPr>
        <dsp:cNvPr id="0" name=""/>
        <dsp:cNvSpPr/>
      </dsp:nvSpPr>
      <dsp:spPr>
        <a:xfrm>
          <a:off x="3200659" y="0"/>
          <a:ext cx="1566481" cy="87026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Alternativ 2</a:t>
          </a:r>
        </a:p>
      </dsp:txBody>
      <dsp:txXfrm>
        <a:off x="3226148" y="25489"/>
        <a:ext cx="1515503" cy="819289"/>
      </dsp:txXfrm>
    </dsp:sp>
    <dsp:sp modelId="{3BA83185-1407-4AE2-B405-64C7AF13DC6A}">
      <dsp:nvSpPr>
        <dsp:cNvPr id="0" name=""/>
        <dsp:cNvSpPr/>
      </dsp:nvSpPr>
      <dsp:spPr>
        <a:xfrm>
          <a:off x="2526201" y="3698637"/>
          <a:ext cx="652700" cy="652700"/>
        </a:xfrm>
        <a:prstGeom prst="triangle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87C1B-4ED7-476F-ABDA-87F827FFA4E5}">
      <dsp:nvSpPr>
        <dsp:cNvPr id="0" name=""/>
        <dsp:cNvSpPr/>
      </dsp:nvSpPr>
      <dsp:spPr>
        <a:xfrm rot="240000">
          <a:off x="893851" y="3418947"/>
          <a:ext cx="3917400" cy="273931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D0230-58D7-46C1-BB3F-C138FF2D7CAA}">
      <dsp:nvSpPr>
        <dsp:cNvPr id="0" name=""/>
        <dsp:cNvSpPr/>
      </dsp:nvSpPr>
      <dsp:spPr>
        <a:xfrm rot="240000">
          <a:off x="3245910" y="2734052"/>
          <a:ext cx="1563005" cy="728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Fakta</a:t>
          </a:r>
        </a:p>
      </dsp:txBody>
      <dsp:txXfrm>
        <a:off x="3281458" y="2769600"/>
        <a:ext cx="1491909" cy="657104"/>
      </dsp:txXfrm>
    </dsp:sp>
    <dsp:sp modelId="{E2F5A2A4-3A74-4E18-8C92-973F68971012}">
      <dsp:nvSpPr>
        <dsp:cNvPr id="0" name=""/>
        <dsp:cNvSpPr/>
      </dsp:nvSpPr>
      <dsp:spPr>
        <a:xfrm rot="240000">
          <a:off x="3302477" y="1950811"/>
          <a:ext cx="1563005" cy="728200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For/imot</a:t>
          </a:r>
        </a:p>
      </dsp:txBody>
      <dsp:txXfrm>
        <a:off x="3338025" y="1986359"/>
        <a:ext cx="1491909" cy="657104"/>
      </dsp:txXfrm>
    </dsp:sp>
    <dsp:sp modelId="{12342FCA-7E8E-4C85-AFDF-293BB16F8096}">
      <dsp:nvSpPr>
        <dsp:cNvPr id="0" name=""/>
        <dsp:cNvSpPr/>
      </dsp:nvSpPr>
      <dsp:spPr>
        <a:xfrm rot="240000">
          <a:off x="3359045" y="1184975"/>
          <a:ext cx="1563005" cy="72820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Prosedyre?</a:t>
          </a:r>
        </a:p>
      </dsp:txBody>
      <dsp:txXfrm>
        <a:off x="3394593" y="1220523"/>
        <a:ext cx="1491909" cy="657104"/>
      </dsp:txXfrm>
    </dsp:sp>
    <dsp:sp modelId="{DBCB4C83-52A6-432D-93EF-C73F35A21BB7}">
      <dsp:nvSpPr>
        <dsp:cNvPr id="0" name=""/>
        <dsp:cNvSpPr/>
      </dsp:nvSpPr>
      <dsp:spPr>
        <a:xfrm rot="240000">
          <a:off x="1004971" y="2577403"/>
          <a:ext cx="1563005" cy="728200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Fakta</a:t>
          </a:r>
        </a:p>
      </dsp:txBody>
      <dsp:txXfrm>
        <a:off x="1040519" y="2612951"/>
        <a:ext cx="1491909" cy="657104"/>
      </dsp:txXfrm>
    </dsp:sp>
    <dsp:sp modelId="{5825C0F5-0CC7-49DA-955B-511CBA731DB3}">
      <dsp:nvSpPr>
        <dsp:cNvPr id="0" name=""/>
        <dsp:cNvSpPr/>
      </dsp:nvSpPr>
      <dsp:spPr>
        <a:xfrm rot="240000">
          <a:off x="1061538" y="1794163"/>
          <a:ext cx="1563005" cy="7282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For/imot</a:t>
          </a:r>
        </a:p>
      </dsp:txBody>
      <dsp:txXfrm>
        <a:off x="1097086" y="1829711"/>
        <a:ext cx="1491909" cy="657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9E7E2-E653-47CE-97B6-6E99A707BF28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67BC4-EBA8-4C97-A39C-C478344FBD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43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altLang="nb-NO" dirty="0">
                <a:cs typeface="Calibri"/>
              </a:rPr>
              <a:t>Timen er beregnet til 45 min.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Innen helsetjeneste-etikk har det de siste årene blitt fremhevet fire </a:t>
            </a:r>
            <a:r>
              <a:rPr lang="nb-NO" dirty="0"/>
              <a:t>grunnleggende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etiske prinsipper som bør ligge til grunn i alt helsearbeid og behandling</a:t>
            </a:r>
            <a:r>
              <a:rPr lang="nb-NO" dirty="0"/>
              <a:t> (les pkt. 1-4)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dirty="0"/>
              <a:t>Medisinsk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nødmeldetjeneste</a:t>
            </a:r>
            <a:r>
              <a:rPr lang="nb-NO" dirty="0"/>
              <a:t> i Norge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basert på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fagkyndighetsprinsippet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innebærer at publikum ved henvendelse skal sikres direkte kontakt med helsefaglig personell</a:t>
            </a:r>
            <a:r>
              <a:rPr lang="nb-NO" dirty="0">
                <a:effectLst/>
              </a:rPr>
              <a:t> (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Norsk Indeks for Medisinsk Nødhjelp, 4. utgave 2018, kap. 40.2)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4811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«Portvokterfunksjonen» er en utfordring som de fleste operatører vil kjenne på. </a:t>
            </a:r>
          </a:p>
          <a:p>
            <a:endParaRPr lang="nb-NO" dirty="0"/>
          </a:p>
          <a:p>
            <a:r>
              <a:rPr lang="nb-NO" dirty="0"/>
              <a:t>For operatører i AMK blir utfordringen å vurdere om pasienten må/bør ha ambulanse eller ikke. </a:t>
            </a:r>
          </a:p>
          <a:p>
            <a:endParaRPr lang="nb-NO" dirty="0"/>
          </a:p>
          <a:p>
            <a:r>
              <a:rPr lang="nb-NO" dirty="0"/>
              <a:t>I legevaktsentraler (LVS) er hovedutfordringen å vurdere om pasienten trenger å tilsees av lege. 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En studie av norske legevaktsykepleiere viser at sykepleierne vil kalle seg serviceytere, samtidig som de beskriver en virkelighet der de fungerer som portvoktere. </a:t>
            </a:r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(Fra: Phone </a:t>
            </a:r>
            <a:r>
              <a:rPr lang="nb-NO" dirty="0" err="1">
                <a:cs typeface="Calibri"/>
              </a:rPr>
              <a:t>triage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nurses</a:t>
            </a:r>
            <a:r>
              <a:rPr lang="nb-NO" dirty="0">
                <a:cs typeface="Calibri"/>
              </a:rPr>
              <a:t>’ </a:t>
            </a:r>
            <a:r>
              <a:rPr lang="nb-NO" dirty="0" err="1">
                <a:cs typeface="Calibri"/>
              </a:rPr>
              <a:t>assessment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of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respiratory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tract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infections</a:t>
            </a:r>
            <a:r>
              <a:rPr lang="nb-NO" dirty="0">
                <a:cs typeface="Calibri"/>
              </a:rPr>
              <a:t> – </a:t>
            </a:r>
            <a:r>
              <a:rPr lang="nb-NO" dirty="0" err="1">
                <a:cs typeface="Calibri"/>
              </a:rPr>
              <a:t>the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tightrope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walk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between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gatekeeping</a:t>
            </a:r>
            <a:r>
              <a:rPr lang="nb-NO" dirty="0">
                <a:cs typeface="Calibri"/>
              </a:rPr>
              <a:t> and service providing. A </a:t>
            </a:r>
            <a:r>
              <a:rPr lang="nb-NO" dirty="0" err="1">
                <a:cs typeface="Calibri"/>
              </a:rPr>
              <a:t>qualitative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study</a:t>
            </a:r>
            <a:r>
              <a:rPr lang="nb-NO" dirty="0">
                <a:cs typeface="Calibri"/>
              </a:rPr>
              <a:t> (tandfonline.com))</a:t>
            </a:r>
            <a:endParaRPr lang="nb-NO"/>
          </a:p>
          <a:p>
            <a:pPr>
              <a:defRPr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246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operatør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må både kunne oppdage/identifisere etiske utfordringer, overveie ulike handlingsalternativer og være i stand til å omsette den valgte løsning i praksis. 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at det skal bli lettere å huske de ulike komponentene i etisk kompetanse vises her figuren 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"De tre O-er"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nb-NO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ppdage etiske utfordringer, </a:t>
            </a:r>
            <a:r>
              <a:rPr lang="nb-NO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verveie handlingsalternativer ved hjelp av refleksjon og </a:t>
            </a:r>
            <a:r>
              <a:rPr lang="nb-NO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msette til praksis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479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fleste modeller for etisk refleksjon krever både god tid og tilrettelegging for å gjennomføre. </a:t>
            </a:r>
            <a:endParaRPr lang="en-US" dirty="0"/>
          </a:p>
          <a:p>
            <a:pPr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er en forenklet modell som kan være aktuell for telefonoperatører som må ta raske avgjørelser.</a:t>
            </a:r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kort refleksjon vil uansett være mye bedre enn at operatørene handler på ren impuls eller magefølelse.</a:t>
            </a:r>
            <a:endParaRPr lang="nb-NO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dirty="0">
                <a:cs typeface="Calibri"/>
              </a:rPr>
              <a:t>Trykk frem animasjon (rød boks): </a:t>
            </a:r>
            <a:r>
              <a:rPr lang="nb-NO" b="1" i="1" dirty="0">
                <a:cs typeface="Calibri"/>
              </a:rPr>
              <a:t>Grundig kartlegging er viktig i alle krevende situasjoner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Tilgjengelig informasjon og ulike detaljer i den enkelte situasjon vil være avgjørende for hvilket beslutningsgrunnlag operatøren tar sitt valg på. </a:t>
            </a:r>
          </a:p>
          <a:p>
            <a:pPr>
              <a:defRPr/>
            </a:pPr>
            <a:endParaRPr lang="nb-NO" dirty="0"/>
          </a:p>
          <a:p>
            <a:pPr>
              <a:defRPr/>
            </a:pPr>
            <a:r>
              <a:rPr lang="nb-NO" kern="1200" dirty="0">
                <a:effectLst/>
              </a:rPr>
              <a:t>Utfordringene </a:t>
            </a:r>
            <a:r>
              <a:rPr lang="nb-NO" dirty="0"/>
              <a:t>inneholder ulike typer og grader av etiske dilemmaer. </a:t>
            </a:r>
            <a:endParaRPr lang="nb-NO" dirty="0">
              <a:cs typeface="Calibri" panose="020F0502020204030204"/>
            </a:endParaRPr>
          </a:p>
          <a:p>
            <a:pPr>
              <a:defRPr/>
            </a:pPr>
            <a:r>
              <a:rPr lang="nb-NO" dirty="0"/>
              <a:t>Utfordringene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 også oppleves ulikt fra operatør til operatør.</a:t>
            </a:r>
            <a:r>
              <a:rPr lang="nb-NO" dirty="0"/>
              <a:t> </a:t>
            </a:r>
            <a:endParaRPr lang="nb-NO" dirty="0"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  <a:p>
            <a:r>
              <a:rPr lang="nb-NO" dirty="0">
                <a:cs typeface="Calibri" panose="020F0502020204030204"/>
              </a:rPr>
              <a:t>Vi skal videre se på noen ulike etiske dilemmaer som kan oppstå.</a:t>
            </a:r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5312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Still</a:t>
            </a:r>
            <a:r>
              <a:rPr lang="nb-NO" baseline="0" dirty="0"/>
              <a:t> spørsmålet til gruppen og be om innspill.</a:t>
            </a:r>
          </a:p>
          <a:p>
            <a:endParaRPr lang="nb-NO" baseline="0"/>
          </a:p>
          <a:p>
            <a:r>
              <a:rPr lang="nb-NO" baseline="0" dirty="0"/>
              <a:t>Utfordringen er at det ikke er noen fasit.</a:t>
            </a:r>
            <a:endParaRPr lang="nb-NO" baseline="0" dirty="0">
              <a:cs typeface="Calibri"/>
            </a:endParaRPr>
          </a:p>
          <a:p>
            <a:r>
              <a:rPr lang="nb-NO" baseline="0" dirty="0"/>
              <a:t>God kommunikasjon og god kartlegging er helt nødvendig for å kunne gjøre gode vurderinger og finne gode løsninger sammen med innringer/pasient</a:t>
            </a:r>
            <a:r>
              <a:rPr lang="nb-NO" dirty="0"/>
              <a:t>.</a:t>
            </a:r>
            <a:endParaRPr lang="nb-NO" baseline="0" dirty="0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572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Still</a:t>
            </a:r>
            <a:r>
              <a:rPr lang="nb-NO" baseline="0"/>
              <a:t> spørsmålet til gruppen og be om innspill.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2150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Still</a:t>
            </a:r>
            <a:r>
              <a:rPr lang="nb-NO" baseline="0"/>
              <a:t> spørsmålet til gruppen og be om innspill.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3129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Still spørsmålet til gruppen og be om innspill.</a:t>
            </a:r>
            <a:endParaRPr lang="en-US" dirty="0"/>
          </a:p>
          <a:p>
            <a:pPr>
              <a:defRPr/>
            </a:pPr>
            <a:r>
              <a:rPr lang="nb-NO" i="1" dirty="0">
                <a:cs typeface="Calibri"/>
              </a:rPr>
              <a:t>Hva hvis du som operatør selv tar feil?</a:t>
            </a:r>
            <a:endParaRPr lang="nb-NO" i="1" dirty="0"/>
          </a:p>
          <a:p>
            <a:pPr>
              <a:defRPr/>
            </a:pPr>
            <a:endParaRPr lang="nb-NO" dirty="0">
              <a:cs typeface="Calibri" panose="020F0502020204030204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3671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Animasjon i grønn boks: Still</a:t>
            </a:r>
            <a:r>
              <a:rPr lang="nb-NO" baseline="0" dirty="0"/>
              <a:t> spørsmålene – et av gangen -</a:t>
            </a:r>
            <a:r>
              <a:rPr lang="nb-NO" dirty="0"/>
              <a:t> </a:t>
            </a:r>
            <a:r>
              <a:rPr lang="nb-NO" baseline="0" dirty="0"/>
              <a:t>og be om innspill.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Forslag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svar:</a:t>
            </a:r>
            <a:r>
              <a:rPr lang="nb-NO" dirty="0"/>
              <a:t> 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velger du som AMK-operatør å gjøre?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Empatisk tilnærming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Beklage at det tar tid å få snakke med lv-lege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 bekreftet at han ikke har skadet seg / mer konkrete planer nå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Sette over til legevakt og forklare at situasjonen har eskalert for pas., eller</a:t>
            </a:r>
            <a:r>
              <a:rPr lang="nb-NO" dirty="0"/>
              <a:t> 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Sette over til legevakt med pasienten i konferanse (her er det ulike løsninger – hva mener dere er best?)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457200" lvl="1" indent="0">
              <a:buNone/>
            </a:pP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kan LV- operatør gjøre om denne kommer enda en gang fra AMK.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Fortsatt samtale med sykepleier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Sette i direkte konferanse med lege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85800" lvl="1" indent="-228600">
              <a:buAutoNum type="arabicParenR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Be/tilby pasienten komme til legevakt nå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0609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Operatøren må selv ta ansvar for at aktuelle hendelser blir gjennomgått i etterkant ved hjelp av refleksjon sammen med kollega/-er, fagutvikler eller leder. 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et ledelsesansvar å sette etisk refleksjon i system som en del av kvalitetsarbeidet. </a:t>
            </a:r>
          </a:p>
          <a:p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Refleksjon kan også bidra til at operatørene blir bevisst hvordan egne «skjulte verdier» og «triggere», som spontane følelser, antakelser og tidligere erfaringer kan være med å påvirke de ulike avgjørelsene.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330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291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Denne figuren illustrerer hovedbudskapet i det vi har snakket om i denne timen. 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7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Oppsummering</a:t>
            </a:r>
            <a:r>
              <a:rPr lang="nb-NO" baseline="0"/>
              <a:t> i gruppen.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Noen som har spørsmål til slutt?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643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Kompetanseplan</a:t>
            </a:r>
            <a:r>
              <a:rPr lang="nb-NO" baseline="0"/>
              <a:t> med emnebeskrivelser og sjekklister finner du på kokom.no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38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telefonhenvendelse til medisinsk nødmeldetjeneste gir sjelden tid til grundige refleksjoner over ulike handlingsalternativer.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derfor ekstra viktig at telefonoperatører er forberedt på ulike situasjoner og etiske utfordringer de plutselig kan være involvert i.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6237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denne timen skal vi se på noen av de etiske dilemmaene som kan oppstå og hvordan operatørene kan forberede seg på disse. 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 blir også introdusert</a:t>
            </a: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e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modell som kan være til hjelp ved etiske utfordringer som krever rask handling; 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Etisk refleksjon – minimumsmodellen</a:t>
            </a:r>
          </a:p>
          <a:p>
            <a:r>
              <a:rPr lang="nb-NO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</a:t>
            </a:r>
            <a:r>
              <a:rPr lang="nb-NO" sz="120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skal også se på en del ulike case</a:t>
            </a:r>
          </a:p>
          <a:p>
            <a:endParaRPr lang="nb-NO" sz="120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7622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 panose="020F0502020204030204"/>
              </a:rPr>
              <a:t>Be deltakerne reflektere sammen 2 og 2 i ca.2 minutter.</a:t>
            </a:r>
            <a:endParaRPr lang="en-US"/>
          </a:p>
          <a:p>
            <a:r>
              <a:rPr lang="nb-NO">
                <a:cs typeface="Calibri" panose="020F0502020204030204"/>
              </a:rPr>
              <a:t>Be deretter om innspill i plenum - prøv å aktivisere flest mulig.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756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(Sitat: </a:t>
            </a:r>
            <a:r>
              <a:rPr lang="nb-NO" sz="1200" dirty="0">
                <a:effectLst/>
                <a:latin typeface="Calibri"/>
                <a:ea typeface="Calibri" panose="020F0502020204030204" pitchFamily="34" charset="0"/>
                <a:cs typeface="Calibri"/>
              </a:rPr>
              <a:t>Nordby, H., 2014, </a:t>
            </a:r>
            <a:r>
              <a:rPr lang="nb-NO" sz="12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Etikk og kommunikasjon i ambulansearbeid</a:t>
            </a:r>
            <a:r>
              <a:rPr lang="nb-NO" sz="1200" dirty="0">
                <a:effectLst/>
                <a:latin typeface="Calibri"/>
                <a:ea typeface="Calibri" panose="020F0502020204030204" pitchFamily="34" charset="0"/>
                <a:cs typeface="Calibri"/>
              </a:rPr>
              <a:t>, </a:t>
            </a:r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akademia</a:t>
            </a:r>
            <a:r>
              <a:rPr lang="nb-NO" sz="12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forlag, s.17</a:t>
            </a:r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)</a:t>
            </a:r>
            <a:endParaRPr lang="nb-NO" dirty="0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089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etiske utfordringene oppstår når ulike verdier er truet, eller vi kommer opp i situasjoner hvor ingen av handlingsalternativene fremstår som gode/optimale.</a:t>
            </a:r>
            <a:r>
              <a:rPr lang="nb-NO" dirty="0"/>
              <a:t> </a:t>
            </a: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blir tvunget til å velge det minste av ulike dårlige alternativer/onder. Dette kalles et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etisk dilemma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/>
          </a:p>
          <a:p>
            <a:r>
              <a:rPr lang="nb-NO" dirty="0"/>
              <a:t>Spør om</a:t>
            </a:r>
            <a:r>
              <a:rPr lang="nb-NO" baseline="0" dirty="0"/>
              <a:t> noen av </a:t>
            </a:r>
            <a:r>
              <a:rPr lang="nb-NO" dirty="0"/>
              <a:t>deltakerne</a:t>
            </a:r>
            <a:r>
              <a:rPr lang="nb-NO" baseline="0" dirty="0"/>
              <a:t> vil dele eksempler på etiske dilemmaer de selv har opplevd tidligere i jobbsammenheng.</a:t>
            </a:r>
            <a:endParaRPr lang="nb-NO" baseline="0" dirty="0">
              <a:cs typeface="Calibri"/>
            </a:endParaRPr>
          </a:p>
          <a:p>
            <a:r>
              <a:rPr lang="nb-NO" u="sng" baseline="0" dirty="0"/>
              <a:t>Foreleser kan med fordel ha et eget eksempel på lur </a:t>
            </a:r>
            <a:r>
              <a:rPr lang="nb-NO" baseline="0" dirty="0"/>
              <a:t>– hvis deltakerne ikke kommer </a:t>
            </a:r>
            <a:r>
              <a:rPr lang="nb-NO" dirty="0"/>
              <a:t>på </a:t>
            </a:r>
            <a:r>
              <a:rPr lang="nb-NO" baseline="0" dirty="0"/>
              <a:t>eksempler.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3702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dirty="0">
                <a:cs typeface="Calibri" panose="020F0502020204030204"/>
              </a:rPr>
              <a:t>I tillegg til etiske utfordringer kan vi møte på både ulike juridiske og medisinskfaglige problemstillinger. </a:t>
            </a:r>
          </a:p>
          <a:p>
            <a:pPr>
              <a:defRPr/>
            </a:pPr>
            <a:r>
              <a:rPr lang="nb-NO" dirty="0">
                <a:cs typeface="Calibri" panose="020F0502020204030204"/>
              </a:rPr>
              <a:t>Juridiske utfordringer omtales i egne timer om Myndighetskrav i grunnkurset.</a:t>
            </a:r>
          </a:p>
          <a:p>
            <a:pPr>
              <a:defRPr/>
            </a:pPr>
            <a:endParaRPr lang="nb-NO" dirty="0">
              <a:cs typeface="Calibri" panose="020F0502020204030204"/>
            </a:endParaRPr>
          </a:p>
          <a:p>
            <a:pPr>
              <a:defRPr/>
            </a:pPr>
            <a:r>
              <a:rPr lang="nb-NO" dirty="0">
                <a:cs typeface="Calibri" panose="020F0502020204030204"/>
              </a:rPr>
              <a:t>Disse kan også opptre samtidig, da har vi sammensatte problemstillinger. </a:t>
            </a:r>
          </a:p>
          <a:p>
            <a:pPr>
              <a:defRPr/>
            </a:pPr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253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</a:t>
            </a:r>
            <a:r>
              <a:rPr lang="nb-NO" baseline="0" dirty="0"/>
              <a:t> aller fleste</a:t>
            </a:r>
            <a:r>
              <a:rPr lang="nb-NO" dirty="0"/>
              <a:t> arbeidsplasser har egne visjoner og definerte verdier. </a:t>
            </a:r>
            <a:endParaRPr lang="nb-NO" baseline="0"/>
          </a:p>
          <a:p>
            <a:r>
              <a:rPr lang="nb-NO" baseline="0" dirty="0"/>
              <a:t>Spør deltakerne: </a:t>
            </a:r>
            <a:r>
              <a:rPr lang="nb-NO" i="1" u="none" baseline="0" dirty="0"/>
              <a:t>Kjenner dere til hvilke som gjelder på deres arbeidsplass?</a:t>
            </a:r>
            <a:endParaRPr lang="nb-NO" i="1" u="none" dirty="0">
              <a:cs typeface="Calibri"/>
            </a:endParaRPr>
          </a:p>
          <a:p>
            <a:endParaRPr lang="nb-NO" i="1" dirty="0">
              <a:cs typeface="Calibri"/>
            </a:endParaRPr>
          </a:p>
          <a:p>
            <a:r>
              <a:rPr lang="nb-NO" dirty="0">
                <a:cs typeface="Calibri"/>
              </a:rPr>
              <a:t>(Her bør kursholder kjenne til og nevne visjon og verdier fra egen arbeidsplass)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53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C7F5-8EB3-468F-AF9A-1DAB3AC0F3C7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55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0057-CD4D-498F-8B28-6EC05B9E5492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90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0527F-DFDE-4525-B2CC-8EB585DB4DCC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30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0793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929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07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419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16.05.2023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897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16.05.2023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8402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16.05.2023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106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846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F364-1864-4ECF-AEE5-C6D007225415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909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2719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9279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526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482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7627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304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09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16.05.2023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3567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16.05.2023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083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16.05.2023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446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FE1D8-21E9-4574-A37E-3394C9B1576B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783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1505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746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9771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4168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255C-BECA-4303-B3E0-D06B1972B466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4195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D749-08E1-44CF-9758-1F05A2B5F2AF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4330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2ECD-531F-405A-A7C5-DD469FF3FDD3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2438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A3FC-7985-4D49-A397-3BD56738BAB6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8935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14B5-704F-4EC3-92D1-9003F5CEF962}" type="datetime1">
              <a:rPr lang="nb-NO" smtClean="0"/>
              <a:t>16.05.2023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746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B66B-4853-4636-B6CC-D547077E0EAA}" type="datetime1">
              <a:rPr lang="nb-NO" smtClean="0"/>
              <a:t>16.05.2023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1567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8ADF-DC33-4833-BE1B-0481FF339CCC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493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7C28-28CD-42E4-B7FD-C79E5BEFDAF5}" type="datetime1">
              <a:rPr lang="nb-NO" smtClean="0"/>
              <a:t>16.05.2023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667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BFB-F30B-4208-8BE7-72412357424D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6616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21B6-74FE-4BFD-A7E5-1074A0FBD7BA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8458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FE86-1159-401C-ADF6-98D8EF769094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7147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8AA2-F913-48C7-A0E4-C2F1D96FF1BD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0967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6698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52535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11359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1948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566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FA7B-18C1-42E3-AEBA-994032F533F8}" type="datetime1">
              <a:rPr lang="nb-NO" smtClean="0"/>
              <a:t>16.05.2023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972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9544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3540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677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2255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8582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48645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75-3967-4BD6-AA4D-CBA52761B615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3987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2EA6C-F89D-404E-955D-1F174DAE5339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6997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02854-F540-4F70-A383-1A0BFE0BF779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5583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35EA-0DAE-4CE7-BA59-983DF9001216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18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6D15-99A6-4964-BEB7-867B4D7DBD54}" type="datetime1">
              <a:rPr lang="nb-NO" smtClean="0"/>
              <a:t>16.05.2023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650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3DFF4-5AC9-4157-9A83-52F675902059}" type="datetime1">
              <a:rPr lang="nb-NO" smtClean="0"/>
              <a:t>16.05.2023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2944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3FEF3-72CC-4AEA-9995-5EEE23BDA861}" type="datetime1">
              <a:rPr lang="nb-NO" smtClean="0"/>
              <a:t>16.05.2023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3259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806EB-4CCD-4E3E-9595-58A08338D6A5}" type="datetime1">
              <a:rPr lang="nb-NO" smtClean="0"/>
              <a:t>16.05.2023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1706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DFBAF-A69A-4E9D-BA94-8D48095156A9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68493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37E7-3E19-498B-A75C-6E6DA1AE448C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13999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7F00B-D359-4551-94F5-AE616FF0E9C1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9324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D235-C151-45A7-BF53-3861ACBC8109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127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5F36-03EF-448A-853E-2B35322BE34B}" type="datetime1">
              <a:rPr lang="nb-NO" smtClean="0"/>
              <a:t>16.05.2023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872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EE41-EF30-4969-B66A-BEAD263A85BC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42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62DA7-FD2E-4510-AC5F-3C6F4F68188F}" type="datetime1">
              <a:rPr lang="nb-NO" smtClean="0"/>
              <a:t>16.05.2023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3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799B4-E0DD-43C3-B4AC-69CCDE792E8F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4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14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70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EF8C0-C65C-427B-95BA-8B044FFD9F11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651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01A4B-F989-470B-BDC6-6C6E89240491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874E-7D15-4271-8BB2-75C23AA815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343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CC278-539D-4FD9-8259-32216667DA31}" type="datetime1">
              <a:rPr lang="nb-NO" smtClean="0"/>
              <a:t>16.05.2023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553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8.png"/><Relationship Id="rId4" Type="http://schemas.openxmlformats.org/officeDocument/2006/relationships/hyperlink" Target="mailto:post@kokom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620489" y="1472484"/>
            <a:ext cx="9028460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altLang="nb-NO" sz="24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Ti</a:t>
            </a: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dsdisponering - forslag: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Introduksjon (innhold og mål, ev. kursholder)   3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Refleksjonsspørsmål (lysbilde 5)                       5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Fagstoff                                                         15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Eksempler og case (lysbilde 15–19)                  5 x 3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Oppsummering                                               5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Undertittel 2">
            <a:extLst>
              <a:ext uri="{FF2B5EF4-FFF2-40B4-BE49-F238E27FC236}">
                <a16:creationId xmlns:a16="http://schemas.microsoft.com/office/drawing/2014/main" id="{065974B7-B39B-1FFB-3EFE-7DC8FE8347A0}"/>
              </a:ext>
            </a:extLst>
          </p:cNvPr>
          <p:cNvSpPr>
            <a:spLocks noGrp="1"/>
          </p:cNvSpPr>
          <p:nvPr/>
        </p:nvSpPr>
        <p:spPr>
          <a:xfrm>
            <a:off x="2366508" y="4944083"/>
            <a:ext cx="7473360" cy="1683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altLang="nb-NO" sz="1600">
              <a:solidFill>
                <a:srgbClr val="0070C0"/>
              </a:solidFill>
              <a:latin typeface="Verdana"/>
              <a:ea typeface="Verdana"/>
            </a:endParaRPr>
          </a:p>
          <a:p>
            <a:pPr marL="0" indent="0" algn="ctr">
              <a:buNone/>
            </a:pPr>
            <a:r>
              <a:rPr lang="nb-NO" altLang="nb-NO" sz="1600">
                <a:solidFill>
                  <a:srgbClr val="0070C0"/>
                </a:solidFill>
                <a:latin typeface="Verdana"/>
                <a:ea typeface="Verdana"/>
              </a:rPr>
              <a:t>Grunnkurs for operatører i </a:t>
            </a:r>
            <a:endParaRPr lang="nb-NO" altLang="nb-NO" sz="160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 eaLnBrk="1" hangingPunct="1">
              <a:buNone/>
            </a:pPr>
            <a:r>
              <a:rPr lang="nb-NO" altLang="nb-NO" sz="1600">
                <a:solidFill>
                  <a:srgbClr val="0070C0"/>
                </a:solidFill>
                <a:latin typeface="Verdana"/>
                <a:ea typeface="Verdana"/>
              </a:rPr>
              <a:t>medisinsk nødmeldetjeneste</a:t>
            </a:r>
          </a:p>
          <a:p>
            <a:pPr marL="0" indent="0" algn="ctr">
              <a:buNone/>
            </a:pPr>
            <a:endParaRPr lang="nb-NO" altLang="nb-NO" sz="1600">
              <a:solidFill>
                <a:srgbClr val="0070C0"/>
              </a:solidFill>
              <a:latin typeface="Verdana"/>
              <a:ea typeface="Verdana"/>
            </a:endParaRPr>
          </a:p>
          <a:p>
            <a:pPr algn="ctr"/>
            <a:r>
              <a:rPr lang="nb-NO" altLang="nb-NO" sz="1600">
                <a:solidFill>
                  <a:srgbClr val="0070C0"/>
                </a:solidFill>
                <a:latin typeface="Verdana"/>
                <a:ea typeface="Verdana"/>
              </a:rPr>
              <a:t>Etiske dilemmaer i medisinsk nødmeldetjeneste</a:t>
            </a:r>
          </a:p>
          <a:p>
            <a:pPr algn="ctr"/>
            <a:endParaRPr lang="nb-NO" altLang="nb-NO" sz="1600">
              <a:solidFill>
                <a:srgbClr val="0070C0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63406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97172" y="911203"/>
            <a:ext cx="5856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Grunnleggende etiske prinsipper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  <p:sp>
        <p:nvSpPr>
          <p:cNvPr id="10" name="Plassholder for innhold 3"/>
          <p:cNvSpPr txBox="1">
            <a:spLocks/>
          </p:cNvSpPr>
          <p:nvPr/>
        </p:nvSpPr>
        <p:spPr>
          <a:xfrm>
            <a:off x="914400" y="218757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nb-NO" sz="3200"/>
          </a:p>
          <a:p>
            <a:pPr marL="0" indent="0">
              <a:buNone/>
            </a:pPr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1297172" y="2238006"/>
            <a:ext cx="9030586" cy="22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1.	Prinsippet om velgjørenhet </a:t>
            </a:r>
          </a:p>
          <a:p>
            <a:pPr>
              <a:lnSpc>
                <a:spcPct val="150000"/>
              </a:lnSpc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2.	Prinsippet om å ikke skade</a:t>
            </a:r>
          </a:p>
          <a:p>
            <a:pPr>
              <a:lnSpc>
                <a:spcPct val="150000"/>
              </a:lnSpc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3.	Respekt for autonomi (selvbestemmelse)</a:t>
            </a:r>
          </a:p>
          <a:p>
            <a:pPr>
              <a:lnSpc>
                <a:spcPct val="150000"/>
              </a:lnSpc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4.	Prinsippet om rettferdighet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520456" y="4720442"/>
            <a:ext cx="753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>
                <a:latin typeface="Verdana" panose="020B0604030504040204" pitchFamily="34" charset="0"/>
                <a:ea typeface="Verdana" panose="020B0604030504040204" pitchFamily="34" charset="0"/>
              </a:rPr>
              <a:t>+ Fagkyndighetsprinsippet </a:t>
            </a:r>
          </a:p>
        </p:txBody>
      </p:sp>
    </p:spTree>
    <p:extLst>
      <p:ext uri="{BB962C8B-B14F-4D97-AF65-F5344CB8AC3E}">
        <p14:creationId xmlns:p14="http://schemas.microsoft.com/office/powerpoint/2010/main" val="15091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6AA4CAC-0310-484B-9006-18220BB86300}"/>
              </a:ext>
            </a:extLst>
          </p:cNvPr>
          <p:cNvSpPr/>
          <p:nvPr/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Portvokteren</a:t>
            </a:r>
            <a:endParaRPr kumimoji="0" lang="en-US" sz="2800" b="0" i="0" u="none" strike="noStrike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D191FB6-9E62-4C61-907F-A60E194D731C}"/>
              </a:ext>
            </a:extLst>
          </p:cNvPr>
          <p:cNvSpPr/>
          <p:nvPr/>
        </p:nvSpPr>
        <p:spPr>
          <a:xfrm>
            <a:off x="490146" y="1709494"/>
            <a:ext cx="6367854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 AMK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  -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må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bør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pasienten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ha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ambulanse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eller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ikke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I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legevaktsentralen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(LVS)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må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bør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pasienten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tilsees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av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lege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921B945-7537-442F-BB83-BA67FE771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63" r="9681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1" name="Plassholder for lysbildenummer 3">
            <a:extLst>
              <a:ext uri="{FF2B5EF4-FFF2-40B4-BE49-F238E27FC236}">
                <a16:creationId xmlns:a16="http://schemas.microsoft.com/office/drawing/2014/main" id="{5A63F426-F4E4-4B63-AC42-1D017E8A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11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720152" y="726678"/>
            <a:ext cx="6139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Etisk kompetanse – «</a:t>
            </a:r>
            <a:r>
              <a:rPr lang="nb-NO" sz="2400" b="1" i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 tre O-er»</a:t>
            </a:r>
          </a:p>
        </p:txBody>
      </p:sp>
      <p:pic>
        <p:nvPicPr>
          <p:cNvPr id="5" name="Bilde 4" descr="Maskingenerert alternativ tekst:&#10;Oppdage &#10;Overveie &#10;Omsette til &#10;praksis 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52" y="1594884"/>
            <a:ext cx="7854422" cy="47614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3365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6" y="1513954"/>
            <a:ext cx="6569451" cy="3826705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7903072" y="820555"/>
            <a:ext cx="3920511" cy="1934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Etisk</a:t>
            </a:r>
            <a:r>
              <a:rPr lang="en-US" sz="2800" kern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refleksjon</a:t>
            </a:r>
            <a:r>
              <a:rPr lang="en-US" sz="2800" kern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- </a:t>
            </a:r>
            <a:r>
              <a:rPr lang="en-US" sz="2800" kern="12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minimumsmodellen</a:t>
            </a:r>
            <a:endParaRPr lang="en-US" sz="2800" kern="1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10680970" y="6356350"/>
            <a:ext cx="672830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BB55A98-9554-44C9-BA58-B78A95C72FFC}" type="slidenum">
              <a:rPr lang="en-US">
                <a:solidFill>
                  <a:srgbClr val="FFFFFF">
                    <a:alpha val="70000"/>
                  </a:srgb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5" name="TekstSylinder 3">
            <a:extLst>
              <a:ext uri="{FF2B5EF4-FFF2-40B4-BE49-F238E27FC236}">
                <a16:creationId xmlns:a16="http://schemas.microsoft.com/office/drawing/2014/main" id="{96ED8AB0-2141-743B-EA8D-F5CCB555407A}"/>
              </a:ext>
            </a:extLst>
          </p:cNvPr>
          <p:cNvSpPr txBox="1"/>
          <p:nvPr/>
        </p:nvSpPr>
        <p:spPr>
          <a:xfrm>
            <a:off x="934611" y="2049426"/>
            <a:ext cx="5991214" cy="3930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6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340022" y="5159429"/>
            <a:ext cx="5896166" cy="5954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•	Hva sier du og hva gjør du?</a:t>
            </a:r>
          </a:p>
        </p:txBody>
      </p:sp>
      <p:sp>
        <p:nvSpPr>
          <p:cNvPr id="2" name="Rektangel 1"/>
          <p:cNvSpPr/>
          <p:nvPr/>
        </p:nvSpPr>
        <p:spPr>
          <a:xfrm>
            <a:off x="1340022" y="946296"/>
            <a:ext cx="5896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1. Når pasienten ikke vil ha hjelp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340022" y="2380040"/>
            <a:ext cx="9813531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2400" dirty="0">
                <a:latin typeface="Verdana"/>
                <a:ea typeface="Verdana"/>
              </a:rPr>
              <a:t>Pasienten vil ikke ha ambulanse eller komme til legevakt, men bør utfra utspørring i beslutningsstøtteverktøyet som benyttes</a:t>
            </a:r>
          </a:p>
          <a:p>
            <a:endParaRPr lang="nb-NO" sz="2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b-NO" sz="2400" dirty="0">
                <a:latin typeface="Verdana"/>
                <a:ea typeface="Verdana"/>
              </a:rPr>
              <a:t>Eksempel: </a:t>
            </a:r>
          </a:p>
          <a:p>
            <a:r>
              <a:rPr lang="nb-NO" sz="2400" dirty="0">
                <a:latin typeface="Verdana"/>
                <a:ea typeface="Verdana"/>
              </a:rPr>
              <a:t>Eldre mann du mistenker kan ha lungebetennelse (kona ringer), og han roper i bakgrunnen at han ikke vil ha hjelp</a:t>
            </a:r>
            <a:endParaRPr lang="nb-NO"/>
          </a:p>
          <a:p>
            <a:endParaRPr lang="nb-NO" sz="2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741" y="-1"/>
            <a:ext cx="2806260" cy="1892595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216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12432" y="893733"/>
            <a:ext cx="5747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2. Lite/manglende opplysninger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212432" y="2469718"/>
            <a:ext cx="977100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Deprimert pasient som har uttrykt tanker om å ikke orke mer og telefon-samtalen bryter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Ingen tar telefonen når du ringer tilbake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88" y="0"/>
            <a:ext cx="3034312" cy="204634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212432" y="4386644"/>
            <a:ext cx="9239373" cy="11103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Bør man sende noen raskest mulig eller kan man forsøke å oppnå kontakt litt senere?</a:t>
            </a:r>
            <a:endParaRPr lang="nb-NO" sz="24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430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91165" y="944962"/>
            <a:ext cx="3219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3. Bruk av tvang?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91165" y="2278333"/>
            <a:ext cx="930316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Foreldre ringer og sier sønnen på 20 år har kommet hjem tydelig ruset og opprørt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Nå har han låst døra til rommet sitt og de hører dunkelyder (tror han dunker hodet i veggen)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Han nekter å åpne døra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597" y="0"/>
            <a:ext cx="2804403" cy="1889924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309369" y="4762664"/>
            <a:ext cx="9696572" cy="11103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Hva sier du? </a:t>
            </a:r>
            <a:endParaRPr lang="nb-NO" sz="24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 tiltak er aktuelle å iverksette i denne situasjonen?</a:t>
            </a:r>
            <a:endParaRPr lang="nb-NO" sz="24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54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65593" y="925630"/>
            <a:ext cx="4381328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4. Misbruk av systemet?</a:t>
            </a:r>
            <a:endParaRPr lang="nb-NO" sz="2400" dirty="0">
              <a:latin typeface="Verdana"/>
              <a:ea typeface="Verdana"/>
              <a:cs typeface="Tahoma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265593" y="2469758"/>
            <a:ext cx="9568983" cy="13241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400" dirty="0">
                <a:latin typeface="Verdana"/>
                <a:ea typeface="Verdana"/>
                <a:cs typeface="Calibri"/>
              </a:rPr>
              <a:t>Enkelte innringere kan ta hyppig kontakt, oppgi ulike problemstillinger som virker mer eller mindre sannsynlige og kan generere mye ressursbruk, også fra andre nødetater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929" y="0"/>
            <a:ext cx="3036071" cy="2048434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265593" y="4455042"/>
            <a:ext cx="9696572" cy="12227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b-NO" sz="2400" dirty="0">
                <a:solidFill>
                  <a:schemeClr val="tx1"/>
                </a:solidFill>
                <a:latin typeface="Verdana"/>
                <a:ea typeface="Verdana"/>
                <a:cs typeface="Calibri"/>
              </a:rPr>
              <a:t>Hva gjør du når du ikke tror på det innringer sier?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48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65593" y="1015451"/>
            <a:ext cx="1000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Case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265591" y="1839008"/>
            <a:ext cx="9568983" cy="29238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000" dirty="0">
                <a:latin typeface="Verdana"/>
                <a:ea typeface="Verdana"/>
                <a:cs typeface="Calibri"/>
              </a:rPr>
              <a:t>En pasient ringer 113 for fjerde gang på din vakt fordi han sliter med depresjon og selvmordstanker. Han oppga i forrige samtale ingen konkrete planer om å ta livet sitt. Du har allerede satt ham direkte over til sykepleier på legevakta to ganger. </a:t>
            </a:r>
            <a:endParaRPr lang="nb-NO" sz="200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nb-NO" sz="2000" dirty="0">
                <a:latin typeface="Verdana"/>
                <a:ea typeface="Verdana"/>
                <a:cs typeface="Calibri"/>
              </a:rPr>
              <a:t>Pasienten venter på å få snakke med lege, men legen har ikke ringt tilbake enda. Han er utålmodig, høyrøstet og ufin mot deg. Så roper han: </a:t>
            </a:r>
            <a:r>
              <a:rPr lang="nb-NO" sz="2000" i="1" dirty="0">
                <a:latin typeface="Verdana"/>
                <a:ea typeface="Verdana"/>
                <a:cs typeface="Calibri"/>
              </a:rPr>
              <a:t>«Nå er det faen meg nok! Hvis jeg er død i morgen er det din skyld!»</a:t>
            </a:r>
            <a:r>
              <a:rPr lang="nb-NO" sz="2000" dirty="0">
                <a:latin typeface="Verdana"/>
                <a:ea typeface="Verdana"/>
                <a:cs typeface="Calibri"/>
              </a:rPr>
              <a:t>, og slenger på røret. </a:t>
            </a: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935" y="0"/>
            <a:ext cx="2612065" cy="176235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265592" y="4907013"/>
            <a:ext cx="10468748" cy="1449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lnSpc>
                <a:spcPct val="115000"/>
              </a:lnSpc>
            </a:pPr>
            <a:endParaRPr lang="nb-NO" sz="20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b-NO" sz="2000" dirty="0">
                <a:solidFill>
                  <a:schemeClr val="tx1"/>
                </a:solidFill>
                <a:latin typeface="Verdana"/>
                <a:ea typeface="Verdana"/>
                <a:cs typeface="Calibri"/>
              </a:rPr>
              <a:t>Hva velger du som AMK-operatør å gjøre?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nb-NO" sz="2000" dirty="0">
                <a:solidFill>
                  <a:schemeClr val="tx1"/>
                </a:solidFill>
                <a:latin typeface="Verdana"/>
                <a:ea typeface="Verdana"/>
              </a:rPr>
              <a:t>Hva kan LV- operatør gjøre om denne kommer enda en gang fra AMK? 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nb-NO" sz="2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667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56626" y="864902"/>
            <a:ext cx="67810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Spørsmål til refleksjon med kollegaer </a:t>
            </a:r>
          </a:p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 etterkant av etiske utfordringer:</a:t>
            </a:r>
          </a:p>
        </p:txBody>
      </p:sp>
      <p:sp>
        <p:nvSpPr>
          <p:cNvPr id="5" name="Tekstboks 2"/>
          <p:cNvSpPr txBox="1">
            <a:spLocks noChangeArrowheads="1"/>
          </p:cNvSpPr>
          <p:nvPr/>
        </p:nvSpPr>
        <p:spPr bwMode="auto">
          <a:xfrm>
            <a:off x="1156626" y="2283335"/>
            <a:ext cx="10252109" cy="3256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79248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78180" algn="l"/>
              </a:tabLst>
            </a:pPr>
            <a:r>
              <a:rPr lang="nb-NO" sz="220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Hva var dilemmaet/hva måtte jeg velge mellom?</a:t>
            </a:r>
            <a:endParaRPr lang="nb-NO" sz="220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9248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78180" algn="l"/>
              </a:tabLst>
            </a:pPr>
            <a:r>
              <a:rPr lang="nb-NO" sz="220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 verdier sto på spill?</a:t>
            </a:r>
            <a:endParaRPr lang="nb-NO" sz="220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9248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78180" algn="l"/>
              </a:tabLst>
            </a:pPr>
            <a:r>
              <a:rPr lang="nb-NO" sz="220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 følelser vekket situasjonen hos meg?</a:t>
            </a:r>
            <a:endParaRPr lang="nb-NO" sz="220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9248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78180" algn="l"/>
              </a:tabLst>
            </a:pPr>
            <a:r>
              <a:rPr lang="nb-NO" sz="220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 handlingsalternativer hadde jeg?</a:t>
            </a:r>
            <a:endParaRPr lang="nb-NO" sz="220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9248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78180" algn="l"/>
              </a:tabLst>
            </a:pPr>
            <a:r>
              <a:rPr lang="nb-NO" sz="220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Har jeg vært borti liknende situasjon tidligere?</a:t>
            </a:r>
            <a:endParaRPr lang="nb-NO" sz="220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9248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78180" algn="l"/>
              </a:tabLst>
            </a:pPr>
            <a:r>
              <a:rPr lang="nb-NO" sz="220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Hvilken handling tenker gruppa ville vært den beste og hvorfor?</a:t>
            </a:r>
            <a:endParaRPr lang="nb-NO" sz="220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22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nb-NO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22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nb-NO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20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1100" b="1">
                <a:solidFill>
                  <a:srgbClr val="5B9BD5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nb-NO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682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3458945" y="5213347"/>
            <a:ext cx="6510077" cy="93610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/>
                <a:ea typeface="Verdana"/>
              </a:rPr>
              <a:t>Grunnkurs for operatører i </a:t>
            </a:r>
            <a:endParaRPr lang="nb-NO" altLang="nb-NO" sz="240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 eaLnBrk="1" hangingPunct="1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/>
                <a:ea typeface="Verdana"/>
              </a:rPr>
              <a:t>medisinsk nødmeldetjeneste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Dato </a:t>
            </a:r>
            <a:r>
              <a:rPr lang="nb-NO" altLang="nb-NO" sz="1800" dirty="0" err="1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xx.xx.xxxx</a:t>
            </a: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2523994" y="3333550"/>
            <a:ext cx="837997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nb-NO" altLang="nb-NO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Etiske dilemmaer i </a:t>
            </a:r>
          </a:p>
          <a:p>
            <a:pPr algn="ctr" eaLnBrk="1" hangingPunct="1">
              <a:buNone/>
            </a:pPr>
            <a:r>
              <a:rPr lang="nb-NO" altLang="nb-NO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medisinsk nødmeldetjeneste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06F33A-909A-E2CC-810D-D2562B05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287" y="291987"/>
            <a:ext cx="3605841" cy="2622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557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24AB109-8934-418C-97B2-DB07011A6DB7}"/>
              </a:ext>
            </a:extLst>
          </p:cNvPr>
          <p:cNvSpPr/>
          <p:nvPr/>
        </p:nvSpPr>
        <p:spPr>
          <a:xfrm>
            <a:off x="1156626" y="769899"/>
            <a:ext cx="2932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Oppsummering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836CC74-2D4C-46F8-A5A2-28D1E56F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B55A98-9554-44C9-BA58-B78A95C72FFC}" type="slidenum">
              <a:rPr lang="nb-NO" smtClean="0"/>
              <a:t>20</a:t>
            </a:fld>
            <a:endParaRPr lang="nb-NO"/>
          </a:p>
        </p:txBody>
      </p:sp>
      <p:graphicFrame>
        <p:nvGraphicFramePr>
          <p:cNvPr id="4" name="Plassholder for innhold 4">
            <a:extLst>
              <a:ext uri="{FF2B5EF4-FFF2-40B4-BE49-F238E27FC236}">
                <a16:creationId xmlns:a16="http://schemas.microsoft.com/office/drawing/2014/main" id="{5E9EDF9F-24AD-4761-831B-C3402A8DF6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703361"/>
              </p:ext>
            </p:extLst>
          </p:nvPr>
        </p:nvGraphicFramePr>
        <p:xfrm>
          <a:off x="1156626" y="1910010"/>
          <a:ext cx="570510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66EC718A-BE36-463B-975F-F3F837F8C89F}"/>
              </a:ext>
            </a:extLst>
          </p:cNvPr>
          <p:cNvSpPr txBox="1"/>
          <p:nvPr/>
        </p:nvSpPr>
        <p:spPr>
          <a:xfrm>
            <a:off x="6861730" y="3176894"/>
            <a:ext cx="5025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du konferere med noen?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Hva hvis dette var din pårørende?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8C12AF7-6856-4964-B150-E666D725AA9B}"/>
              </a:ext>
            </a:extLst>
          </p:cNvPr>
          <p:cNvSpPr txBox="1"/>
          <p:nvPr/>
        </p:nvSpPr>
        <p:spPr>
          <a:xfrm rot="254461">
            <a:off x="3028207" y="5332021"/>
            <a:ext cx="337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Verdier og prinsipper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4F17D33-D00C-4C2E-99EB-12308340DEEA}"/>
              </a:ext>
            </a:extLst>
          </p:cNvPr>
          <p:cNvSpPr/>
          <p:nvPr/>
        </p:nvSpPr>
        <p:spPr>
          <a:xfrm>
            <a:off x="1750741" y="6242833"/>
            <a:ext cx="4659099" cy="478642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style>
          <a:lnRef idx="2"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lnRef>
          <a:fillRef idx="1"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fillRef>
          <a:effectRef idx="0"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Lover og forskrifter</a:t>
            </a:r>
          </a:p>
        </p:txBody>
      </p:sp>
    </p:spTree>
    <p:extLst>
      <p:ext uri="{BB962C8B-B14F-4D97-AF65-F5344CB8AC3E}">
        <p14:creationId xmlns:p14="http://schemas.microsoft.com/office/powerpoint/2010/main" val="420873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870" y="2088985"/>
            <a:ext cx="2894842" cy="3164699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3333736" y="832420"/>
            <a:ext cx="4490765" cy="1339692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har vi nådd målet med emnet?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21</a:t>
            </a:fld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0" y="2172112"/>
            <a:ext cx="92152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Kursdeltaker skal kunne:</a:t>
            </a:r>
          </a:p>
          <a:p>
            <a:pPr marL="1371600" lvl="2" indent="-457200">
              <a:lnSpc>
                <a:spcPct val="200000"/>
              </a:lnSpc>
              <a:buAutoNum type="arabicPeriod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nevne noen vanlige etiske dilemmaer i medisinsk nødmeldetjeneste</a:t>
            </a:r>
          </a:p>
          <a:p>
            <a:pPr marL="1371600" lvl="2" indent="-457200">
              <a:lnSpc>
                <a:spcPct val="200000"/>
              </a:lnSpc>
              <a:buFontTx/>
              <a:buAutoNum type="arabicPeriod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forklare en fremgangsmåte for hvordan ulike etiske utfordringer bør håndteres</a:t>
            </a:r>
          </a:p>
        </p:txBody>
      </p:sp>
    </p:spTree>
    <p:extLst>
      <p:ext uri="{BB962C8B-B14F-4D97-AF65-F5344CB8AC3E}">
        <p14:creationId xmlns:p14="http://schemas.microsoft.com/office/powerpoint/2010/main" val="4062087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3095148" y="4026620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Undertittel 2"/>
          <p:cNvSpPr txBox="1">
            <a:spLocks/>
          </p:cNvSpPr>
          <p:nvPr/>
        </p:nvSpPr>
        <p:spPr bwMode="auto">
          <a:xfrm>
            <a:off x="2488563" y="5882380"/>
            <a:ext cx="7695522" cy="86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kumimoji="0" lang="nb-NO" altLang="nb-NO" sz="1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Referanser og aktuell litteratur:</a:t>
            </a:r>
            <a:r>
              <a:rPr lang="nb-NO" altLang="nb-NO" sz="140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 </a:t>
            </a:r>
            <a:r>
              <a:rPr kumimoji="0" lang="nb-NO" altLang="nb-NO" sz="1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Se emnebeskrivelser for grunnkurset</a:t>
            </a:r>
            <a:endParaRPr lang="nb-NO" altLang="nb-NO" sz="1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  <a:defRPr/>
            </a:pPr>
            <a:r>
              <a:rPr lang="nb-NO" altLang="nb-NO" sz="140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Illustrasjoner: </a:t>
            </a:r>
            <a:r>
              <a:rPr lang="nb-NO" altLang="nb-NO" sz="1400" err="1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KoKom</a:t>
            </a:r>
            <a:r>
              <a:rPr lang="nb-NO" altLang="nb-NO" sz="140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 og Adobe </a:t>
            </a:r>
            <a:r>
              <a:rPr lang="nb-NO" altLang="nb-NO" sz="1400" err="1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stock</a:t>
            </a:r>
            <a:endParaRPr lang="nb-NO" altLang="nb-NO" sz="1400" err="1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algn="ctr">
              <a:buNone/>
              <a:defRPr/>
            </a:pPr>
            <a:endParaRPr lang="nb-NO" altLang="nb-NO" sz="2000">
              <a:solidFill>
                <a:srgbClr val="5B9BD5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algn="ctr">
              <a:buNone/>
              <a:defRPr/>
            </a:pPr>
            <a:endParaRPr lang="nb-NO" altLang="nb-NO" sz="2000">
              <a:solidFill>
                <a:srgbClr val="5B9BD5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A5D42183-90FB-1182-95DA-0BAABC755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238" y="1191375"/>
            <a:ext cx="3912172" cy="26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34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68134" y="2226001"/>
            <a:ext cx="11206716" cy="2563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nb-NO" sz="2200" u="sng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Hva er et etisk dilemma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Hvordan håndtere etiske dilemmaer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Ulike etiske utfordringer i </a:t>
            </a:r>
          </a:p>
          <a:p>
            <a:pPr lvl="2">
              <a:lnSpc>
                <a:spcPct val="150000"/>
              </a:lnSpc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  medisinsk nødmeldetjeneste</a:t>
            </a:r>
          </a:p>
        </p:txBody>
      </p:sp>
      <p:sp>
        <p:nvSpPr>
          <p:cNvPr id="3" name="Rektangel 2"/>
          <p:cNvSpPr/>
          <p:nvPr/>
        </p:nvSpPr>
        <p:spPr>
          <a:xfrm>
            <a:off x="1285865" y="1133825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251" y="1595490"/>
            <a:ext cx="3727916" cy="3824032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788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09100" y="2316030"/>
            <a:ext cx="11590316" cy="41235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2">
              <a:lnSpc>
                <a:spcPct val="200000"/>
              </a:lnSpc>
            </a:pPr>
            <a:r>
              <a:rPr lang="nb-NO" sz="2200" dirty="0">
                <a:latin typeface="Verdana"/>
                <a:ea typeface="Verdana"/>
                <a:cs typeface="Tahoma"/>
              </a:rPr>
              <a:t>Kursdeltaker skal kunne:</a:t>
            </a:r>
          </a:p>
          <a:p>
            <a:pPr marL="1371600" lvl="2" indent="-457200">
              <a:lnSpc>
                <a:spcPct val="200000"/>
              </a:lnSpc>
              <a:buAutoNum type="arabicPeriod"/>
            </a:pPr>
            <a:r>
              <a:rPr lang="nb-NO" sz="2200" dirty="0">
                <a:latin typeface="Verdana"/>
                <a:ea typeface="Verdana"/>
                <a:cs typeface="Tahoma"/>
              </a:rPr>
              <a:t>nevne noen vanlige etiske dilemmaer i medisinsk nødmeldetjeneste</a:t>
            </a:r>
          </a:p>
          <a:p>
            <a:pPr marL="1371600" lvl="2" indent="-457200">
              <a:lnSpc>
                <a:spcPct val="200000"/>
              </a:lnSpc>
              <a:buFontTx/>
              <a:buAutoNum type="arabicPeriod"/>
            </a:pPr>
            <a:r>
              <a:rPr lang="nb-NO" sz="2200" dirty="0">
                <a:latin typeface="Verdana"/>
                <a:ea typeface="Verdana"/>
                <a:cs typeface="Tahoma"/>
              </a:rPr>
              <a:t>forklare en fremgangsmåte for hvordan ulike etiske utfordringer bør håndteres</a:t>
            </a:r>
          </a:p>
          <a:p>
            <a:pPr lvl="2">
              <a:lnSpc>
                <a:spcPct val="150000"/>
              </a:lnSpc>
            </a:pPr>
            <a:endParaRPr lang="nb-NO" sz="20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lnSpc>
                <a:spcPct val="150000"/>
              </a:lnSpc>
              <a:buAutoNum type="arabicPeriod"/>
            </a:pPr>
            <a:endParaRPr lang="nb-NO" sz="20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020339" y="951307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346" y="1"/>
            <a:ext cx="2115653" cy="2316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580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652817" y="917237"/>
            <a:ext cx="8220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Spørsmål 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73620" y="2526615"/>
            <a:ext cx="10660419" cy="19602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2800">
                <a:solidFill>
                  <a:srgbClr val="4472C4"/>
                </a:solidFill>
                <a:latin typeface="Verdana"/>
                <a:ea typeface="Verdana"/>
              </a:rPr>
              <a:t>Skriv ned i stikkordsform en eller to ulike situasjoner dere kan komme opp i som kan være vanskelige/utfordrende </a:t>
            </a:r>
            <a:endParaRPr lang="en-US">
              <a:cs typeface="Calibri" panose="020F0502020204030204"/>
            </a:endParaRPr>
          </a:p>
          <a:p>
            <a:pPr>
              <a:lnSpc>
                <a:spcPct val="150000"/>
              </a:lnSpc>
              <a:defRPr/>
            </a:pPr>
            <a:r>
              <a:rPr lang="nb-NO" sz="2800">
                <a:solidFill>
                  <a:srgbClr val="4472C4"/>
                </a:solidFill>
                <a:latin typeface="Verdana"/>
                <a:ea typeface="Verdana"/>
              </a:rPr>
              <a:t> – ikke nødvendigvis opplagte etiske dilemmaer</a:t>
            </a:r>
            <a:endParaRPr lang="nb-NO" sz="2800">
              <a:cs typeface="Calibri" panose="020F0502020204030204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550" y="36288"/>
            <a:ext cx="1936450" cy="1923141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 fra Helsenorge.no</a:t>
            </a:r>
          </a:p>
        </p:txBody>
      </p:sp>
    </p:spTree>
    <p:extLst>
      <p:ext uri="{BB962C8B-B14F-4D97-AF65-F5344CB8AC3E}">
        <p14:creationId xmlns:p14="http://schemas.microsoft.com/office/powerpoint/2010/main" val="843016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50603" y="1141347"/>
            <a:ext cx="3130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Å være forberedt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850603" y="2733143"/>
            <a:ext cx="10866475" cy="1547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200" i="1">
                <a:latin typeface="Verdana" panose="020B0604030504040204" pitchFamily="34" charset="0"/>
                <a:ea typeface="Verdana" panose="020B0604030504040204" pitchFamily="34" charset="0"/>
              </a:rPr>
              <a:t>«Hvis de som jobber i akuttmedisinsk førstelinjetjeneste på forhånd har analysert problemer som typisk kan oppstå i yrkeshverdagen, har de bedre forutsetninger for å løse dem raskt og effektivt når de faktisk oppstår.»</a:t>
            </a:r>
            <a:endParaRPr lang="nb-NO" sz="2400" i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9835376" y="4280490"/>
            <a:ext cx="1683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Halvor Nordby</a:t>
            </a:r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759" y="4757267"/>
            <a:ext cx="5557839" cy="1520960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038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02889" y="983155"/>
            <a:ext cx="4490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Hva er et etisk dilemma?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802889" y="2736211"/>
            <a:ext cx="74267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/>
              <a:t>En situasjon uten optimale handlingsalternativer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/>
              <a:t>Har dere opplevd etiske dilemmaer i jobbsammenheng tidligere?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545" y="1101614"/>
            <a:ext cx="3188484" cy="4676037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3502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055227" y="926072"/>
            <a:ext cx="1006955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nb-NO" sz="2400" b="1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Ulike utfordrende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situasjoner</a:t>
            </a:r>
            <a:r>
              <a:rPr lang="nb-NO" sz="2400" b="1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 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059004" y="2087878"/>
            <a:ext cx="9876265" cy="42102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200" baseline="0" dirty="0">
                <a:latin typeface="Verdana"/>
                <a:ea typeface="Verdana"/>
                <a:cs typeface="Times New Roman"/>
              </a:rPr>
              <a:t>Etiske</a:t>
            </a:r>
            <a:r>
              <a:rPr lang="nb-NO" sz="2200" dirty="0">
                <a:latin typeface="Verdana"/>
                <a:ea typeface="Verdana"/>
                <a:cs typeface="Times New Roman"/>
              </a:rPr>
              <a:t> utfordringer – f.eks. pasienten ønsker ikke hjelp</a:t>
            </a:r>
            <a:endParaRPr lang="en-US" dirty="0">
              <a:latin typeface="Verdana"/>
              <a:ea typeface="Verdana"/>
              <a:cs typeface="Times New Roman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nb-NO" sz="2200" dirty="0">
                <a:latin typeface="Verdana"/>
                <a:ea typeface="Verdana"/>
                <a:cs typeface="Times New Roman"/>
              </a:rPr>
              <a:t>Juridiske utfordringer – f.eks. tvang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Medisinskfaglige</a:t>
            </a:r>
            <a:r>
              <a:rPr kumimoji="0" lang="nb-NO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– f.eks. samtykkekompetanse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Sammensatte problemstillinger</a:t>
            </a:r>
            <a:endParaRPr kumimoji="0" lang="nb-NO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nb-NO" sz="2200" baseline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289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70854" y="1019056"/>
            <a:ext cx="2847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Felles grunnlag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  <p:sp>
        <p:nvSpPr>
          <p:cNvPr id="10" name="Plassholder for innhold 3"/>
          <p:cNvSpPr txBox="1">
            <a:spLocks/>
          </p:cNvSpPr>
          <p:nvPr/>
        </p:nvSpPr>
        <p:spPr>
          <a:xfrm>
            <a:off x="1170854" y="2530386"/>
            <a:ext cx="5181600" cy="138496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b-NO" dirty="0">
                <a:latin typeface="verd"/>
              </a:rPr>
              <a:t>Yrkesetiske r</a:t>
            </a:r>
            <a:r>
              <a:rPr lang="nb-NO" dirty="0">
                <a:latin typeface="Verdana"/>
                <a:ea typeface="Verdana"/>
              </a:rPr>
              <a:t>etningslinjer</a:t>
            </a:r>
          </a:p>
          <a:p>
            <a:pPr>
              <a:lnSpc>
                <a:spcPct val="100000"/>
              </a:lnSpc>
            </a:pPr>
            <a:r>
              <a:rPr lang="nb-NO" dirty="0">
                <a:latin typeface="Verdana"/>
                <a:ea typeface="Verdana"/>
              </a:rPr>
              <a:t>Verdier og visjoner</a:t>
            </a:r>
          </a:p>
          <a:p>
            <a:pPr marL="0" indent="0">
              <a:lnSpc>
                <a:spcPct val="100000"/>
              </a:lnSpc>
              <a:buNone/>
            </a:pPr>
            <a:endParaRPr lang="nb-NO" sz="320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623" y="-86264"/>
            <a:ext cx="3709717" cy="4509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ktangel 2"/>
          <p:cNvSpPr/>
          <p:nvPr/>
        </p:nvSpPr>
        <p:spPr>
          <a:xfrm>
            <a:off x="793896" y="4706224"/>
            <a:ext cx="85946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2400" i="1">
                <a:latin typeface="Verdana" panose="020B0604030504040204" pitchFamily="34" charset="0"/>
                <a:ea typeface="Verdana" panose="020B0604030504040204" pitchFamily="34" charset="0"/>
              </a:rPr>
              <a:t>«Grunnverdiene for medisinsk nødmeldetjeneste er</a:t>
            </a:r>
          </a:p>
          <a:p>
            <a:pPr algn="ctr">
              <a:lnSpc>
                <a:spcPct val="150000"/>
              </a:lnSpc>
            </a:pPr>
            <a:r>
              <a:rPr lang="nb-NO" sz="2400" i="1">
                <a:latin typeface="Verdana" panose="020B0604030504040204" pitchFamily="34" charset="0"/>
                <a:ea typeface="Verdana" panose="020B0604030504040204" pitchFamily="34" charset="0"/>
              </a:rPr>
              <a:t> nærhet, likhet, fellesskap og trygghet» </a:t>
            </a:r>
            <a:r>
              <a:rPr lang="nb-NO"/>
              <a:t>NOU 2015: 17</a:t>
            </a:r>
          </a:p>
          <a:p>
            <a:pPr algn="ctr">
              <a:lnSpc>
                <a:spcPct val="150000"/>
              </a:lnSpc>
            </a:pPr>
            <a:endParaRPr lang="nb-NO" sz="2400" i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56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1843</Words>
  <Application>Microsoft Office PowerPoint</Application>
  <PresentationFormat>Widescreen</PresentationFormat>
  <Paragraphs>241</Paragraphs>
  <Slides>22</Slides>
  <Notes>22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verd</vt:lpstr>
      <vt:lpstr>Verdana</vt:lpstr>
      <vt:lpstr>Office-tema</vt:lpstr>
      <vt:lpstr>1_Office-tema</vt:lpstr>
      <vt:lpstr>1_Office-tema</vt:lpstr>
      <vt:lpstr>1_Office-tema</vt:lpstr>
      <vt:lpstr>Office-tema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Ellingsen, Thor Andre</dc:creator>
  <cp:lastModifiedBy>Realfsen, Vibeke Kristensen</cp:lastModifiedBy>
  <cp:revision>360</cp:revision>
  <dcterms:created xsi:type="dcterms:W3CDTF">2022-09-14T08:42:47Z</dcterms:created>
  <dcterms:modified xsi:type="dcterms:W3CDTF">2023-05-16T05:54:50Z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Office-tema:8\1_Office-tema:8</vt:lpwstr>
  </property>
  <property fmtid="{D5CDD505-2E9C-101B-9397-08002B2CF9AE}" pid="3" name="ClassificationContentMarkingFooterText">
    <vt:lpwstr>Følsomhet Intern (gul)</vt:lpwstr>
  </property>
  <property fmtid="{D5CDD505-2E9C-101B-9397-08002B2CF9AE}" pid="4" name="MSIP_Label_d291ddcc-9a90-46b7-a727-d19b3ec4b730_Enabled">
    <vt:lpwstr>true</vt:lpwstr>
  </property>
  <property fmtid="{D5CDD505-2E9C-101B-9397-08002B2CF9AE}" pid="5" name="MSIP_Label_d291ddcc-9a90-46b7-a727-d19b3ec4b730_SetDate">
    <vt:lpwstr>2023-03-28T11:58:56Z</vt:lpwstr>
  </property>
  <property fmtid="{D5CDD505-2E9C-101B-9397-08002B2CF9AE}" pid="6" name="MSIP_Label_d291ddcc-9a90-46b7-a727-d19b3ec4b730_Method">
    <vt:lpwstr>Privileged</vt:lpwstr>
  </property>
  <property fmtid="{D5CDD505-2E9C-101B-9397-08002B2CF9AE}" pid="7" name="MSIP_Label_d291ddcc-9a90-46b7-a727-d19b3ec4b730_Name">
    <vt:lpwstr>Åpen</vt:lpwstr>
  </property>
  <property fmtid="{D5CDD505-2E9C-101B-9397-08002B2CF9AE}" pid="8" name="MSIP_Label_d291ddcc-9a90-46b7-a727-d19b3ec4b730_SiteId">
    <vt:lpwstr>bdcbe535-f3cf-49f5-8a6a-fb6d98dc7837</vt:lpwstr>
  </property>
  <property fmtid="{D5CDD505-2E9C-101B-9397-08002B2CF9AE}" pid="9" name="MSIP_Label_d291ddcc-9a90-46b7-a727-d19b3ec4b730_ActionId">
    <vt:lpwstr>e97ae7ff-cf10-4bb6-b847-5b06ff41caef</vt:lpwstr>
  </property>
  <property fmtid="{D5CDD505-2E9C-101B-9397-08002B2CF9AE}" pid="10" name="MSIP_Label_d291ddcc-9a90-46b7-a727-d19b3ec4b730_ContentBits">
    <vt:lpwstr>0</vt:lpwstr>
  </property>
</Properties>
</file>