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9" r:id="rId1"/>
    <p:sldMasterId id="2147483697" r:id="rId2"/>
    <p:sldMasterId id="2147483685" r:id="rId3"/>
    <p:sldMasterId id="2147483660" r:id="rId4"/>
    <p:sldMasterId id="2147483648" r:id="rId5"/>
  </p:sldMasterIdLst>
  <p:notesMasterIdLst>
    <p:notesMasterId r:id="rId34"/>
  </p:notesMasterIdLst>
  <p:sldIdLst>
    <p:sldId id="299" r:id="rId6"/>
    <p:sldId id="256" r:id="rId7"/>
    <p:sldId id="258" r:id="rId8"/>
    <p:sldId id="257" r:id="rId9"/>
    <p:sldId id="301" r:id="rId10"/>
    <p:sldId id="263" r:id="rId11"/>
    <p:sldId id="281" r:id="rId12"/>
    <p:sldId id="269" r:id="rId13"/>
    <p:sldId id="282" r:id="rId14"/>
    <p:sldId id="304" r:id="rId15"/>
    <p:sldId id="277" r:id="rId16"/>
    <p:sldId id="300" r:id="rId17"/>
    <p:sldId id="288" r:id="rId18"/>
    <p:sldId id="289" r:id="rId19"/>
    <p:sldId id="294" r:id="rId20"/>
    <p:sldId id="287" r:id="rId21"/>
    <p:sldId id="290" r:id="rId22"/>
    <p:sldId id="297" r:id="rId23"/>
    <p:sldId id="272" r:id="rId24"/>
    <p:sldId id="296" r:id="rId25"/>
    <p:sldId id="298" r:id="rId26"/>
    <p:sldId id="284" r:id="rId27"/>
    <p:sldId id="279" r:id="rId28"/>
    <p:sldId id="264" r:id="rId29"/>
    <p:sldId id="291" r:id="rId30"/>
    <p:sldId id="295" r:id="rId31"/>
    <p:sldId id="260" r:id="rId32"/>
    <p:sldId id="302" r:id="rId3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AB44CD-6278-174A-59A3-8AAB0E86FAE2}" v="79" dt="2023-04-13T19:34:51.516"/>
    <p1510:client id="{1AF17FAE-D5F0-22F1-E60B-09ACB07E7FAD}" v="670" dt="2023-03-28T12:56:49.683"/>
    <p1510:client id="{1DBD9F6B-1444-AB89-19DA-1921BB79221E}" v="2" dt="2023-03-21T11:30:19.167"/>
    <p1510:client id="{26F682F0-B1C1-8E66-D317-D9ED1F6BAA2B}" v="218" dt="2023-04-07T06:11:29.868"/>
    <p1510:client id="{E46EE5D0-AA62-D0B7-2DBE-6FB01A2287D7}" v="14" dt="2023-04-04T05:01:59.4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6680" autoAdjust="0"/>
  </p:normalViewPr>
  <p:slideViewPr>
    <p:cSldViewPr snapToGrid="0">
      <p:cViewPr varScale="1">
        <p:scale>
          <a:sx n="38" d="100"/>
          <a:sy n="38" d="100"/>
        </p:scale>
        <p:origin x="174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9E7E2-E653-47CE-97B6-6E99A707BF28}" type="datetimeFigureOut">
              <a:rPr lang="nb-NO" smtClean="0"/>
              <a:t>18.05.2023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67BC4-EBA8-4C97-A39C-C478344FBD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6433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kokom.no/webinar-om-handtering-av-selvmord-og-nodmeldetjeneste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kokom.no/transport-av-mennesker-i-akutt-psykisk-krise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mj.bmj.com/content/32/5/392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andringsfabrikken.no/article/magasin-psykiskhelseproffene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okom.no/wp-content/uploads/2021/12/20211017-Kap-10-Kommunikasjon-med-mennesker-i-psykisk-krise.pdf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kokom.no/webinar-om-handtering-av-selvmord-og-nodmeldetjeneste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altLang="nb-NO" dirty="0">
                <a:cs typeface="Calibri"/>
              </a:rPr>
              <a:t>Timen er beregnet til 45 min.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64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Verbal </a:t>
            </a:r>
            <a:r>
              <a:rPr lang="nb-NO" dirty="0" err="1"/>
              <a:t>de-eskalering</a:t>
            </a:r>
            <a:r>
              <a:rPr lang="nb-NO" dirty="0"/>
              <a:t> er profesjonell kommunikasjon som bidrar til å fremme fredelige løsninger på ulike situasjoner.</a:t>
            </a:r>
            <a:endParaRPr lang="en-US" dirty="0"/>
          </a:p>
          <a:p>
            <a:endParaRPr lang="nb-NO" dirty="0"/>
          </a:p>
          <a:p>
            <a:r>
              <a:rPr lang="nb-NO" dirty="0"/>
              <a:t>For å møte innringerne der de er, må vi affekt-</a:t>
            </a:r>
            <a:r>
              <a:rPr lang="nb-NO" dirty="0" err="1"/>
              <a:t>inntone</a:t>
            </a:r>
            <a:r>
              <a:rPr lang="nb-NO" dirty="0"/>
              <a:t> oss. </a:t>
            </a:r>
            <a:endParaRPr lang="en-US" dirty="0"/>
          </a:p>
          <a:p>
            <a:r>
              <a:rPr lang="nb-NO" dirty="0"/>
              <a:t>Det vil si at vi må oppfatte pasientens følelsesmessige tilstand og tilpasse kommunikasjonen for å imøtekomme disse følelsene. </a:t>
            </a:r>
            <a:endParaRPr lang="en-US" dirty="0"/>
          </a:p>
          <a:p>
            <a:endParaRPr lang="nb-NO" i="1" dirty="0">
              <a:cs typeface="Calibri"/>
            </a:endParaRPr>
          </a:p>
          <a:p>
            <a:r>
              <a:rPr lang="nb-NO" dirty="0">
                <a:latin typeface="Calibri"/>
                <a:ea typeface="Calibri" panose="020F0502020204030204" pitchFamily="34" charset="0"/>
                <a:cs typeface="Calibri"/>
              </a:rPr>
              <a:t>Det er noe ulike tilnærminger og anbefalinger rundt </a:t>
            </a:r>
            <a:r>
              <a:rPr lang="nb-NO" dirty="0" err="1">
                <a:latin typeface="Calibri"/>
                <a:ea typeface="Calibri" panose="020F0502020204030204" pitchFamily="34" charset="0"/>
                <a:cs typeface="Calibri"/>
              </a:rPr>
              <a:t>de-eskalerende</a:t>
            </a:r>
            <a:r>
              <a:rPr lang="nb-NO" dirty="0">
                <a:latin typeface="Calibri"/>
                <a:ea typeface="Calibri" panose="020F0502020204030204" pitchFamily="34" charset="0"/>
                <a:cs typeface="Calibri"/>
              </a:rPr>
              <a:t> kommunikasjon, for eksempel når det gjelder bruk av stemme.</a:t>
            </a:r>
            <a:endParaRPr lang="nb-NO" dirty="0">
              <a:cs typeface="Calibri"/>
            </a:endParaRPr>
          </a:p>
          <a:p>
            <a:r>
              <a:rPr lang="nb-NO" dirty="0">
                <a:latin typeface="Calibri"/>
                <a:ea typeface="Calibri" panose="020F0502020204030204" pitchFamily="34" charset="0"/>
                <a:cs typeface="Calibri"/>
              </a:rPr>
              <a:t>Det viktigste er at du har en plan / strategi, og raskt endrer / tilpasser dersom kommunikasjonen med innringer eskalerer.</a:t>
            </a:r>
          </a:p>
          <a:p>
            <a:r>
              <a:rPr lang="nb-NO" dirty="0">
                <a:latin typeface="Calibri"/>
                <a:ea typeface="Calibri" panose="020F0502020204030204" pitchFamily="34" charset="0"/>
                <a:cs typeface="Calibri"/>
              </a:rPr>
              <a:t>Her er det nyttig å ha mange ulike verktøy i </a:t>
            </a:r>
            <a:r>
              <a:rPr lang="nb-NO" i="1" dirty="0">
                <a:latin typeface="Calibri"/>
                <a:ea typeface="Calibri" panose="020F0502020204030204" pitchFamily="34" charset="0"/>
                <a:cs typeface="Calibri"/>
              </a:rPr>
              <a:t>kommunikasjons-verktøykassa</a:t>
            </a:r>
            <a:r>
              <a:rPr lang="nb-NO" dirty="0">
                <a:latin typeface="Calibri"/>
                <a:ea typeface="Calibri" panose="020F0502020204030204" pitchFamily="34" charset="0"/>
                <a:cs typeface="Calibri"/>
              </a:rPr>
              <a:t>.</a:t>
            </a:r>
          </a:p>
          <a:p>
            <a:endParaRPr lang="nb-NO" dirty="0">
              <a:latin typeface="Calibri"/>
              <a:ea typeface="Calibri" panose="020F0502020204030204" pitchFamily="34" charset="0"/>
              <a:cs typeface="Calibri"/>
            </a:endParaRPr>
          </a:p>
          <a:p>
            <a:pPr>
              <a:defRPr/>
            </a:pPr>
            <a:r>
              <a:rPr lang="nb-NO" dirty="0"/>
              <a:t>Vårt viktigste verktøy i møtet med innringerne som sliter psykisk er i følge Ewa Næss, leder av psykiatrilegevakten i Oslo, bruk av empati (sitatet på lysbildet). I praksis kan dette gjøres ved at operatøren fletter inn empatiske responser der det er naturlig i samtalen, for eksempel ved å si </a:t>
            </a:r>
            <a:r>
              <a:rPr lang="nb-NO" i="1" dirty="0"/>
              <a:t>«Oi, det høres ikke greit ut å ….. »</a:t>
            </a:r>
            <a:r>
              <a:rPr lang="nb-NO" dirty="0"/>
              <a:t> eller </a:t>
            </a:r>
            <a:r>
              <a:rPr lang="nb-NO" i="1" dirty="0"/>
              <a:t>«Uff, da er det godt at du ber om hjelp». </a:t>
            </a:r>
            <a:r>
              <a:rPr lang="nb-NO" i="0" dirty="0"/>
              <a:t>Empati må formidles med ekte innlevelse</a:t>
            </a:r>
            <a:r>
              <a:rPr lang="nb-NO" i="1" dirty="0"/>
              <a:t>.</a:t>
            </a:r>
            <a:endParaRPr lang="nb-NO" dirty="0"/>
          </a:p>
          <a:p>
            <a:pPr>
              <a:defRPr/>
            </a:pP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176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/>
              <a:t>Les opp fra lysbildet</a:t>
            </a:r>
          </a:p>
          <a:p>
            <a:pPr marL="171450" indent="-171450">
              <a:buFontTx/>
              <a:buChar char="-"/>
            </a:pP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Hvis innringer begynner å nøle med hvorfor hen tok kontakt med: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LV, si: </a:t>
            </a:r>
            <a:r>
              <a:rPr lang="nb-NO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"Jeg syns du skal komme til legevakten, du skal ikke sitte alene med disse tankene"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AMK, si: </a:t>
            </a:r>
            <a:r>
              <a:rPr lang="nb-NO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«Så bra at du ringer når du</a:t>
            </a:r>
            <a:r>
              <a:rPr lang="nb-NO" sz="1200" i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har det så vanskelig»</a:t>
            </a:r>
            <a:endParaRPr lang="nb-NO" sz="1200" i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492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Be kursdeltakerne reflektere sammen 2 og 2 i et par minutter. </a:t>
            </a:r>
          </a:p>
          <a:p>
            <a:r>
              <a:rPr lang="nb-NO" dirty="0">
                <a:cs typeface="Calibri"/>
              </a:rPr>
              <a:t>Be om innspill i plenum, vær obs på tidsbruk.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(Se neste lysbilde for svar)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646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Les opp fra lysbildet</a:t>
            </a:r>
            <a:br>
              <a:rPr lang="nb-NO" sz="1200" kern="1200" dirty="0">
                <a:effectLst/>
                <a:cs typeface="+mn-lt"/>
              </a:rPr>
            </a:br>
            <a:endParaRPr lang="nb-NO" sz="12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i="1" dirty="0"/>
              <a:t>Spør kursdeltakerne:-</a:t>
            </a:r>
            <a:r>
              <a:rPr lang="nb-NO" sz="1200" b="1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</a:t>
            </a:r>
            <a:r>
              <a:rPr lang="nb-NO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år tenker dere vi som operatører kan gå i forsvar?</a:t>
            </a:r>
            <a:endParaRPr lang="nb-NO" sz="1200" b="1" i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indent="0">
              <a:buFontTx/>
              <a:buNone/>
            </a:pPr>
            <a:r>
              <a:rPr lang="nb-NO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(forslag svar: når de ønsker hjelp</a:t>
            </a:r>
            <a:r>
              <a:rPr lang="nb-NO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 ikke kan gi, eller vi føler oss utilstrekkelige)</a:t>
            </a:r>
            <a:endParaRPr lang="nb-NO" sz="120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indent="0">
              <a:buFontTx/>
              <a:buNone/>
            </a:pPr>
            <a:endParaRPr lang="nb-NO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622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må avklare om pasienten har kun tanker om eller konkrete planer om selvmord.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Selvskading kan ses på som et forsøk på mestre og overleve, mens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suicidalitet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handler om å dø.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r>
              <a:rPr lang="nb-NO" dirty="0"/>
              <a:t>Ved</a:t>
            </a:r>
            <a:r>
              <a:rPr lang="nb-NO" baseline="0" dirty="0"/>
              <a:t> selvskading </a:t>
            </a:r>
            <a:r>
              <a:rPr lang="nb-NO" dirty="0"/>
              <a:t>forsøker pasienten å regulere det vonde, uhåndterbare og de ustabile følelsene som hen ikke klarer å sette ord på. </a:t>
            </a:r>
          </a:p>
          <a:p>
            <a:r>
              <a:rPr lang="nb-NO" dirty="0"/>
              <a:t>Når ordene mangler, blir den konkrete skaden og smerten lettere å forholde seg til. </a:t>
            </a:r>
            <a:endParaRPr lang="nb-NO" dirty="0">
              <a:cs typeface="Calibri"/>
            </a:endParaRPr>
          </a:p>
          <a:p>
            <a:endParaRPr lang="nb-NO" dirty="0"/>
          </a:p>
          <a:p>
            <a:r>
              <a:rPr lang="nb-NO" dirty="0"/>
              <a:t>Pasienter som har utfordringer med selvskading har ofte utfordringer knyttet til relasjoner og tillit. </a:t>
            </a:r>
            <a:endParaRPr lang="nb-NO" dirty="0">
              <a:cs typeface="Calibri"/>
            </a:endParaRPr>
          </a:p>
          <a:p>
            <a:r>
              <a:rPr lang="nb-NO" dirty="0"/>
              <a:t>Denne sårbarheten/utryggheten, manglende emosjonelt vokabular og dels manglede evne til å regulere egne følelser kan påvirke kommunikasjonen med oss som operatører.</a:t>
            </a:r>
            <a:endParaRPr lang="nb-NO" dirty="0">
              <a:cs typeface="Calibri"/>
            </a:endParaRPr>
          </a:p>
          <a:p>
            <a:endParaRPr lang="nb-NO" dirty="0"/>
          </a:p>
          <a:p>
            <a:pPr>
              <a:defRPr/>
            </a:pPr>
            <a:r>
              <a:rPr lang="nb-NO" dirty="0">
                <a:solidFill>
                  <a:srgbClr val="C00000"/>
                </a:solidFill>
              </a:rPr>
              <a:t>NB: De </a:t>
            </a:r>
            <a:r>
              <a:rPr lang="nb-NO" b="1" dirty="0">
                <a:solidFill>
                  <a:srgbClr val="C00000"/>
                </a:solidFill>
              </a:rPr>
              <a:t>unge mener vi i helsevesenet har for stort fokus på selve skadingen og ikke</a:t>
            </a:r>
            <a:r>
              <a:rPr lang="nb-NO" b="1" baseline="0" dirty="0">
                <a:solidFill>
                  <a:srgbClr val="C00000"/>
                </a:solidFill>
              </a:rPr>
              <a:t> på hva som ligger bak</a:t>
            </a:r>
            <a:r>
              <a:rPr lang="nb-NO" baseline="0" dirty="0">
                <a:solidFill>
                  <a:srgbClr val="C00000"/>
                </a:solidFill>
              </a:rPr>
              <a:t>.</a:t>
            </a:r>
            <a:r>
              <a:rPr lang="nb-NO" dirty="0">
                <a:solidFill>
                  <a:srgbClr val="C00000"/>
                </a:solidFill>
              </a:rPr>
              <a:t> </a:t>
            </a:r>
            <a:endParaRPr lang="nb-NO" baseline="0" dirty="0">
              <a:solidFill>
                <a:srgbClr val="C00000"/>
              </a:solidFill>
              <a:cs typeface="Calibri"/>
            </a:endParaRPr>
          </a:p>
          <a:p>
            <a:pPr>
              <a:defRPr/>
            </a:pPr>
            <a:r>
              <a:rPr lang="nb-NO" baseline="0" dirty="0">
                <a:solidFill>
                  <a:srgbClr val="C00000"/>
                </a:solidFill>
              </a:rPr>
              <a:t>Det gjør det vanskelig for dem å fortelle hva det vonde eller strevsomme handler om.</a:t>
            </a:r>
            <a:r>
              <a:rPr lang="nb-NO" dirty="0">
                <a:solidFill>
                  <a:srgbClr val="C00000"/>
                </a:solidFill>
              </a:rPr>
              <a:t> </a:t>
            </a:r>
            <a:endParaRPr lang="nb-NO" dirty="0">
              <a:solidFill>
                <a:srgbClr val="C00000"/>
              </a:solidFill>
              <a:cs typeface="Calibri"/>
            </a:endParaRPr>
          </a:p>
          <a:p>
            <a:endParaRPr lang="nb-NO" dirty="0">
              <a:solidFill>
                <a:srgbClr val="C00000"/>
              </a:solidFill>
            </a:endParaRPr>
          </a:p>
          <a:p>
            <a:r>
              <a:rPr lang="nb-NO" dirty="0">
                <a:solidFill>
                  <a:srgbClr val="C00000"/>
                </a:solidFill>
              </a:rPr>
              <a:t>(Sitater og bilde hentet fra: Vi_vil_dere_skal_forstaa_1530.pdf (forandringsfabrikken.no), s.45, 17.04.21)</a:t>
            </a:r>
            <a:endParaRPr lang="nb-NO" dirty="0">
              <a:solidFill>
                <a:srgbClr val="C00000"/>
              </a:solidFill>
              <a:cs typeface="Calibri" panose="020F0502020204030204"/>
            </a:endParaRPr>
          </a:p>
          <a:p>
            <a:endParaRPr lang="nb-NO" dirty="0">
              <a:solidFill>
                <a:srgbClr val="C00000"/>
              </a:solidFill>
              <a:cs typeface="Calibri" panose="020F0502020204030204"/>
            </a:endParaRPr>
          </a:p>
          <a:p>
            <a:endParaRPr lang="nb-NO" dirty="0">
              <a:solidFill>
                <a:srgbClr val="C00000"/>
              </a:solidFill>
              <a:cs typeface="Calibri" panose="020F0502020204030204"/>
            </a:endParaRPr>
          </a:p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1971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(Til</a:t>
            </a:r>
            <a:r>
              <a:rPr lang="nb-NO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figuren og til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undring med kursdeltagere: )</a:t>
            </a:r>
            <a:br>
              <a:rPr lang="nb-NO" sz="1200" b="1" kern="1200" dirty="0">
                <a:effectLst/>
                <a:cs typeface="+mn-lt"/>
              </a:rPr>
            </a:br>
            <a:br>
              <a:rPr lang="nb-NO" sz="1200" b="1" kern="1200" dirty="0">
                <a:effectLst/>
                <a:cs typeface="+mn-lt"/>
              </a:rPr>
            </a:b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nb-NO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på alderen, flest menn tar livet sitt.. 50-59 år!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nb-NO" sz="1200" b="1" kern="1200" dirty="0">
                <a:effectLst/>
                <a:cs typeface="+mn-lt"/>
              </a:rPr>
            </a:br>
            <a:br>
              <a:rPr lang="nb-NO" sz="1200" b="1" kern="1200" dirty="0">
                <a:effectLst/>
                <a:cs typeface="+mn-lt"/>
              </a:rPr>
            </a:br>
            <a:r>
              <a:rPr lang="nb-NO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Ringer de og søker hjelp, snakker vi med disse? Eller bare gjennomfører de?</a:t>
            </a:r>
            <a:br>
              <a:rPr lang="nb-NO" sz="1200" kern="1200" dirty="0">
                <a:effectLst/>
                <a:cs typeface="+mn-lt"/>
              </a:rPr>
            </a:b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overkant av 600 personer begår selvmord hvert år i Norge.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av tre er menn.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nb-NO" dirty="0"/>
              <a:t>Ca.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ganger flere gjør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suicidalitetsforsøk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(tall fra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J.Hagen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 alder for selvmord er 47 år.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nb-NO" dirty="0"/>
              <a:t>Det er en stor utfordring at det er umulig å forutsi hvem som tar livet sitt, selv om vi vet noe om ulike risikofaktorer (kommer</a:t>
            </a:r>
            <a:r>
              <a:rPr lang="nb-NO" baseline="0" dirty="0"/>
              <a:t> på </a:t>
            </a:r>
            <a:r>
              <a:rPr lang="nb-NO" dirty="0"/>
              <a:t>neste lysbilde).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Mange av de som tar livet sitt har ikke vært i kontakt med helsevesenet i forkant. 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dirty="0"/>
          </a:p>
          <a:p>
            <a:r>
              <a:rPr lang="nb-NO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(Figur:</a:t>
            </a:r>
            <a:r>
              <a:rPr lang="nb-NO" sz="1200" b="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Antall selvmord per 100 000 innbyggere for menn og kvinner i ulike aldersgrupper, basert på tall for 2014-2018. Datakilde: Dødsårsaksregisteret. Tabell: Norgeshelsa statistikkbank, Folkehelseinstituttet.)</a:t>
            </a:r>
            <a:endParaRPr lang="nb-NO" sz="1200" b="0" i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193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 kursdeltakerne lese igjennom risikomomentene selv – gi dem et minutt til dette (= aktivisering). </a:t>
            </a:r>
            <a:endParaRPr lang="en-US" dirty="0"/>
          </a:p>
          <a:p>
            <a:r>
              <a:rPr lang="nb-NO" dirty="0"/>
              <a:t>Når man i samtale med en innringer identifiserer selvmordstanker og/eller planer, er det viktig å forsøke å innhente opplysninger om eventuelle risikofaktorer.</a:t>
            </a:r>
            <a:endParaRPr lang="en-US" dirty="0">
              <a:cs typeface="Calibri"/>
            </a:endParaRPr>
          </a:p>
          <a:p>
            <a:r>
              <a:rPr lang="nb-NO" dirty="0"/>
              <a:t>Operatørene bør kjenne til disse og ta de med i totalvurderingen av situasjonen.</a:t>
            </a:r>
            <a:endParaRPr lang="en-US" dirty="0"/>
          </a:p>
          <a:p>
            <a:endParaRPr lang="nb-NO" dirty="0"/>
          </a:p>
          <a:p>
            <a:r>
              <a:rPr lang="nb-NO" dirty="0"/>
              <a:t>Viktig å få frem om de har planlagt noe helt konkret, ev. hvordan de har tenkt å gjennomføre det, når, avskjedsbrev skrevet etc. </a:t>
            </a:r>
            <a:endParaRPr lang="en-US" dirty="0"/>
          </a:p>
          <a:p>
            <a:r>
              <a:rPr lang="nb-NO" dirty="0"/>
              <a:t>Svarer de at de ikke har planlagt så konkret er det trolig ikke like stor fare som hvis de forteller om dag, tid, sted og plan.. </a:t>
            </a:r>
            <a:endParaRPr lang="en-US" dirty="0"/>
          </a:p>
          <a:p>
            <a:r>
              <a:rPr lang="nb-NO" dirty="0"/>
              <a:t>Her bør operatøren være særlig oppmerksom på hvordan hen ordlegger seg.</a:t>
            </a:r>
            <a:endParaRPr lang="en-US" dirty="0"/>
          </a:p>
          <a:p>
            <a:endParaRPr lang="nb-NO" dirty="0"/>
          </a:p>
          <a:p>
            <a:r>
              <a:rPr lang="nb-NO" dirty="0"/>
              <a:t>Hvis selvmordstanker (ikke konkrete) - </a:t>
            </a:r>
            <a:r>
              <a:rPr lang="nb-NO" u="sng" dirty="0"/>
              <a:t>gjør avtale med pasienten</a:t>
            </a:r>
            <a:r>
              <a:rPr lang="nb-NO" dirty="0"/>
              <a:t>. </a:t>
            </a:r>
            <a:endParaRPr lang="en-US" dirty="0"/>
          </a:p>
          <a:p>
            <a:r>
              <a:rPr lang="nb-NO" dirty="0"/>
              <a:t>Gjør avtale om å komme til legevakten nå, eller ringe tilbake hvis det skulle bli verre. </a:t>
            </a:r>
            <a:endParaRPr lang="en-US" dirty="0"/>
          </a:p>
          <a:p>
            <a:r>
              <a:rPr lang="nb-NO" dirty="0"/>
              <a:t>Når de får en håndfast avtale, blir det oftest godt tatt i mot, som en viktig oppgave de har fått. </a:t>
            </a:r>
            <a:endParaRPr lang="en-US" dirty="0"/>
          </a:p>
          <a:p>
            <a:endParaRPr lang="nb-NO" dirty="0"/>
          </a:p>
          <a:p>
            <a:r>
              <a:rPr lang="nb-NO" dirty="0"/>
              <a:t>(Hentet fra: Fra Nasjonale retningslinjer for forebygging av selvmord i psykisk helsevern IS 1511, 2008, s.39 og </a:t>
            </a:r>
            <a:endParaRPr lang="en-US" dirty="0"/>
          </a:p>
          <a:p>
            <a:r>
              <a:rPr lang="nb-NO" dirty="0"/>
              <a:t>Næss, Ewa, </a:t>
            </a:r>
            <a:r>
              <a:rPr lang="nb-NO" dirty="0">
                <a:hlinkClick r:id="rId3"/>
              </a:rPr>
              <a:t>Webinar om håndtering av selvmord i nødmeldetjenesten</a:t>
            </a:r>
            <a:r>
              <a:rPr lang="nb-NO" dirty="0"/>
              <a:t>, </a:t>
            </a:r>
            <a:r>
              <a:rPr lang="nb-NO" dirty="0" err="1"/>
              <a:t>KoKom</a:t>
            </a:r>
            <a:r>
              <a:rPr lang="nb-NO" dirty="0"/>
              <a:t>, 27.05.21)</a:t>
            </a:r>
            <a:endParaRPr lang="en-US" dirty="0"/>
          </a:p>
          <a:p>
            <a:endParaRPr lang="nb-NO" dirty="0"/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5796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nb-NO" dirty="0"/>
              <a:t>itatet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hentet fra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presentasjon av Julia Hagen,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postdoc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ved NTNU og Nasjonalt støttesenter for selvmordsforebygging, 2020.</a:t>
            </a:r>
          </a:p>
          <a:p>
            <a:endParaRPr lang="nb-NO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Innringere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 sliter psykisk opplever o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fte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mosjonell distanse fra de nærmeste,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dette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gjør at vår tilnærming kan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bli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ekstra viktig.</a:t>
            </a:r>
            <a:r>
              <a:rPr lang="nb-NO" dirty="0"/>
              <a:t> 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867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Frivillighet skal alltid forsøkes før tvang. </a:t>
            </a:r>
            <a:endParaRPr lang="nb-NO"/>
          </a:p>
          <a:p>
            <a:endParaRPr lang="nb-NO"/>
          </a:p>
          <a:p>
            <a:endParaRPr lang="nb-NO">
              <a:cs typeface="Calibri"/>
            </a:endParaRPr>
          </a:p>
          <a:p>
            <a:pPr marL="0" indent="0">
              <a:buNone/>
            </a:pPr>
            <a:endParaRPr lang="nb-NO" sz="120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666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å sikre en mest mulig objektiv kartlegging av voldsrisiko benyttes ofte </a:t>
            </a:r>
            <a:r>
              <a:rPr lang="nb-NO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Brøset</a:t>
            </a:r>
            <a:r>
              <a:rPr lang="nb-NO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Violence</a:t>
            </a:r>
            <a:r>
              <a:rPr lang="nb-NO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Checklist</a:t>
            </a:r>
            <a:r>
              <a:rPr lang="nb-NO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BVC</a:t>
            </a:r>
            <a:r>
              <a:rPr lang="nb-NO" i="1" dirty="0"/>
              <a:t> </a:t>
            </a:r>
            <a:r>
              <a:rPr lang="nb-NO" dirty="0"/>
              <a:t>flere steder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også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prehospitalt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dirty="0"/>
              <a:t>Sjekklisten er utviklet med tanke på at voldelige hendelser sjelden skjer uten forutgående varsels- eller faresignaler. </a:t>
            </a:r>
            <a:endParaRPr lang="nb-NO" dirty="0">
              <a:cs typeface="Calibri"/>
            </a:endParaRPr>
          </a:p>
          <a:p>
            <a:r>
              <a:rPr lang="nb-NO" dirty="0"/>
              <a:t>Den er et av få validerte verktøy i sitt slag tilpasset her-og-nå-situasjoner.</a:t>
            </a:r>
            <a:endParaRPr lang="nb-NO" dirty="0">
              <a:cs typeface="Calibri"/>
            </a:endParaRP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Sjekklisten består av seks spørsmål som stilles til noen i pasientens nærhet.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Svarene gir score på 1 eller 0, og ved score mellom 3 og 6 anses voldsrisikoen for å være høy.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Kartlagt BVC-score dokumenteres og formidles til de involverte, for eksempel ambulansepersonell og lege.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b="1" i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Vær oppmerksom på at BVC-score kun gir et øyeblikksbilde og at situasjoner raskt kan endre seg.</a:t>
            </a:r>
            <a:endParaRPr lang="nb-NO" sz="1200" b="1" i="1" u="none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Dersom det sendes ut ambulanse og/eller lege til en pasient med forhøyet voldsrisiko bør operatøren vurdere å spørre om pasienten eller eventuelt pårørende/andre kan gå ut og møte de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 kommer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på utsiden av adressen.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må også gjøres en avveiing av hva som er viktigst for den enkelte innringer i de ulike situasjoner; trekke seg unna situasjonen eller ha tilsyn med pasienten.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dirty="0"/>
              <a:t>De seks BVC-leddene:</a:t>
            </a:r>
            <a:endParaRPr lang="nb-NO" dirty="0">
              <a:cs typeface="Calibri"/>
            </a:endParaRPr>
          </a:p>
          <a:p>
            <a:pPr lvl="1"/>
            <a:r>
              <a:rPr lang="nb-NO" dirty="0"/>
              <a:t>(Mer) forvirret</a:t>
            </a:r>
            <a:endParaRPr lang="nb-NO" dirty="0">
              <a:cs typeface="Calibri"/>
            </a:endParaRPr>
          </a:p>
          <a:p>
            <a:pPr lvl="1"/>
            <a:r>
              <a:rPr lang="nb-NO" dirty="0"/>
              <a:t>(Mer) irritabel</a:t>
            </a:r>
            <a:endParaRPr lang="nb-NO" dirty="0">
              <a:cs typeface="Calibri"/>
            </a:endParaRPr>
          </a:p>
          <a:p>
            <a:pPr lvl="1"/>
            <a:r>
              <a:rPr lang="nb-NO" dirty="0"/>
              <a:t>(Mer) brautende atferd</a:t>
            </a:r>
            <a:endParaRPr lang="nb-NO" dirty="0">
              <a:cs typeface="Calibri"/>
            </a:endParaRPr>
          </a:p>
          <a:p>
            <a:pPr lvl="1"/>
            <a:r>
              <a:rPr lang="nb-NO" dirty="0"/>
              <a:t>(Oftere) fysiske trusler</a:t>
            </a:r>
            <a:endParaRPr lang="nb-NO" dirty="0">
              <a:cs typeface="Calibri"/>
            </a:endParaRPr>
          </a:p>
          <a:p>
            <a:pPr lvl="1"/>
            <a:r>
              <a:rPr lang="nb-NO" dirty="0"/>
              <a:t>(Oftere) verbale trusler</a:t>
            </a:r>
            <a:endParaRPr lang="nb-NO" dirty="0">
              <a:cs typeface="Calibri"/>
            </a:endParaRPr>
          </a:p>
          <a:p>
            <a:pPr lvl="1"/>
            <a:r>
              <a:rPr lang="nb-NO" dirty="0"/>
              <a:t>(Oftere) slag, spark etc. mot inventar</a:t>
            </a:r>
            <a:endParaRPr lang="nb-NO" dirty="0">
              <a:cs typeface="Calibri"/>
            </a:endParaRPr>
          </a:p>
          <a:p>
            <a:r>
              <a:rPr lang="nb-NO" dirty="0"/>
              <a:t>Hvert område vurderes enten til 0 (atferden er ikke til stede) eller 1 (atferden er til stede), slik at den samlede vurderingen er minimum 0 og maksimalt 6.</a:t>
            </a:r>
            <a:endParaRPr lang="nb-NO" dirty="0">
              <a:cs typeface="Calibri"/>
            </a:endParaRP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2628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 i="0" dirty="0"/>
              <a:t>Denne</a:t>
            </a:r>
            <a:r>
              <a:rPr lang="nb-NO" altLang="nb-NO" i="0" baseline="0" dirty="0"/>
              <a:t> timen handler om vårt møte via telefon med mennesker som har ulike psykiske utfordringer – både akutte og kroniske.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 i="0" baseline="0" dirty="0"/>
              <a:t>Denne pasientgruppen utgjør en stor del av henvendelsene til medisinsk nødmeldetjeneste.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 i="0" baseline="0" dirty="0"/>
              <a:t>Antallet henvendelser har økt mye de senere år. </a:t>
            </a:r>
            <a:endParaRPr lang="nb-NO" altLang="nb-NO" i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7455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 dirty="0"/>
              <a:t>Det er </a:t>
            </a:r>
            <a:r>
              <a:rPr lang="nb-NO" b="1" dirty="0"/>
              <a:t>mye</a:t>
            </a:r>
            <a:r>
              <a:rPr lang="nb-NO" dirty="0"/>
              <a:t> som bør avklares av operatørene i forkant av bestilling av ambulanse og/eller behov for bistand av politi.</a:t>
            </a:r>
            <a:endParaRPr lang="en-US" dirty="0"/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 dirty="0"/>
              <a:t>Dette påvirker kommunikasjonen vår. Noen kan bli irritert når vi stiller så mange spørsmål.</a:t>
            </a:r>
            <a:endParaRPr lang="en-US" dirty="0"/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 dirty="0"/>
              <a:t> </a:t>
            </a:r>
            <a:endParaRPr lang="en-US" dirty="0"/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 dirty="0"/>
              <a:t>Poenget her er at:</a:t>
            </a:r>
            <a:endParaRPr lang="en-US" dirty="0"/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 u="sng" dirty="0"/>
              <a:t>Dersom man ikke har foretatt en grundig kartlegging fra start, vil det ofte dukke opp spørsmål senere som må avklares og dermed gir merarbeid</a:t>
            </a:r>
            <a:r>
              <a:rPr lang="nb-NO" dirty="0"/>
              <a:t>, for eksempel at man må ringe tilbake til innringer. </a:t>
            </a:r>
            <a:endParaRPr lang="en-US" dirty="0"/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 dirty="0"/>
              <a:t>Derfor er det lurt å prioritere å bruke tid på grundig kartlegging fra starten (gjelder alle henvendelser generelt, men særlig relatert til psykiatri).</a:t>
            </a:r>
            <a:endParaRPr lang="en-US" dirty="0"/>
          </a:p>
          <a:p>
            <a:pPr>
              <a:defRPr/>
            </a:pPr>
            <a:endParaRPr lang="nb-NO" dirty="0"/>
          </a:p>
          <a:p>
            <a:pPr>
              <a:defRPr/>
            </a:pPr>
            <a:r>
              <a:rPr lang="nb-NO" dirty="0"/>
              <a:t>(Tabellen er hentet fra: </a:t>
            </a:r>
            <a:r>
              <a:rPr lang="nb-NO" dirty="0">
                <a:hlinkClick r:id="rId3"/>
              </a:rPr>
              <a:t>Transport av mennesker i akutt psykisk krise – KoKom</a:t>
            </a:r>
            <a:r>
              <a:rPr lang="nb-NO" dirty="0"/>
              <a:t>)</a:t>
            </a:r>
            <a:endParaRPr lang="en-US" dirty="0"/>
          </a:p>
          <a:p>
            <a:pPr marL="0" marR="0" lvl="0" indent="0" algn="l" defTabSz="91440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>
              <a:latin typeface="Times"/>
              <a:cs typeface="Time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524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70aa64bb17_0_24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defRPr/>
            </a:pPr>
            <a:r>
              <a:rPr lang="nb-NO" dirty="0"/>
              <a:t>Fra artikkel </a:t>
            </a:r>
            <a:r>
              <a:rPr lang="nb-NO" baseline="0" dirty="0"/>
              <a:t>utgitt i Sykepleien i nov.22.</a:t>
            </a:r>
            <a:r>
              <a:rPr lang="nb-NO" dirty="0"/>
              <a:t> </a:t>
            </a:r>
            <a:endParaRPr lang="nb-NO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Overlegen henviser til at de har over 100 multibrukere bare i Oslo – dette er en kjent utfordring i både legevaktsentraler og AMK.</a:t>
            </a:r>
            <a:endParaRPr lang="nb-NO" baseline="0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(Fra: https://sykepleien.no/2022/11/ringte-113-mer-enn-3000-ganger-multibrukere-kan-sette-andres-liv-og-helse-i-fare?fbclid=IwAR3mM3nidRwC6j2cuq6YuywrLkHdt86FB7N-IVYbZ0Qp4YAG1Jq-aifYXso )</a:t>
            </a:r>
            <a:endParaRPr lang="nb-NO" dirty="0">
              <a:cs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170aa64bb17_0_2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9424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En hyppig innringer er en person som ringer oftere enn det som anses som normalt. </a:t>
            </a:r>
          </a:p>
          <a:p>
            <a:r>
              <a:rPr lang="nb-NO" dirty="0"/>
              <a:t>Årsakene kan ligge i ulike udekte behov som ensomhet, fortvilelse eller manglende hjelpetiltak rundt den enkelte.</a:t>
            </a:r>
            <a:endParaRPr lang="nb-NO" dirty="0">
              <a:cs typeface="Calibri"/>
            </a:endParaRP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Forskning: Flertallet av hyppige innringere (86 %) hadde flere og komplekse årsaker til å ringe, inkludert hyppige medisinske behov, akutt eller kronisk psykisk helsetilstand, høyere alder og udekkede personlige eller sosiale omsorgsbehov. I de fleste tilfellene (82 %) var det nødvendig med flere intervensjonsstrategier. En signifikant reduksjon i median samtalevolum ble observert fra </a:t>
            </a:r>
            <a:r>
              <a:rPr lang="nb-NO" dirty="0" err="1"/>
              <a:t>preintervention</a:t>
            </a:r>
            <a:r>
              <a:rPr lang="nb-NO" dirty="0"/>
              <a:t> til </a:t>
            </a:r>
            <a:r>
              <a:rPr lang="nb-NO" dirty="0" err="1"/>
              <a:t>postintervention</a:t>
            </a:r>
            <a:r>
              <a:rPr lang="nb-NO" dirty="0"/>
              <a:t> (fra fem samtaler/måned til null samtaler/måned). </a:t>
            </a:r>
            <a:r>
              <a:rPr lang="nb-NO" b="1" dirty="0"/>
              <a:t>Konklusjon: </a:t>
            </a:r>
            <a:r>
              <a:rPr lang="nb-NO" b="1" u="sng" dirty="0"/>
              <a:t>Effektiv håndtering av denne komplekse pasientgruppen krever en individualisert saksbehandlingstilnærming for å identifisere og takle de underliggende årsakene til atferd</a:t>
            </a:r>
            <a:r>
              <a:rPr lang="nb-NO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(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Frequent callers to the ambulance service: patient profiling and impact of case management on patient utilisation of the ambulance service | Emergency Medicine Journal (bmj.com)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  <a:p>
            <a:r>
              <a:rPr lang="nb-NO" dirty="0"/>
              <a:t>Det er naturlig å bli både irritert og frustrert når man opplever henvendelsene som misbruk av nødmeldetjenesten, eller føler seg ute av stand til å hjelpe pasienten. </a:t>
            </a:r>
            <a:r>
              <a:rPr lang="nb-NO" dirty="0">
                <a:latin typeface="Calibri"/>
                <a:ea typeface="Times New Roman" panose="02020603050405020304" pitchFamily="18" charset="0"/>
                <a:cs typeface="Calibri"/>
              </a:rPr>
              <a:t>Vi vil tidvis få utfordret oss selv og egen impulskontroll. </a:t>
            </a:r>
            <a:endParaRPr lang="nb-NO" dirty="0">
              <a:solidFill>
                <a:srgbClr val="FF0000"/>
              </a:solidFill>
              <a:latin typeface="Calibri"/>
              <a:cs typeface="Calibri"/>
            </a:endParaRPr>
          </a:p>
          <a:p>
            <a:endParaRPr lang="nb-NO" dirty="0"/>
          </a:p>
          <a:p>
            <a:r>
              <a:rPr lang="nb-NO" dirty="0"/>
              <a:t>Å bytte operatør hvis mulig når samme person ringer mange ganger kan bidra til å lette belastningen. </a:t>
            </a:r>
            <a:endParaRPr lang="nb-NO" dirty="0">
              <a:cs typeface="Calibri" panose="020F0502020204030204"/>
            </a:endParaRPr>
          </a:p>
          <a:p>
            <a:r>
              <a:rPr lang="nb-NO" dirty="0"/>
              <a:t>Sørg for at ledelse er kjent med problemstillingen.</a:t>
            </a:r>
            <a:endParaRPr lang="nb-NO" dirty="0">
              <a:cs typeface="Calibri" panose="020F0502020204030204"/>
            </a:endParaRPr>
          </a:p>
          <a:p>
            <a:r>
              <a:rPr lang="nb-NO" dirty="0"/>
              <a:t>For operatørene kan det å fokusere på profesjonalitet og å ikke bruke unødvendig energi på disse henvendelsene også hjelpe.</a:t>
            </a:r>
            <a:endParaRPr lang="nb-NO" dirty="0">
              <a:cs typeface="Calibri" panose="020F0502020204030204"/>
            </a:endParaRP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(Illustrasjonen skal</a:t>
            </a:r>
            <a:r>
              <a:rPr lang="nb-NO" baseline="0" dirty="0"/>
              <a:t> vise at det trolig foreligger et kaos og sammensatte årsaker bak hyppige innringere til medisinsk nødmeldetjeneste.)</a:t>
            </a:r>
            <a:endParaRPr lang="nb-NO" baseline="0" dirty="0">
              <a:cs typeface="Calibri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2346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Har</a:t>
            </a:r>
            <a:r>
              <a:rPr lang="nb-NO" baseline="0" dirty="0"/>
              <a:t> pasienten noen å prate med?</a:t>
            </a:r>
          </a:p>
          <a:p>
            <a:r>
              <a:rPr lang="nb-NO" baseline="0" dirty="0"/>
              <a:t>LVS kan henvise til ulike hjelpetelefoner eller lokale tilbud hvis aktuelt.</a:t>
            </a:r>
            <a:endParaRPr lang="nb-NO" baseline="0" dirty="0">
              <a:cs typeface="Calibri"/>
            </a:endParaRPr>
          </a:p>
          <a:p>
            <a:endParaRPr lang="nb-NO" baseline="0" dirty="0"/>
          </a:p>
          <a:p>
            <a:r>
              <a:rPr lang="nb-NO" baseline="0" dirty="0"/>
              <a:t>Bruk av kriseplaner praktiseres ulikt. Noen pasienter har egen kriseplan tilgjengelig.</a:t>
            </a:r>
            <a:r>
              <a:rPr lang="nb-NO" dirty="0"/>
              <a:t> </a:t>
            </a:r>
          </a:p>
          <a:p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Ved noen AMK/LVS kommer det opp varsel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journalsystemet,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dersom det er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avtaler i kriseplan som skal følges </a:t>
            </a:r>
            <a:br>
              <a:rPr lang="nb-NO" sz="1200" kern="1200" dirty="0">
                <a:effectLst/>
                <a:cs typeface="+mn-lt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kursdeltagere må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sjekke hvordan dette fungerer lokalt.</a:t>
            </a:r>
            <a:endParaRPr lang="nb-NO" baseline="0" dirty="0">
              <a:cs typeface="Calibri"/>
            </a:endParaRPr>
          </a:p>
          <a:p>
            <a:r>
              <a:rPr lang="nb-NO" baseline="0" dirty="0"/>
              <a:t>Spør pasienten om de har en kriseplan. Følg lokale rutiner.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endParaRPr lang="nb-NO" baseline="0" dirty="0"/>
          </a:p>
          <a:p>
            <a:r>
              <a:rPr lang="nb-NO" baseline="0" dirty="0"/>
              <a:t>(Til spørsmålet: Har vi andre handlingsalternativer?: )</a:t>
            </a:r>
            <a:endParaRPr lang="nb-NO" baseline="0" dirty="0">
              <a:cs typeface="Calibri"/>
            </a:endParaRPr>
          </a:p>
          <a:p>
            <a:r>
              <a:rPr lang="nb-NO" baseline="0" dirty="0"/>
              <a:t>- Gjøre en avtale – be de ringe tilbake hvis det blir verre / de føler behov for å komme til </a:t>
            </a:r>
            <a:r>
              <a:rPr lang="nb-NO" dirty="0"/>
              <a:t>legevakt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18339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Hva tenker du som operatør?</a:t>
            </a:r>
          </a:p>
          <a:p>
            <a:r>
              <a:rPr lang="nb-NO" dirty="0"/>
              <a:t>Trykk frem</a:t>
            </a:r>
            <a:r>
              <a:rPr lang="nb-NO" baseline="0" dirty="0"/>
              <a:t> oppgaven (animasjon)</a:t>
            </a:r>
            <a:endParaRPr lang="nb-NO" baseline="0" dirty="0">
              <a:cs typeface="Calibri"/>
            </a:endParaRPr>
          </a:p>
          <a:p>
            <a:r>
              <a:rPr lang="nb-NO" baseline="0" dirty="0"/>
              <a:t>Be deltakerne sette seg sammen 2 og 2 og finne forslag til svar.</a:t>
            </a:r>
            <a:r>
              <a:rPr lang="nb-NO" dirty="0"/>
              <a:t> </a:t>
            </a:r>
          </a:p>
          <a:p>
            <a:r>
              <a:rPr lang="nb-NO" baseline="0" dirty="0"/>
              <a:t>Gi dem 3 minutter.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endParaRPr lang="nb-NO" baseline="0"/>
          </a:p>
          <a:p>
            <a:r>
              <a:rPr lang="nb-NO" baseline="0" dirty="0"/>
              <a:t>Kort gjennomgang av innspill i plenum.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endParaRPr lang="nb-NO" sz="1200" b="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 det ha noe å si om 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 er en hyppig og kjent innringer</a:t>
            </a:r>
            <a:r>
              <a:rPr lang="nb-NO" dirty="0"/>
              <a:t>,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eller en uten kontakt fra før inn til medisinsk</a:t>
            </a:r>
            <a:r>
              <a:rPr lang="nb-NO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nødmeldetjeneste?</a:t>
            </a:r>
            <a:r>
              <a:rPr lang="nb-NO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nb-NO" sz="1200" b="0" kern="1200" dirty="0">
                <a:effectLst/>
                <a:cs typeface="+mn-lt"/>
              </a:rPr>
            </a:b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 det utgjøre en forskjell for hvordan man følger</a:t>
            </a:r>
            <a:r>
              <a:rPr lang="nb-NO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opp hendelsen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br>
              <a:rPr lang="nb-NO" sz="1200" b="0" kern="1200" dirty="0">
                <a:effectLst/>
                <a:cs typeface="+mn-lt"/>
              </a:rPr>
            </a:br>
            <a:endParaRPr lang="nb-NO" baseline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58354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 om</a:t>
            </a:r>
            <a:r>
              <a:rPr lang="nb-NO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casen fortsetter på denne måten – endrer det på noe?</a:t>
            </a:r>
            <a:r>
              <a:rPr lang="nb-NO" dirty="0"/>
              <a:t> </a:t>
            </a:r>
            <a:endParaRPr lang="nb-NO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deltakerne fortsette å diskutere – gi dem kun et minutt.</a:t>
            </a:r>
            <a:r>
              <a:rPr lang="nb-NO" dirty="0"/>
              <a:t> </a:t>
            </a:r>
            <a:endParaRPr lang="nb-NO" sz="1200" b="0" kern="1200" baseline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dirty="0">
                <a:cs typeface="Calibri"/>
              </a:rPr>
              <a:t>Få innspill fra kursdeltakerne. </a:t>
            </a:r>
            <a:endParaRPr lang="nb-NO" sz="1200" b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dirty="0"/>
              <a:t>Operatøren bør forsøke å ringe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tilbake, </a:t>
            </a:r>
            <a:r>
              <a:rPr lang="nb-NO" dirty="0"/>
              <a:t>og 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stille noen</a:t>
            </a:r>
            <a:r>
              <a:rPr lang="nb-NO" dirty="0"/>
              <a:t> 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spørsmål for å få nødvendige</a:t>
            </a:r>
            <a:r>
              <a:rPr lang="nb-NO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avklaringer.</a:t>
            </a:r>
            <a:endParaRPr lang="nb-NO" sz="1200" b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Bruk av ulike samtaleteknikker kan</a:t>
            </a:r>
            <a:r>
              <a:rPr lang="nb-NO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være nyttige hjelpemidler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nb-NO" dirty="0"/>
              <a:t> Dokumentasjon er viktig.</a:t>
            </a:r>
            <a:endParaRPr lang="nb-NO" sz="1200" b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Dersom det</a:t>
            </a:r>
            <a:r>
              <a:rPr lang="nb-NO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fortsatt er usikkerhet rundt hva man skal gjøre, bør man konferere med kollegaer og/eller løfte problemstillingen til vakthavende lege.</a:t>
            </a:r>
          </a:p>
          <a:p>
            <a:r>
              <a:rPr lang="nb-NO" sz="14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 lytte </a:t>
            </a:r>
            <a:r>
              <a:rPr lang="nb-NO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gjennom lydloggen kan også være til god hjelp.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5196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Å</a:t>
            </a:r>
            <a:r>
              <a:rPr lang="nb-NO" baseline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</a:t>
            </a:r>
            <a:r>
              <a:rPr lang="nb-NO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eflektere over egen kommunikasjon i</a:t>
            </a:r>
            <a:r>
              <a:rPr lang="nb-NO" baseline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etterkant av samtalene, kan gjøre at man korrigerer seg selv og tar i bruk andre strategier og samtaleteknikker neste gang man er i lignende situasjon.</a:t>
            </a:r>
            <a:r>
              <a:rPr lang="nb-NO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nb-NO" b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4604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dirty="0"/>
              <a:t>Oppsummering</a:t>
            </a:r>
            <a:r>
              <a:rPr lang="nb-NO" baseline="0" dirty="0"/>
              <a:t> i gruppen</a:t>
            </a:r>
            <a:r>
              <a:rPr lang="nb-NO" dirty="0"/>
              <a:t> – be om innspill.</a:t>
            </a:r>
          </a:p>
          <a:p>
            <a:endParaRPr lang="nb-NO"/>
          </a:p>
          <a:p>
            <a:r>
              <a:rPr lang="nb-NO" dirty="0"/>
              <a:t>Noen</a:t>
            </a:r>
            <a:r>
              <a:rPr lang="nb-NO" baseline="0" dirty="0"/>
              <a:t> som har spørsmål til slutt?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36430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-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302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skal innom flere temaer – (les</a:t>
            </a:r>
            <a:r>
              <a:rPr lang="nb-NO" baseline="0" dirty="0"/>
              <a:t> fra lysbildet).</a:t>
            </a:r>
            <a:r>
              <a:rPr lang="nb-NO" dirty="0"/>
              <a:t> </a:t>
            </a:r>
            <a:endParaRPr lang="nb-NO" baseline="0" dirty="0"/>
          </a:p>
          <a:p>
            <a:endParaRPr lang="nb-NO" baseline="0" dirty="0"/>
          </a:p>
          <a:p>
            <a:r>
              <a:rPr lang="nb-NO" baseline="0" dirty="0"/>
              <a:t>Lover og retningslinjer rundt ivaretakelse av mennesker i psykisk krise</a:t>
            </a:r>
            <a:r>
              <a:rPr lang="nb-NO" dirty="0"/>
              <a:t> omtales</a:t>
            </a:r>
            <a:r>
              <a:rPr lang="nb-NO" baseline="0" dirty="0"/>
              <a:t> i timene om myndighetskrav og samhandling.</a:t>
            </a:r>
            <a:r>
              <a:rPr lang="nb-NO" dirty="0"/>
              <a:t> </a:t>
            </a:r>
            <a:endParaRPr lang="nb-NO" dirty="0">
              <a:cs typeface="Calibri" panose="020F0502020204030204"/>
            </a:endParaRPr>
          </a:p>
          <a:p>
            <a:r>
              <a:rPr lang="nb-NO" baseline="0" dirty="0"/>
              <a:t>Vi skal i denne timen fokusere på </a:t>
            </a:r>
            <a:r>
              <a:rPr lang="nb-NO" u="sng" baseline="0" dirty="0"/>
              <a:t>kommunikasjonen.</a:t>
            </a:r>
            <a:endParaRPr lang="nb-NO" u="sng" baseline="0" dirty="0">
              <a:cs typeface="Calibri"/>
            </a:endParaRP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7411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Denne timen skal gi innsikt og et godt utgangspunkt for å møte mennesker som sliter med ulike psykiske problemer via telefon.</a:t>
            </a:r>
            <a:endParaRPr lang="nb-NO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Å bli trygg i denne rollen og formidle omsorg til alle, krever at dere bevisst jobber med dette i sentralene.</a:t>
            </a:r>
            <a:r>
              <a:rPr lang="nb-NO" dirty="0"/>
              <a:t> </a:t>
            </a:r>
            <a:endParaRPr lang="en-US" dirty="0"/>
          </a:p>
          <a:p>
            <a:endParaRPr lang="nb-NO" baseline="0" dirty="0"/>
          </a:p>
          <a:p>
            <a:r>
              <a:rPr lang="nb-NO" dirty="0"/>
              <a:t>Vi skal oppsummere på slutten av timen.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7495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Be kursdeltakerne reflektere sammen 2 og 2 i et par minutter. </a:t>
            </a:r>
          </a:p>
          <a:p>
            <a:r>
              <a:rPr lang="nb-NO" dirty="0">
                <a:cs typeface="Calibri"/>
              </a:rPr>
              <a:t>Be om innspill i plenum fra </a:t>
            </a:r>
            <a:r>
              <a:rPr lang="nb-NO" u="sng" dirty="0">
                <a:cs typeface="Calibri"/>
              </a:rPr>
              <a:t>alle</a:t>
            </a:r>
            <a:r>
              <a:rPr lang="nb-NO" dirty="0">
                <a:cs typeface="Calibri" panose="020F0502020204030204"/>
              </a:rPr>
              <a:t> deltakerne (hvis mulig) - dette er for å få i gang alle med kommunikasjon fra start. </a:t>
            </a:r>
          </a:p>
          <a:p>
            <a:endParaRPr lang="nb-NO" dirty="0">
              <a:cs typeface="Calibri" panose="020F0502020204030204"/>
            </a:endParaRPr>
          </a:p>
          <a:p>
            <a:r>
              <a:rPr lang="nb-NO" dirty="0">
                <a:cs typeface="Calibri" panose="020F0502020204030204"/>
              </a:rPr>
              <a:t>Noen vil trolig foreslå ulike empatiske responser som </a:t>
            </a:r>
            <a:r>
              <a:rPr lang="nb-NO" i="1" dirty="0">
                <a:cs typeface="Calibri" panose="020F0502020204030204"/>
              </a:rPr>
              <a:t>Uff, det var leit å høre.</a:t>
            </a:r>
          </a:p>
          <a:p>
            <a:r>
              <a:rPr lang="nb-NO" dirty="0">
                <a:cs typeface="Calibri" panose="020F0502020204030204"/>
              </a:rPr>
              <a:t>Som kursholder bør du identifisere empatiske responser fra kursdeltakerne og presisere at det er en god tilnærming.</a:t>
            </a:r>
            <a:r>
              <a:rPr lang="nb-NO" i="1" dirty="0">
                <a:cs typeface="Calibri" panose="020F0502020204030204"/>
              </a:rPr>
              <a:t> 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696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dirty="0"/>
              <a:t>Psykiatri spenner over mange ulike tilstander og situasjoner. </a:t>
            </a:r>
            <a:endParaRPr lang="nb-NO"/>
          </a:p>
          <a:p>
            <a:pPr>
              <a:defRPr/>
            </a:pPr>
            <a:r>
              <a:rPr lang="nb-NO" dirty="0"/>
              <a:t>Noen pasienter er i akutte kriser, mens andre er i mer kroniske forløp. </a:t>
            </a:r>
            <a:endParaRPr lang="nb-NO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Pasienter med psykiske lidelser kan ha en virkelighetsforståelse og sårbarhet i forhold til kommunikasjon som i vekslende grad kan påvirke hvordan vi som hjelpere blir oppfattet og forstått.</a:t>
            </a:r>
            <a:endParaRPr lang="nb-NO" dirty="0">
              <a:cs typeface="Calibri"/>
            </a:endParaRPr>
          </a:p>
          <a:p>
            <a:endParaRPr lang="nb-NO"/>
          </a:p>
          <a:p>
            <a:r>
              <a:rPr lang="nb-NO" dirty="0"/>
              <a:t>En psykisk krise oppstår når en hendelse, opplevelse, belastning eller påkjenning har oversteget et individs totale mestringsevne. </a:t>
            </a:r>
            <a:endParaRPr lang="nb-NO" dirty="0">
              <a:cs typeface="Calibri"/>
            </a:endParaRPr>
          </a:p>
          <a:p>
            <a:r>
              <a:rPr lang="nb-NO" dirty="0"/>
              <a:t>De fleste mennesker tåler påkjenninger godt, men det er stor individuell variasjon.</a:t>
            </a:r>
            <a:endParaRPr lang="nb-NO" dirty="0">
              <a:cs typeface="Calibri"/>
            </a:endParaRPr>
          </a:p>
          <a:p>
            <a:endParaRPr lang="nb-NO"/>
          </a:p>
          <a:p>
            <a:r>
              <a:rPr lang="nb-NO" dirty="0"/>
              <a:t>Felles for alle som ber om, eller trenger, hjelp, er sårbarhet. Denne sårbarheten kan allerede ha oppstått i barndom/oppvekst. </a:t>
            </a:r>
            <a:endParaRPr lang="nb-NO" dirty="0">
              <a:cs typeface="Calibri"/>
            </a:endParaRPr>
          </a:p>
          <a:p>
            <a:r>
              <a:rPr lang="nb-NO" dirty="0"/>
              <a:t>Utfordringer med relasjoner er felles for mange og </a:t>
            </a:r>
            <a:r>
              <a:rPr lang="nb-NO" u="sng" dirty="0"/>
              <a:t>de kan være ekstra sensitive for signaler som språk, tonefall og det å oppleve avvisning</a:t>
            </a:r>
            <a:r>
              <a:rPr lang="nb-NO" dirty="0"/>
              <a:t>. </a:t>
            </a:r>
            <a:endParaRPr lang="nb-NO" dirty="0">
              <a:cs typeface="Calibri"/>
            </a:endParaRPr>
          </a:p>
          <a:p>
            <a:r>
              <a:rPr lang="nb-NO" dirty="0"/>
              <a:t>Kombinasjonen av økt sårbarhet og relasjonsutfordringer kan gjøre det ekstra krevende å hjelpe disse innringerne på en optimal måte via telefon. </a:t>
            </a:r>
            <a:endParaRPr lang="nb-NO" dirty="0">
              <a:cs typeface="Calibri"/>
            </a:endParaRPr>
          </a:p>
          <a:p>
            <a:endParaRPr lang="nb-NO"/>
          </a:p>
          <a:p>
            <a:r>
              <a:rPr lang="nb-NO" dirty="0"/>
              <a:t>I telefonmøtet med mennesker som sliter psykisk er det ekstra viktig å være bevisst egen kommunikasjon. </a:t>
            </a:r>
            <a:endParaRPr lang="nb-NO" dirty="0">
              <a:cs typeface="Calibri"/>
            </a:endParaRPr>
          </a:p>
          <a:p>
            <a:r>
              <a:rPr lang="nb-NO" dirty="0"/>
              <a:t>Det er avgjørende at operatøren benytter en empatisk tilnærming for å</a:t>
            </a:r>
            <a:r>
              <a:rPr lang="nb-NO" baseline="0" dirty="0"/>
              <a:t> oppnå en god relasjon med innringer.</a:t>
            </a:r>
            <a:endParaRPr lang="nb-NO" baseline="0" dirty="0">
              <a:cs typeface="Calibri"/>
            </a:endParaRPr>
          </a:p>
          <a:p>
            <a:endParaRPr lang="nb-NO"/>
          </a:p>
          <a:p>
            <a:r>
              <a:rPr lang="nb-NO" dirty="0"/>
              <a:t>Det finnes ingen enkel</a:t>
            </a:r>
            <a:r>
              <a:rPr lang="nb-NO" baseline="0" dirty="0"/>
              <a:t> felles</a:t>
            </a:r>
            <a:r>
              <a:rPr lang="nb-NO" dirty="0"/>
              <a:t> fasit på hvordan man best kan møte innringer/pasient, og det er derfor viktig at den enkelte operatør har kunnskap om hvordan kommunikasjon kan og bør brukes aktivt og tilpasses underveis</a:t>
            </a:r>
            <a:r>
              <a:rPr lang="nb-NO" baseline="0" dirty="0"/>
              <a:t> i samtalen, </a:t>
            </a:r>
            <a:r>
              <a:rPr lang="nb-NO" dirty="0"/>
              <a:t>for å møte ulike behov på en god måte.</a:t>
            </a:r>
            <a:endParaRPr lang="nb-NO" dirty="0"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1600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dirty="0"/>
              <a:t>Barn og unge som har erfaringer med psykisk sykdom ønsker at følgende verdier ligger til grunn for hjelpen som ytes av helsepersonell: (les opp fra lysbildet) </a:t>
            </a:r>
            <a:endParaRPr lang="en-US" dirty="0"/>
          </a:p>
          <a:p>
            <a:pPr>
              <a:defRPr/>
            </a:pPr>
            <a:endParaRPr lang="nb-NO" dirty="0"/>
          </a:p>
          <a:p>
            <a:pPr>
              <a:defRPr/>
            </a:pPr>
            <a:r>
              <a:rPr lang="nb-NO" dirty="0"/>
              <a:t>Vi må være oppmerksomme på at våre holdninger og verdier gjenspeiles i kommunikasjonen, også via telefon.</a:t>
            </a:r>
            <a:endParaRPr lang="en-US" dirty="0"/>
          </a:p>
          <a:p>
            <a:pPr>
              <a:defRPr/>
            </a:pPr>
            <a:endParaRPr lang="nb-NO" dirty="0"/>
          </a:p>
          <a:p>
            <a:pPr>
              <a:defRPr/>
            </a:pPr>
            <a:r>
              <a:rPr lang="nb-NO" dirty="0"/>
              <a:t>(Teksten er hentet fra: </a:t>
            </a:r>
            <a:r>
              <a:rPr lang="nb-NO" dirty="0">
                <a:hlinkClick r:id="rId3"/>
              </a:rPr>
              <a:t>https://www.forandringsfabrikken.no/article/magasin-psykiskhelseproffene</a:t>
            </a:r>
            <a:r>
              <a:rPr lang="nb-NO" dirty="0"/>
              <a:t>, 06.08.21)</a:t>
            </a:r>
            <a:endParaRPr lang="en-US" dirty="0"/>
          </a:p>
          <a:p>
            <a:pPr>
              <a:defRPr/>
            </a:pPr>
            <a:endParaRPr lang="nb-NO"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>
              <a:latin typeface="Verdana"/>
              <a:ea typeface="Verdana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5298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Gjennom initial kartlegging ved hjelp av et </a:t>
            </a:r>
            <a:r>
              <a:rPr lang="nb-NO" dirty="0" err="1"/>
              <a:t>startkort</a:t>
            </a:r>
            <a:r>
              <a:rPr lang="nb-NO" dirty="0"/>
              <a:t> eller tilsvarende, søker operatøren å avklare hvor akutt situasjonen er. </a:t>
            </a:r>
          </a:p>
          <a:p>
            <a:r>
              <a:rPr lang="nb-NO" dirty="0"/>
              <a:t>I en del situasjoner kan denne avklaringen være utfordrende på grunn av manglende/usikre opplysninger eller uklare svar. </a:t>
            </a:r>
          </a:p>
          <a:p>
            <a:endParaRPr lang="nb-NO" dirty="0"/>
          </a:p>
          <a:p>
            <a:r>
              <a:rPr lang="nb-NO" dirty="0"/>
              <a:t>Noen ganger ringer pårørende eller bekjente med en bekymring, basert på informasjon fra ulike kilder som for eksempel SMS eller sosiale medier. </a:t>
            </a:r>
          </a:p>
          <a:p>
            <a:r>
              <a:rPr lang="nb-NO" dirty="0"/>
              <a:t>Det er da viktig å samle mest mulig informasjon fra innringer, og deretter prøve å få direkte kontakt med pasienten.</a:t>
            </a:r>
          </a:p>
          <a:p>
            <a:r>
              <a:rPr lang="nb-NO" dirty="0"/>
              <a:t>Det er også </a:t>
            </a:r>
            <a:r>
              <a:rPr lang="nb-NO" u="sng" dirty="0"/>
              <a:t>lurt å spørre den</a:t>
            </a:r>
            <a:r>
              <a:rPr lang="nb-NO" u="sng" baseline="0" dirty="0"/>
              <a:t> som har meldt bekymringen, om det er greit å informere pasienten hvem som har meldt bekymring til helsevesenet.</a:t>
            </a:r>
            <a:endParaRPr lang="nb-NO" u="sng" dirty="0"/>
          </a:p>
          <a:p>
            <a:endParaRPr lang="nb-NO" u="sng" dirty="0"/>
          </a:p>
          <a:p>
            <a:r>
              <a:rPr lang="nb-NO" dirty="0"/>
              <a:t>Ulike psykiske problemstillinger krever ulik kartlegging. </a:t>
            </a:r>
          </a:p>
          <a:p>
            <a:r>
              <a:rPr lang="nb-NO" dirty="0"/>
              <a:t>Avhengig av den aktuelle situasjonen og hvilke opplysninger som gis umiddelbart, må aktuelle spørsmål flettes</a:t>
            </a:r>
            <a:r>
              <a:rPr lang="nb-NO" baseline="0" dirty="0"/>
              <a:t> </a:t>
            </a:r>
            <a:r>
              <a:rPr lang="nb-NO" dirty="0"/>
              <a:t>inn i samtalen. </a:t>
            </a:r>
          </a:p>
          <a:p>
            <a:r>
              <a:rPr lang="nb-NO" dirty="0"/>
              <a:t>Beslutningsstøtteverktøyet hjelper med de viktigste avklaringene, men det er viktig at operatøren samler</a:t>
            </a:r>
            <a:r>
              <a:rPr lang="nb-NO" baseline="0" dirty="0"/>
              <a:t> all relevant informasjon. </a:t>
            </a:r>
            <a:endParaRPr lang="nb-NO" dirty="0"/>
          </a:p>
          <a:p>
            <a:endParaRPr lang="nb-NO" dirty="0"/>
          </a:p>
          <a:p>
            <a:r>
              <a:rPr lang="nb-NO" dirty="0"/>
              <a:t>(Tips til foreleser: Les om spørsmål som kan/bør stilles i </a:t>
            </a:r>
            <a:r>
              <a:rPr lang="nb-NO" dirty="0">
                <a:hlinkClick r:id="rId3"/>
              </a:rPr>
              <a:t>20211017-Kap-10-Kommunikasjon-med-mennesker-i-psykisk-krise.pdf (kokom.no)</a:t>
            </a:r>
            <a:r>
              <a:rPr lang="nb-NO" dirty="0"/>
              <a:t> s.159-162., se også neste lysbilde)</a:t>
            </a:r>
          </a:p>
          <a:p>
            <a:endParaRPr lang="nb-NO" dirty="0"/>
          </a:p>
          <a:p>
            <a:r>
              <a:rPr lang="nb-NO" dirty="0"/>
              <a:t>I tilfeller der det fremkommer en reell bekymring og operatøren ikke klarer å opprette kontakt med pasienten, bør legevaktlege/fastlege involveres for en vurdering av risiko.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6094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 er viktig å huske at de fleste personer som sliter psykisk ønsker åpenhet og å snakke om det som er vanskelig. </a:t>
            </a:r>
            <a:endParaRPr lang="en-US" dirty="0"/>
          </a:p>
          <a:p>
            <a:r>
              <a:rPr lang="nb-NO" dirty="0"/>
              <a:t>Spør gjerne pasienten </a:t>
            </a:r>
            <a:r>
              <a:rPr lang="nb-NO" i="1" dirty="0"/>
              <a:t>«Hva pleier du å gjøre?» </a:t>
            </a:r>
            <a:r>
              <a:rPr lang="nb-NO" dirty="0"/>
              <a:t>hvis problemet er gjentagende.</a:t>
            </a:r>
            <a:endParaRPr lang="en-US" dirty="0"/>
          </a:p>
          <a:p>
            <a:endParaRPr lang="nb-NO" dirty="0"/>
          </a:p>
          <a:p>
            <a:r>
              <a:rPr lang="nb-NO" dirty="0"/>
              <a:t>Om avgrensning: </a:t>
            </a:r>
            <a:endParaRPr lang="en-US" dirty="0"/>
          </a:p>
          <a:p>
            <a:r>
              <a:rPr lang="nb-NO" dirty="0"/>
              <a:t>I utgangspunktet bør henvendelser til AMK begrenses til korte samtaler, og til legevaktsentral maks 10 minutter ifølge Ewa Næss, psykiater ved OUS, leder for Oslo psykiatriske legevakt. </a:t>
            </a:r>
            <a:endParaRPr lang="en-US" dirty="0"/>
          </a:p>
          <a:p>
            <a:r>
              <a:rPr lang="nb-NO" dirty="0"/>
              <a:t>Å begrense tidsbruk uten å virke kort og avvisende er en kunst. </a:t>
            </a:r>
            <a:endParaRPr lang="en-US" dirty="0"/>
          </a:p>
          <a:p>
            <a:endParaRPr lang="nb-NO" dirty="0"/>
          </a:p>
          <a:p>
            <a:r>
              <a:rPr lang="nb-NO" dirty="0"/>
              <a:t>(Tekst hentet fra: Næss, Ewa, </a:t>
            </a:r>
            <a:r>
              <a:rPr lang="nb-NO" dirty="0">
                <a:hlinkClick r:id="rId3"/>
              </a:rPr>
              <a:t>Webinar om håndtering av selvmord i nødmeldetjenesten</a:t>
            </a:r>
            <a:r>
              <a:rPr lang="nb-NO" dirty="0"/>
              <a:t>, </a:t>
            </a:r>
            <a:r>
              <a:rPr lang="nb-NO" dirty="0" err="1"/>
              <a:t>KoKom</a:t>
            </a:r>
            <a:r>
              <a:rPr lang="nb-NO" dirty="0"/>
              <a:t>, 27.05.21)</a:t>
            </a:r>
            <a:endParaRPr lang="en-US" dirty="0"/>
          </a:p>
          <a:p>
            <a:endParaRPr lang="nb-NO" dirty="0"/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3975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E8579-BBD4-4ACB-8C77-9435E67A00A9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9552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8D23-FDC3-47C9-8CF7-7F6CD555C443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890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98AB2-9B19-431A-B95A-E0DA80D6FEDD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306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tellysbil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70aa64bb17_0_218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170aa64bb17_0_218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g170aa64bb17_0_21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170aa64bb17_0_21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170aa64bb17_0_21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6767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Tom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70aa64bb17_0_2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170aa64bb17_0_2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170aa64bb17_0_2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278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Tittel og innhold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70aa64bb17_0_21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170aa64bb17_0_219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g170aa64bb17_0_2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170aa64bb17_0_2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170aa64bb17_0_2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8719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Deloverskrif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70aa64bb17_0_219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170aa64bb17_0_219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g170aa64bb17_0_21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170aa64bb17_0_21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170aa64bb17_0_21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012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o innholdsdel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70aa64bb17_0_220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170aa64bb17_0_220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170aa64bb17_0_220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g170aa64bb17_0_22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170aa64bb17_0_220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170aa64bb17_0_220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283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Sammenligning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70aa64bb17_0_220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170aa64bb17_0_220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g170aa64bb17_0_220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g170aa64bb17_0_220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g170aa64bb17_0_220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g170aa64bb17_0_220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170aa64bb17_0_220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170aa64bb17_0_220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9470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Bare tittel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70aa64bb17_0_22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170aa64bb17_0_22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170aa64bb17_0_22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170aa64bb17_0_22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0418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Innhold med teks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70aa64bb17_0_22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70aa64bb17_0_22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g170aa64bb17_0_22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g170aa64bb17_0_22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170aa64bb17_0_22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170aa64bb17_0_22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6865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0EC4-421B-4138-B9B3-0551C5730294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7909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Bilde med teks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70aa64bb17_0_22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170aa64bb17_0_22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170aa64bb17_0_22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g170aa64bb17_0_22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70aa64bb17_0_22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170aa64bb17_0_22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6300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Loddrett teks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70aa64bb17_0_22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170aa64bb17_0_2237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170aa64bb17_0_22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170aa64bb17_0_22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170aa64bb17_0_22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5473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Loddrett tittel og teks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70aa64bb17_0_2243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170aa64bb17_0_2243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g170aa64bb17_0_22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170aa64bb17_0_22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170aa64bb17_0_22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209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164E5-006A-4113-89CE-64C57AA29637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0793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08D8-2D71-4FB0-9EBD-9B0F02FF5A4F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6929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639BC-DFED-4F4A-8D67-95CEBF21D990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3071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7A2-9F84-473B-97DB-C77D9ECD9269}" type="datetime1">
              <a:rPr lang="nb-NO" smtClean="0"/>
              <a:t>18.05.2023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0419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BFF5-03BD-4AAB-B9F8-445E84B0F0CB}" type="datetime1">
              <a:rPr lang="nb-NO" smtClean="0"/>
              <a:t>18.05.2023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897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D00C-DD66-4288-AA03-4B1C5EEE7E4C}" type="datetime1">
              <a:rPr lang="nb-NO" smtClean="0"/>
              <a:t>18.05.2023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8402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0BA0-EEF8-4F77-8BB5-FEDDEB3620B9}" type="datetime1">
              <a:rPr lang="nb-NO" smtClean="0"/>
              <a:t>18.05.2023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710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87E7-442A-40FC-8330-7FB33BADB3D6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5783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F336-513F-497F-9AD0-104CE025E79D}" type="datetime1">
              <a:rPr lang="nb-NO" smtClean="0"/>
              <a:t>18.05.2023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8460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A32-3267-437D-B0EF-D83A856B0478}" type="datetime1">
              <a:rPr lang="nb-NO" smtClean="0"/>
              <a:t>18.05.2023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27196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F4AC-A676-431A-8F88-969DD9C746C4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9279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CC5-8D0B-4E57-BE38-DD2D21DCDEA9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9526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2A24-9D4E-43FE-9466-0425E3D8DA55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0482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7169-3E4A-47EE-918A-DABB426882D8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76275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DA9C-E3AD-453C-BC6B-6D287AA362FE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6304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6462-F1FA-4408-8712-A803B4EFB129}" type="datetime1">
              <a:rPr lang="nb-NO" smtClean="0"/>
              <a:t>18.05.2023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6094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CF10-57FE-4584-91A1-8AC6A95AF2E3}" type="datetime1">
              <a:rPr lang="nb-NO" smtClean="0"/>
              <a:t>18.05.2023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3567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703E-7C51-4C5A-911D-7F1EAA19B8E1}" type="datetime1">
              <a:rPr lang="nb-NO" smtClean="0"/>
              <a:t>18.05.2023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1083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94462-AD8E-4062-AFDA-1CE1250F8E0D}" type="datetime1">
              <a:rPr lang="nb-NO" smtClean="0"/>
              <a:t>18.05.2023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94931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E42E-BA8C-47BB-9F5E-0641A3C8E673}" type="datetime1">
              <a:rPr lang="nb-NO" smtClean="0"/>
              <a:t>18.05.2023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44695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2B7-12E8-452C-AAB8-18DAECF04346}" type="datetime1">
              <a:rPr lang="nb-NO" smtClean="0"/>
              <a:t>18.05.2023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15055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6733-D08C-4DF6-9E18-FA4B184C0C32}" type="datetime1">
              <a:rPr lang="nb-NO" smtClean="0"/>
              <a:t>18.05.2023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97462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AB0D-9A56-40F3-8FC9-47C523A0290E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97715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A65B-AB0A-4FFF-B4D7-16621B764B5C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4168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255C-BECA-4303-B3E0-D06B1972B466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0437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D749-08E1-44CF-9758-1F05A2B5F2AF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91245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82ECD-531F-405A-A7C5-DD469FF3FDD3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51147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A3FC-7985-4D49-A397-3BD56738BAB6}" type="datetime1">
              <a:rPr lang="nb-NO" smtClean="0"/>
              <a:t>18.05.2023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61847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14B5-704F-4EC3-92D1-9003F5CEF962}" type="datetime1">
              <a:rPr lang="nb-NO" smtClean="0"/>
              <a:t>18.05.2023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9280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84183-EEB1-4287-A609-78530106E592}" type="datetime1">
              <a:rPr lang="nb-NO" smtClean="0"/>
              <a:t>18.05.2023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99728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B66B-4853-4636-B6CC-D547077E0EAA}" type="datetime1">
              <a:rPr lang="nb-NO" smtClean="0"/>
              <a:t>18.05.2023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1464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7C28-28CD-42E4-B7FD-C79E5BEFDAF5}" type="datetime1">
              <a:rPr lang="nb-NO" smtClean="0"/>
              <a:t>18.05.2023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2448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64BFB-F30B-4208-8BE7-72412357424D}" type="datetime1">
              <a:rPr lang="nb-NO" smtClean="0"/>
              <a:t>18.05.2023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71551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D21B6-74FE-4BFD-A7E5-1074A0FBD7BA}" type="datetime1">
              <a:rPr lang="nb-NO" smtClean="0"/>
              <a:t>18.05.2023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70606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FE86-1159-401C-ADF6-98D8EF769094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28488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28AA2-F913-48C7-A0E4-C2F1D96FF1BD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7252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47924-8393-43A9-8034-B39366E737FB}" type="datetime1">
              <a:rPr lang="nb-NO" smtClean="0"/>
              <a:t>18.05.2023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765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E4EC-B09B-4F33-98C3-7879F7159C53}" type="datetime1">
              <a:rPr lang="nb-NO" smtClean="0"/>
              <a:t>18.05.2023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872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7250-530C-41E8-B8F2-B7921BD29E02}" type="datetime1">
              <a:rPr lang="nb-NO" smtClean="0"/>
              <a:t>18.05.2023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3429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AACA-37CB-4CF5-ACA3-7389C9867C2E}" type="datetime1">
              <a:rPr lang="nb-NO" smtClean="0"/>
              <a:t>18.05.2023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673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27C36-2262-43CE-A8B6-AB5BE93BFA61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248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70aa64bb17_0_21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g170aa64bb17_0_217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g170aa64bb17_0_2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g170aa64bb17_0_2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g170aa64bb17_0_2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4287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C238D-1DF6-4D95-B8EA-9DC4ADA2DCA0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114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843E-C34D-4AA7-947D-2A07687F33B9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270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EF8C0-C65C-427B-95BA-8B044FFD9F11}" type="datetime1">
              <a:rPr lang="nb-NO" smtClean="0"/>
              <a:t>18.05.2023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793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8.png"/><Relationship Id="rId4" Type="http://schemas.openxmlformats.org/officeDocument/2006/relationships/hyperlink" Target="mailto:post@kokom.n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2"/>
          <p:cNvSpPr txBox="1">
            <a:spLocks/>
          </p:cNvSpPr>
          <p:nvPr/>
        </p:nvSpPr>
        <p:spPr bwMode="auto">
          <a:xfrm>
            <a:off x="2620489" y="1472484"/>
            <a:ext cx="8568385" cy="391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altLang="nb-NO" sz="24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Ti</a:t>
            </a:r>
            <a:r>
              <a:rPr kumimoji="0" lang="nb-NO" alt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dsdisponering - forslag: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nb-NO" altLang="nb-NO" sz="20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Introduksjon (innhold og mål, ev. kursholder)   3 min.</a:t>
            </a:r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nb-NO" altLang="nb-NO" sz="20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Refleksjonsspørsmål (lysbilde 5 og 12)             2 x 5 min.</a:t>
            </a:r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nb-NO" altLang="nb-NO" sz="20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Fagstoff                                                         17 min.</a:t>
            </a:r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nb-NO" altLang="nb-NO" sz="200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Case (lysbilde 24 og 25)                                 10 </a:t>
            </a:r>
            <a:r>
              <a:rPr lang="nb-NO" altLang="nb-NO" sz="20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min.</a:t>
            </a:r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nb-NO" altLang="nb-NO" sz="20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Oppsummering                                               5 min.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" name="Undertittel 2">
            <a:extLst>
              <a:ext uri="{FF2B5EF4-FFF2-40B4-BE49-F238E27FC236}">
                <a16:creationId xmlns:a16="http://schemas.microsoft.com/office/drawing/2014/main" id="{544CC60A-284A-78E3-9666-FEDF93378BED}"/>
              </a:ext>
            </a:extLst>
          </p:cNvPr>
          <p:cNvSpPr txBox="1">
            <a:spLocks/>
          </p:cNvSpPr>
          <p:nvPr/>
        </p:nvSpPr>
        <p:spPr>
          <a:xfrm>
            <a:off x="2366508" y="4944083"/>
            <a:ext cx="7473360" cy="16837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b-NO" altLang="nb-NO" sz="1600" dirty="0">
                <a:solidFill>
                  <a:srgbClr val="0070C0"/>
                </a:solidFill>
                <a:latin typeface="Verdana"/>
                <a:ea typeface="Verdana"/>
              </a:rPr>
              <a:t>Grunnkurs for operatører i </a:t>
            </a:r>
            <a:endParaRPr lang="nb-NO" altLang="nb-NO" sz="160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b-NO" altLang="nb-NO" sz="1600" dirty="0">
                <a:solidFill>
                  <a:srgbClr val="0070C0"/>
                </a:solidFill>
                <a:latin typeface="Verdana"/>
                <a:ea typeface="Verdana"/>
              </a:rPr>
              <a:t>medisinsk nødmeldetjeneste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b-NO" altLang="nb-NO" sz="1600" dirty="0">
              <a:solidFill>
                <a:srgbClr val="0070C0"/>
              </a:solidFill>
              <a:latin typeface="Verdana"/>
              <a:ea typeface="Verdana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b-NO" altLang="nb-NO" sz="1600" dirty="0">
                <a:solidFill>
                  <a:srgbClr val="0070C0"/>
                </a:solidFill>
                <a:latin typeface="Verdana"/>
                <a:ea typeface="Verdana"/>
              </a:rPr>
              <a:t>Kommunikasjon – time 5 </a:t>
            </a:r>
          </a:p>
          <a:p>
            <a:pPr algn="ctr"/>
            <a:r>
              <a:rPr lang="nb-NO" altLang="nb-NO" sz="1600" dirty="0">
                <a:solidFill>
                  <a:srgbClr val="0070C0"/>
                </a:solidFill>
                <a:latin typeface="Verdana"/>
                <a:ea typeface="Verdana"/>
              </a:rPr>
              <a:t>Mennesker i psykisk krise </a:t>
            </a:r>
          </a:p>
        </p:txBody>
      </p:sp>
    </p:spTree>
    <p:extLst>
      <p:ext uri="{BB962C8B-B14F-4D97-AF65-F5344CB8AC3E}">
        <p14:creationId xmlns:p14="http://schemas.microsoft.com/office/powerpoint/2010/main" val="3824224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952230" y="661659"/>
            <a:ext cx="10069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De-eskalerende</a:t>
            </a:r>
            <a:r>
              <a:rPr kumimoji="0" lang="nb-NO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kommunikasjon</a:t>
            </a: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1217318" y="1579119"/>
            <a:ext cx="8956828" cy="46008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nb-NO" sz="1800" b="1" dirty="0">
                <a:effectLst/>
                <a:latin typeface="Verdana"/>
                <a:ea typeface="Calibri" panose="020F0502020204030204" pitchFamily="34" charset="0"/>
                <a:cs typeface="CIDFont+F3"/>
              </a:rPr>
              <a:t>Språk:</a:t>
            </a:r>
            <a:r>
              <a:rPr lang="nb-NO" b="1" dirty="0">
                <a:latin typeface="Verdana"/>
                <a:ea typeface="Calibri" panose="020F0502020204030204" pitchFamily="34" charset="0"/>
                <a:cs typeface="CIDFont+F3"/>
              </a:rPr>
              <a:t> </a:t>
            </a:r>
            <a:endParaRPr lang="nb-NO" sz="1800" b="1" dirty="0">
              <a:effectLst/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dirty="0">
                <a:effectLst/>
                <a:latin typeface="Verdana"/>
                <a:ea typeface="Calibri" panose="020F0502020204030204" pitchFamily="34" charset="0"/>
                <a:cs typeface="CIDFont+F3"/>
              </a:rPr>
              <a:t>Snakke konkret</a:t>
            </a:r>
            <a:r>
              <a:rPr lang="nb-NO" dirty="0">
                <a:latin typeface="Verdana"/>
                <a:ea typeface="Calibri" panose="020F0502020204030204" pitchFamily="34" charset="0"/>
                <a:cs typeface="CIDFont+F3"/>
              </a:rPr>
              <a:t> </a:t>
            </a:r>
            <a:endParaRPr lang="nb-NO" dirty="0">
              <a:effectLst/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dirty="0">
                <a:effectLst/>
                <a:latin typeface="Verdana"/>
                <a:ea typeface="Calibri" panose="020F0502020204030204" pitchFamily="34" charset="0"/>
                <a:cs typeface="CIDFont+F3"/>
              </a:rPr>
              <a:t>Fokusere på nåtid og fremtid</a:t>
            </a:r>
            <a:r>
              <a:rPr lang="nb-NO" dirty="0">
                <a:latin typeface="Verdana"/>
                <a:ea typeface="Calibri" panose="020F0502020204030204" pitchFamily="34" charset="0"/>
                <a:cs typeface="CIDFont+F3"/>
              </a:rPr>
              <a:t> </a:t>
            </a:r>
            <a:endParaRPr lang="nb-NO" dirty="0">
              <a:effectLst/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dirty="0">
                <a:effectLst/>
                <a:latin typeface="Verdana"/>
                <a:ea typeface="Calibri" panose="020F0502020204030204" pitchFamily="34" charset="0"/>
                <a:cs typeface="CIDFont+F3"/>
              </a:rPr>
              <a:t>Gå på sak, ikke person</a:t>
            </a: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nb-NO" b="1" dirty="0">
                <a:latin typeface="Verdana"/>
                <a:ea typeface="Calibri" panose="020F0502020204030204" pitchFamily="34" charset="0"/>
                <a:cs typeface="CIDFont+F3"/>
              </a:rPr>
              <a:t>Stemmebruk: </a:t>
            </a:r>
            <a:endParaRPr lang="nb-NO" b="1" dirty="0"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dirty="0">
                <a:latin typeface="Verdana"/>
                <a:ea typeface="Calibri" panose="020F0502020204030204" pitchFamily="34" charset="0"/>
                <a:cs typeface="CIDFont+F3"/>
              </a:rPr>
              <a:t>Ha rolig stemmeføring </a:t>
            </a:r>
            <a:endParaRPr lang="nb-NO" dirty="0"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dirty="0">
                <a:latin typeface="Verdana"/>
                <a:ea typeface="Calibri" panose="020F0502020204030204" pitchFamily="34" charset="0"/>
                <a:cs typeface="CIDFont+F3"/>
              </a:rPr>
              <a:t>Lav stemme-styrke </a:t>
            </a:r>
            <a:endParaRPr lang="nb-NO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nb-NO" sz="1800" b="1" dirty="0">
                <a:effectLst/>
                <a:latin typeface="Verdana"/>
                <a:ea typeface="Calibri" panose="020F0502020204030204" pitchFamily="34" charset="0"/>
                <a:cs typeface="CIDFont+F3"/>
              </a:rPr>
              <a:t>Empatisk tilnærming:</a:t>
            </a:r>
            <a:endParaRPr lang="nb-NO" sz="1800" b="1" dirty="0">
              <a:effectLst/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dirty="0">
                <a:effectLst/>
                <a:latin typeface="Verdana"/>
                <a:ea typeface="Calibri" panose="020F0502020204030204" pitchFamily="34" charset="0"/>
                <a:cs typeface="CIDFont+F3"/>
              </a:rPr>
              <a:t>Aktiv lytting</a:t>
            </a:r>
            <a:r>
              <a:rPr lang="nb-NO" dirty="0">
                <a:latin typeface="Verdana"/>
                <a:ea typeface="Calibri" panose="020F0502020204030204" pitchFamily="34" charset="0"/>
                <a:cs typeface="CIDFont+F3"/>
              </a:rPr>
              <a:t> </a:t>
            </a:r>
            <a:endParaRPr lang="nb-NO" dirty="0">
              <a:effectLst/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dirty="0">
                <a:effectLst/>
                <a:latin typeface="Verdana"/>
                <a:ea typeface="Calibri" panose="020F0502020204030204" pitchFamily="34" charset="0"/>
                <a:cs typeface="CIDFont+F3"/>
              </a:rPr>
              <a:t>Gi uttrykk for forståelse</a:t>
            </a:r>
            <a:r>
              <a:rPr lang="nb-NO" dirty="0">
                <a:latin typeface="Verdana"/>
                <a:ea typeface="Calibri" panose="020F0502020204030204" pitchFamily="34" charset="0"/>
                <a:cs typeface="CIDFont+F3"/>
              </a:rPr>
              <a:t> 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nb-NO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A9E6EA1-ED4E-476D-905D-6DD15A0DD8CB}"/>
              </a:ext>
            </a:extLst>
          </p:cNvPr>
          <p:cNvSpPr txBox="1"/>
          <p:nvPr/>
        </p:nvSpPr>
        <p:spPr>
          <a:xfrm>
            <a:off x="5823054" y="4491977"/>
            <a:ext cx="6094070" cy="1282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1800" i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IDFont+F3"/>
              </a:rPr>
              <a:t>«Vårt viktigste verktøy i møtet med innringerne som sliter psykisk er bruk av empati, da dette kan bidra til demping av psykisk smerte.» </a:t>
            </a:r>
            <a:r>
              <a:rPr lang="nb-NO" sz="14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IDFont+F3"/>
              </a:rPr>
              <a:t>Ewa Næss</a:t>
            </a:r>
            <a:endParaRPr lang="nb-NO" sz="1400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1F44A84-06BE-4B14-B375-0022CD9CF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366" y="422674"/>
            <a:ext cx="2902099" cy="366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0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68763" y="1104194"/>
            <a:ext cx="1830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Noen tips</a:t>
            </a:r>
          </a:p>
        </p:txBody>
      </p:sp>
      <p:sp>
        <p:nvSpPr>
          <p:cNvPr id="5" name="Rektangel 4"/>
          <p:cNvSpPr/>
          <p:nvPr/>
        </p:nvSpPr>
        <p:spPr>
          <a:xfrm>
            <a:off x="1068763" y="2046734"/>
            <a:ext cx="10518282" cy="336707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nb-NO" sz="2200" dirty="0">
                <a:latin typeface="Verdana"/>
                <a:ea typeface="Verdana"/>
              </a:rPr>
              <a:t>Gi/si gjerne: </a:t>
            </a:r>
            <a:endParaRPr lang="nb-NO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200" dirty="0">
                <a:latin typeface="Verdana"/>
                <a:ea typeface="Verdana"/>
              </a:rPr>
              <a:t>positiv respons på at pasienten ber om hjelp; </a:t>
            </a:r>
            <a:r>
              <a:rPr kumimoji="0" lang="nb-NO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«så bra du søker hjelp»</a:t>
            </a:r>
            <a:endParaRPr lang="nb-NO" sz="2200" dirty="0">
              <a:latin typeface="Verdana"/>
              <a:ea typeface="Verdana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sz="2200" dirty="0">
                <a:latin typeface="Verdana"/>
                <a:ea typeface="Verdana"/>
              </a:rPr>
              <a:t>bruk pasientens navn </a:t>
            </a:r>
            <a:endParaRPr lang="nb-NO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sz="2200" dirty="0">
                <a:latin typeface="Verdana"/>
                <a:ea typeface="Verdana"/>
              </a:rPr>
              <a:t>gi positive tilbakemeldinger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sz="2200" dirty="0">
                <a:latin typeface="Verdana"/>
                <a:ea typeface="Verdana"/>
              </a:rPr>
              <a:t>bruk ordet sammen; </a:t>
            </a:r>
            <a:r>
              <a:rPr lang="nb-NO" sz="2200" i="1" dirty="0">
                <a:latin typeface="Verdana"/>
                <a:ea typeface="Verdana"/>
              </a:rPr>
              <a:t>«jeg er i telefonen sammen med deg»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11</a:t>
            </a:fld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5706" y="0"/>
            <a:ext cx="2727158" cy="272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88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652817" y="917237"/>
            <a:ext cx="8220029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Spørsmål </a:t>
            </a:r>
            <a:r>
              <a:rPr lang="nb-NO" sz="3600">
                <a:solidFill>
                  <a:srgbClr val="E7E6E6"/>
                </a:solidFill>
                <a:latin typeface="Verdana"/>
                <a:ea typeface="Verdana"/>
                <a:cs typeface="Tahoma"/>
              </a:rPr>
              <a:t> 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11317" y="2797468"/>
            <a:ext cx="9980582" cy="14700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nb-NO" sz="3200" dirty="0">
                <a:solidFill>
                  <a:srgbClr val="4472C4"/>
                </a:solidFill>
                <a:latin typeface="Verdana"/>
                <a:ea typeface="Verdana"/>
              </a:rPr>
              <a:t>Er det noe vi bør unngå å si til innringere som sliter psykisk? </a:t>
            </a:r>
            <a:endParaRPr lang="nb-NO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550" y="36288"/>
            <a:ext cx="1936450" cy="1923141"/>
          </a:xfrm>
          <a:prstGeom prst="rect">
            <a:avLst/>
          </a:prstGeom>
        </p:spPr>
      </p:pic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</p:spTree>
    <p:extLst>
      <p:ext uri="{BB962C8B-B14F-4D97-AF65-F5344CB8AC3E}">
        <p14:creationId xmlns:p14="http://schemas.microsoft.com/office/powerpoint/2010/main" val="1499384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ktangel 1"/>
          <p:cNvSpPr/>
          <p:nvPr/>
        </p:nvSpPr>
        <p:spPr>
          <a:xfrm>
            <a:off x="6513788" y="365125"/>
            <a:ext cx="4840010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chemeClr val="accent5"/>
                </a:solidFill>
                <a:latin typeface="Verdana"/>
                <a:ea typeface="Verdana"/>
                <a:cs typeface="+mj-cs"/>
              </a:rPr>
              <a:t>Unngå</a:t>
            </a:r>
            <a:endParaRPr lang="en-US" sz="4000" b="1">
              <a:solidFill>
                <a:schemeClr val="accent5"/>
              </a:solidFill>
              <a:latin typeface="Verdana"/>
              <a:ea typeface="Verdana"/>
              <a:cs typeface="+mj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92F2BE8-85E3-0FD7-9FD3-D322E2E86E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14" r="-2" b="10235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Rektangel 3"/>
          <p:cNvSpPr/>
          <p:nvPr/>
        </p:nvSpPr>
        <p:spPr>
          <a:xfrm>
            <a:off x="6269373" y="2376429"/>
            <a:ext cx="5918312" cy="38436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Verdana"/>
                <a:ea typeface="Verdana"/>
              </a:rPr>
              <a:t>å </a:t>
            </a:r>
            <a:r>
              <a:rPr lang="en-US" sz="2000" dirty="0" err="1">
                <a:latin typeface="Verdana"/>
                <a:ea typeface="Verdana"/>
              </a:rPr>
              <a:t>korrigere</a:t>
            </a:r>
            <a:r>
              <a:rPr lang="en-US" sz="2000" dirty="0">
                <a:latin typeface="Verdana"/>
                <a:ea typeface="Verdana"/>
              </a:rPr>
              <a:t>:</a:t>
            </a:r>
            <a:r>
              <a:rPr lang="en-US" sz="2000" i="1" dirty="0">
                <a:latin typeface="Verdana"/>
                <a:ea typeface="Verdana"/>
              </a:rPr>
              <a:t> </a:t>
            </a:r>
            <a:endParaRPr lang="en-US">
              <a:cs typeface="Calibri" panose="020F0502020204030204"/>
            </a:endParaRPr>
          </a:p>
          <a:p>
            <a:pPr marL="114300">
              <a:lnSpc>
                <a:spcPct val="200000"/>
              </a:lnSpc>
              <a:spcAft>
                <a:spcPts val="600"/>
              </a:spcAft>
            </a:pPr>
            <a:r>
              <a:rPr lang="en-US" sz="2000" i="1" dirty="0">
                <a:latin typeface="Verdana"/>
                <a:ea typeface="Verdana"/>
              </a:rPr>
              <a:t>   «</a:t>
            </a:r>
            <a:r>
              <a:rPr lang="en-US" sz="2000" i="1" dirty="0" err="1">
                <a:latin typeface="Verdana"/>
                <a:ea typeface="Verdana"/>
              </a:rPr>
              <a:t>ro</a:t>
            </a:r>
            <a:r>
              <a:rPr lang="en-US" sz="2000" i="1" dirty="0">
                <a:latin typeface="Verdana"/>
                <a:ea typeface="Verdana"/>
              </a:rPr>
              <a:t> deg </a:t>
            </a:r>
            <a:r>
              <a:rPr lang="en-US" sz="2000" i="1" dirty="0" err="1">
                <a:latin typeface="Verdana"/>
                <a:ea typeface="Verdana"/>
              </a:rPr>
              <a:t>ned</a:t>
            </a:r>
            <a:r>
              <a:rPr lang="en-US" sz="2000" i="1" dirty="0">
                <a:latin typeface="Verdana"/>
                <a:ea typeface="Verdana"/>
              </a:rPr>
              <a:t>», «</a:t>
            </a:r>
            <a:r>
              <a:rPr lang="en-US" sz="2000" i="1" dirty="0" err="1">
                <a:latin typeface="Verdana"/>
                <a:ea typeface="Verdana"/>
              </a:rPr>
              <a:t>ikke</a:t>
            </a:r>
            <a:r>
              <a:rPr lang="en-US" sz="2000" i="1" dirty="0">
                <a:latin typeface="Verdana"/>
                <a:ea typeface="Verdana"/>
              </a:rPr>
              <a:t> </a:t>
            </a:r>
            <a:r>
              <a:rPr lang="en-US" sz="2000" i="1" dirty="0" err="1">
                <a:latin typeface="Verdana"/>
                <a:ea typeface="Verdana"/>
              </a:rPr>
              <a:t>tenk</a:t>
            </a:r>
            <a:r>
              <a:rPr lang="en-US" sz="2000" i="1" dirty="0">
                <a:latin typeface="Verdana"/>
                <a:ea typeface="Verdana"/>
              </a:rPr>
              <a:t> </a:t>
            </a:r>
            <a:r>
              <a:rPr lang="en-US" sz="2000" i="1" dirty="0" err="1">
                <a:latin typeface="Verdana"/>
                <a:ea typeface="Verdana"/>
              </a:rPr>
              <a:t>sånn</a:t>
            </a:r>
            <a:r>
              <a:rPr lang="en-US" sz="2000" i="1" dirty="0">
                <a:latin typeface="Verdana"/>
                <a:ea typeface="Verdana"/>
              </a:rPr>
              <a:t>» </a:t>
            </a:r>
            <a:endParaRPr lang="en-US" dirty="0">
              <a:cs typeface="Calibri" panose="020F0502020204030204"/>
            </a:endParaRPr>
          </a:p>
          <a:p>
            <a:pPr marL="342900" indent="-2286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Verdana"/>
                <a:ea typeface="Verdana"/>
              </a:rPr>
              <a:t>å </a:t>
            </a:r>
            <a:r>
              <a:rPr lang="en-US" sz="2000" dirty="0" err="1">
                <a:latin typeface="Verdana"/>
                <a:ea typeface="Verdana"/>
              </a:rPr>
              <a:t>gå</a:t>
            </a:r>
            <a:r>
              <a:rPr lang="en-US" sz="2000" dirty="0">
                <a:latin typeface="Verdana"/>
                <a:ea typeface="Verdana"/>
              </a:rPr>
              <a:t> </a:t>
            </a:r>
            <a:r>
              <a:rPr lang="en-US" sz="2000" dirty="0" err="1">
                <a:latin typeface="Verdana"/>
                <a:ea typeface="Verdana"/>
              </a:rPr>
              <a:t>i</a:t>
            </a:r>
            <a:r>
              <a:rPr lang="en-US" sz="2000" dirty="0">
                <a:latin typeface="Verdana"/>
                <a:ea typeface="Verdana"/>
              </a:rPr>
              <a:t> </a:t>
            </a:r>
            <a:r>
              <a:rPr lang="en-US" sz="2000" dirty="0" err="1">
                <a:latin typeface="Verdana"/>
                <a:ea typeface="Verdana"/>
              </a:rPr>
              <a:t>forsvar</a:t>
            </a:r>
            <a:endParaRPr lang="en-US" sz="2000">
              <a:latin typeface="Verdana"/>
              <a:ea typeface="Verdana"/>
            </a:endParaRPr>
          </a:p>
          <a:p>
            <a:pPr marL="342900" indent="-2286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Verdana"/>
                <a:ea typeface="Verdana"/>
              </a:rPr>
              <a:t>å </a:t>
            </a:r>
            <a:r>
              <a:rPr lang="en-US" sz="2000" dirty="0" err="1">
                <a:latin typeface="Verdana"/>
                <a:ea typeface="Verdana"/>
              </a:rPr>
              <a:t>anklage</a:t>
            </a:r>
            <a:r>
              <a:rPr lang="en-US" sz="2000" dirty="0">
                <a:latin typeface="Verdana"/>
                <a:ea typeface="Verdana"/>
              </a:rPr>
              <a:t> </a:t>
            </a:r>
            <a:r>
              <a:rPr lang="en-US" sz="2000" i="1" dirty="0">
                <a:latin typeface="Verdana"/>
                <a:ea typeface="Verdana"/>
              </a:rPr>
              <a:t>«men, </a:t>
            </a:r>
            <a:r>
              <a:rPr lang="en-US" sz="2000" i="1" dirty="0" err="1">
                <a:latin typeface="Verdana"/>
                <a:ea typeface="Verdana"/>
              </a:rPr>
              <a:t>hvorfor</a:t>
            </a:r>
            <a:r>
              <a:rPr lang="en-US" sz="2000" i="1" dirty="0">
                <a:latin typeface="Verdana"/>
                <a:ea typeface="Verdana"/>
              </a:rPr>
              <a:t>...»</a:t>
            </a:r>
          </a:p>
          <a:p>
            <a:pPr marL="342900" indent="-2286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Verdana"/>
                <a:ea typeface="Verdana"/>
              </a:rPr>
              <a:t>overfladiske</a:t>
            </a:r>
            <a:r>
              <a:rPr lang="en-US" sz="2000" dirty="0">
                <a:latin typeface="Verdana"/>
                <a:ea typeface="Verdana"/>
              </a:rPr>
              <a:t> </a:t>
            </a:r>
            <a:r>
              <a:rPr lang="en-US" sz="2000" dirty="0" err="1">
                <a:latin typeface="Verdana"/>
                <a:ea typeface="Verdana"/>
              </a:rPr>
              <a:t>råd</a:t>
            </a:r>
            <a:r>
              <a:rPr lang="en-US" sz="2000" dirty="0">
                <a:latin typeface="Verdana"/>
                <a:ea typeface="Verdana"/>
              </a:rPr>
              <a:t> </a:t>
            </a:r>
            <a:r>
              <a:rPr lang="en-US" sz="2000" i="1" dirty="0">
                <a:latin typeface="Verdana"/>
                <a:ea typeface="Verdana"/>
              </a:rPr>
              <a:t>«du </a:t>
            </a:r>
            <a:r>
              <a:rPr lang="en-US" sz="2000" i="1" dirty="0" err="1">
                <a:latin typeface="Verdana"/>
                <a:ea typeface="Verdana"/>
              </a:rPr>
              <a:t>har</a:t>
            </a:r>
            <a:r>
              <a:rPr lang="en-US" sz="2000" i="1" dirty="0">
                <a:latin typeface="Verdana"/>
                <a:ea typeface="Verdana"/>
              </a:rPr>
              <a:t> </a:t>
            </a:r>
            <a:r>
              <a:rPr lang="en-US" sz="2000" i="1" dirty="0" err="1">
                <a:latin typeface="Verdana"/>
                <a:ea typeface="Verdana"/>
              </a:rPr>
              <a:t>mye</a:t>
            </a:r>
            <a:r>
              <a:rPr lang="en-US" sz="2000" i="1" dirty="0">
                <a:latin typeface="Verdana"/>
                <a:ea typeface="Verdana"/>
              </a:rPr>
              <a:t> å </a:t>
            </a:r>
            <a:r>
              <a:rPr lang="en-US" sz="2000" i="1" dirty="0" err="1">
                <a:latin typeface="Verdana"/>
                <a:ea typeface="Verdana"/>
              </a:rPr>
              <a:t>leve</a:t>
            </a:r>
            <a:r>
              <a:rPr lang="en-US" sz="2000" i="1" dirty="0">
                <a:latin typeface="Verdana"/>
                <a:ea typeface="Verdana"/>
              </a:rPr>
              <a:t> for» 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BB55A98-9554-44C9-BA58-B78A95C72FF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014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46164" y="962220"/>
            <a:ext cx="4918334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nb-NO" sz="2400" b="1" dirty="0" err="1">
                <a:solidFill>
                  <a:srgbClr val="0070C0"/>
                </a:solidFill>
                <a:latin typeface="Verdana"/>
                <a:ea typeface="Verdana"/>
                <a:cs typeface="Tahoma"/>
              </a:rPr>
              <a:t>Suicidalitet</a:t>
            </a:r>
            <a:r>
              <a:rPr lang="nb-NO" sz="2400" b="1" dirty="0">
                <a:solidFill>
                  <a:srgbClr val="0070C0"/>
                </a:solidFill>
                <a:latin typeface="Verdana"/>
                <a:ea typeface="Verdana"/>
                <a:cs typeface="Tahoma"/>
              </a:rPr>
              <a:t> og selvskading </a:t>
            </a:r>
            <a:endParaRPr lang="nb-NO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Tahoma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051820" y="4891609"/>
            <a:ext cx="94469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b-NO" sz="2400" i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«Selvskading handler om vonde følelser som må ut»</a:t>
            </a:r>
            <a:endParaRPr kumimoji="0" lang="nb-NO" sz="2400" b="0" i="1" u="none" strike="noStrike" kern="120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046164" y="2338353"/>
            <a:ext cx="787676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200" b="1" dirty="0" err="1">
                <a:latin typeface="Verdana" panose="020B0604030504040204" pitchFamily="34" charset="0"/>
                <a:ea typeface="Verdana" panose="020B0604030504040204" pitchFamily="34" charset="0"/>
              </a:rPr>
              <a:t>Suicidalitet</a:t>
            </a: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</a:rPr>
              <a:t> omfatter selvmordstanker, </a:t>
            </a:r>
            <a:r>
              <a:rPr lang="nb-NO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selvmordshandlinger</a:t>
            </a: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</a:rPr>
              <a:t>/-forsøk og selvmord </a:t>
            </a:r>
          </a:p>
          <a:p>
            <a:endParaRPr lang="nb-NO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b-NO" sz="2200" b="1" dirty="0">
                <a:latin typeface="Verdana" panose="020B0604030504040204" pitchFamily="34" charset="0"/>
                <a:ea typeface="Verdana" panose="020B0604030504040204" pitchFamily="34" charset="0"/>
              </a:rPr>
              <a:t>Selvmordstanker</a:t>
            </a: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</a:rPr>
              <a:t> er vanlig – mye sjeldnere er </a:t>
            </a:r>
            <a:r>
              <a:rPr lang="nb-NO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selvmordsplaner</a:t>
            </a:r>
            <a:endParaRPr lang="nb-NO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14</a:t>
            </a:fld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1045044" y="5490152"/>
            <a:ext cx="9501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i="1">
                <a:solidFill>
                  <a:srgbClr val="4472C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«Fokus på handling hindrer oss i å fortelle om det vonde»</a:t>
            </a:r>
            <a:endParaRPr lang="nb-NO">
              <a:solidFill>
                <a:srgbClr val="C00000"/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C51B1B5B-E5C8-E1E0-9301-7E121E0BD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721" y="3464"/>
            <a:ext cx="3232030" cy="4450054"/>
          </a:xfrm>
          <a:prstGeom prst="rect">
            <a:avLst/>
          </a:prstGeom>
        </p:spPr>
      </p:pic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F677447-C078-00BA-8D41-4F7CE0637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forandringsfabrikken.no</a:t>
            </a:r>
          </a:p>
        </p:txBody>
      </p:sp>
    </p:spTree>
    <p:extLst>
      <p:ext uri="{BB962C8B-B14F-4D97-AF65-F5344CB8AC3E}">
        <p14:creationId xmlns:p14="http://schemas.microsoft.com/office/powerpoint/2010/main" val="373440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03960" y="976564"/>
            <a:ext cx="2590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Litt s</a:t>
            </a:r>
            <a:r>
              <a:rPr kumimoji="0" lang="nb-NO" sz="2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tatistikk</a:t>
            </a: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Bilde 1" descr="https://www.fhi.no/contentassets/e16e00e356d149748cf92fb7bf3c543b/selvmord-aldersgrupper_publ-20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0" y="1790656"/>
            <a:ext cx="7574280" cy="457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E975F57-3A88-0F88-96E5-6ECF046F2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FHI, tall for 2014-2018</a:t>
            </a:r>
          </a:p>
        </p:txBody>
      </p:sp>
    </p:spTree>
    <p:extLst>
      <p:ext uri="{BB962C8B-B14F-4D97-AF65-F5344CB8AC3E}">
        <p14:creationId xmlns:p14="http://schemas.microsoft.com/office/powerpoint/2010/main" val="3966808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75272" y="861627"/>
            <a:ext cx="5325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Risikomomenter for selvmord</a:t>
            </a:r>
            <a:endParaRPr lang="nb-NO" sz="240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848299" y="1750742"/>
            <a:ext cx="10179585" cy="491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6" name="Rektangel 5"/>
          <p:cNvSpPr/>
          <p:nvPr/>
        </p:nvSpPr>
        <p:spPr>
          <a:xfrm>
            <a:off x="1495175" y="1840964"/>
            <a:ext cx="91456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>
                <a:latin typeface="Verdana" panose="020B0604030504040204" pitchFamily="34" charset="0"/>
                <a:ea typeface="Verdana" panose="020B0604030504040204" pitchFamily="34" charset="0"/>
              </a:rPr>
              <a:t>Psykisk lidelse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>
                <a:latin typeface="Verdana" panose="020B0604030504040204" pitchFamily="34" charset="0"/>
                <a:ea typeface="Verdana" panose="020B0604030504040204" pitchFamily="34" charset="0"/>
              </a:rPr>
              <a:t>Rusmiddelavhengighet/rusmiddelbruk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>
                <a:latin typeface="Verdana" panose="020B0604030504040204" pitchFamily="34" charset="0"/>
                <a:ea typeface="Verdana" panose="020B0604030504040204" pitchFamily="34" charset="0"/>
              </a:rPr>
              <a:t>Tidligere selvmordsforsøk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>
                <a:latin typeface="Verdana" panose="020B0604030504040204" pitchFamily="34" charset="0"/>
                <a:ea typeface="Verdana" panose="020B0604030504040204" pitchFamily="34" charset="0"/>
              </a:rPr>
              <a:t>Brudd i relasjon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>
                <a:latin typeface="Verdana" panose="020B0604030504040204" pitchFamily="34" charset="0"/>
                <a:ea typeface="Verdana" panose="020B0604030504040204" pitchFamily="34" charset="0"/>
              </a:rPr>
              <a:t>Selvmord i familien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>
                <a:latin typeface="Verdana" panose="020B0604030504040204" pitchFamily="34" charset="0"/>
                <a:ea typeface="Verdana" panose="020B0604030504040204" pitchFamily="34" charset="0"/>
              </a:rPr>
              <a:t>Tap av selvaktelse/æreskrenkelse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>
                <a:latin typeface="Verdana" panose="020B0604030504040204" pitchFamily="34" charset="0"/>
                <a:ea typeface="Verdana" panose="020B0604030504040204" pitchFamily="34" charset="0"/>
              </a:rPr>
              <a:t>Manglende nettverk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>
                <a:latin typeface="Verdana" panose="020B0604030504040204" pitchFamily="34" charset="0"/>
                <a:ea typeface="Verdana" panose="020B0604030504040204" pitchFamily="34" charset="0"/>
              </a:rPr>
              <a:t>Alvorlig somatisk sykdom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365" y="1188343"/>
            <a:ext cx="3450635" cy="4438273"/>
          </a:xfrm>
          <a:prstGeom prst="rect">
            <a:avLst/>
          </a:prstGeom>
        </p:spPr>
      </p:pic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16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D14A7A-CB82-AD26-4B36-8A9D424E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2906" y="6227198"/>
            <a:ext cx="6052087" cy="636345"/>
          </a:xfrm>
        </p:spPr>
        <p:txBody>
          <a:bodyPr/>
          <a:lstStyle/>
          <a:p>
            <a:r>
              <a:rPr lang="en-US"/>
              <a:t>Nasjonale retningslinjer for forebygging av selvmord i psykisk helsevern IS 1511</a:t>
            </a:r>
          </a:p>
        </p:txBody>
      </p:sp>
    </p:spTree>
    <p:extLst>
      <p:ext uri="{BB962C8B-B14F-4D97-AF65-F5344CB8AC3E}">
        <p14:creationId xmlns:p14="http://schemas.microsoft.com/office/powerpoint/2010/main" val="3329912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07707" y="1409549"/>
            <a:ext cx="4934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400" b="1" noProof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Du kan utgjøre en forskjell</a:t>
            </a: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107707" y="2378707"/>
            <a:ext cx="9079030" cy="3724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nb-NO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nb-NO" sz="2200" i="1" dirty="0">
                <a:latin typeface="Verdana"/>
                <a:ea typeface="Verdana"/>
              </a:rPr>
              <a:t>«Opplevelser av </a:t>
            </a:r>
            <a:r>
              <a:rPr lang="nb-NO" sz="2200" i="1" dirty="0" err="1">
                <a:latin typeface="Verdana"/>
                <a:ea typeface="Verdana"/>
              </a:rPr>
              <a:t>suicidalitet</a:t>
            </a:r>
            <a:r>
              <a:rPr lang="nb-NO" sz="2200" i="1" dirty="0">
                <a:latin typeface="Verdana"/>
                <a:ea typeface="Verdana"/>
              </a:rPr>
              <a:t> er individuelle og unike. </a:t>
            </a:r>
          </a:p>
          <a:p>
            <a:pPr>
              <a:lnSpc>
                <a:spcPct val="150000"/>
              </a:lnSpc>
            </a:pPr>
            <a:r>
              <a:rPr lang="nb-NO" sz="2200" i="1" dirty="0">
                <a:latin typeface="Verdana"/>
                <a:ea typeface="Verdana"/>
              </a:rPr>
              <a:t>Samtidig er </a:t>
            </a:r>
            <a:r>
              <a:rPr lang="nb-NO" sz="2200" i="1" dirty="0" err="1">
                <a:latin typeface="Verdana"/>
                <a:ea typeface="Verdana"/>
              </a:rPr>
              <a:t>suicidalitet</a:t>
            </a:r>
            <a:r>
              <a:rPr lang="nb-NO" sz="2200" i="1" dirty="0">
                <a:latin typeface="Verdana"/>
                <a:ea typeface="Verdana"/>
              </a:rPr>
              <a:t> relasjonell, og utvikles og påvirkes i samspill med andre, inklusive fagfolk de møter.</a:t>
            </a:r>
            <a:endParaRPr lang="nb-NO" dirty="0"/>
          </a:p>
          <a:p>
            <a:pPr>
              <a:lnSpc>
                <a:spcPct val="150000"/>
              </a:lnSpc>
            </a:pPr>
            <a:r>
              <a:rPr lang="nb-NO" sz="2200" i="1" dirty="0">
                <a:latin typeface="Verdana"/>
                <a:ea typeface="Verdana"/>
              </a:rPr>
              <a:t>Dermed har det stor betydning hvordan de blir møtt»</a:t>
            </a:r>
            <a:endParaRPr lang="nb-NO" sz="22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nb-NO" sz="1600" dirty="0">
                <a:latin typeface="Verdana"/>
                <a:ea typeface="Verdana"/>
              </a:rPr>
              <a:t>Hagen et al, 2020</a:t>
            </a:r>
          </a:p>
          <a:p>
            <a:endParaRPr lang="nb-NO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b-NO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b-NO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10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46884" y="1048200"/>
            <a:ext cx="4459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Samarbeid og frivillighet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482" y="3547285"/>
            <a:ext cx="7781386" cy="995103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027" y="-13686"/>
            <a:ext cx="4576974" cy="2745456"/>
          </a:xfrm>
          <a:prstGeom prst="rect">
            <a:avLst/>
          </a:prstGeom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96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720152" y="726678"/>
            <a:ext cx="4402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Vurdering av voldsrisiko</a:t>
            </a:r>
            <a:endParaRPr lang="nb-NO" sz="240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060" y="924660"/>
            <a:ext cx="4853940" cy="5918538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22296" y="4197828"/>
            <a:ext cx="63263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BVC er en 6-punkts sjekkliste som bidrar til at helsepersonell lettere kan forutsi voldelig atferd i et kortsiktig perspektiv</a:t>
            </a:r>
            <a:endParaRPr lang="nb-NO" sz="2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263932" y="2404591"/>
            <a:ext cx="66431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</a:rPr>
              <a:t>Hvis pasienten ikke ønsker å ta imot hjelp, bør det utføres en vurdering av pasientens risiko for vold/utagering</a:t>
            </a:r>
          </a:p>
          <a:p>
            <a:r>
              <a:rPr lang="nb-NO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66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tel 2"/>
          <p:cNvSpPr>
            <a:spLocks noGrp="1"/>
          </p:cNvSpPr>
          <p:nvPr>
            <p:ph type="subTitle" idx="4294967295"/>
          </p:nvPr>
        </p:nvSpPr>
        <p:spPr>
          <a:xfrm>
            <a:off x="3458945" y="4667007"/>
            <a:ext cx="6510077" cy="93610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ctr">
              <a:buNone/>
            </a:pPr>
            <a:r>
              <a:rPr lang="nb-NO" altLang="nb-NO" sz="2400" dirty="0">
                <a:solidFill>
                  <a:srgbClr val="0070C0"/>
                </a:solidFill>
                <a:latin typeface="Verdana"/>
                <a:ea typeface="Verdana"/>
              </a:rPr>
              <a:t>Grunnkurs for operatører i </a:t>
            </a:r>
            <a:endParaRPr lang="nb-NO" altLang="nb-NO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 eaLnBrk="1" hangingPunct="1">
              <a:buNone/>
            </a:pPr>
            <a:r>
              <a:rPr lang="nb-NO" altLang="nb-NO" sz="2400" dirty="0">
                <a:solidFill>
                  <a:srgbClr val="0070C0"/>
                </a:solidFill>
                <a:latin typeface="Verdana"/>
                <a:ea typeface="Verdana"/>
              </a:rPr>
              <a:t>medisinsk nødmeldetjeneste</a:t>
            </a:r>
          </a:p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/>
                <a:ea typeface="Verdana"/>
                <a:cs typeface="Tahoma"/>
              </a:rPr>
              <a:t>Dato </a:t>
            </a:r>
            <a:r>
              <a:rPr lang="nb-NO" altLang="nb-NO" sz="1800" dirty="0" err="1">
                <a:solidFill>
                  <a:srgbClr val="0070C0"/>
                </a:solidFill>
                <a:latin typeface="Verdana"/>
                <a:ea typeface="Verdana"/>
                <a:cs typeface="Tahoma"/>
              </a:rPr>
              <a:t>xx.xx.xxxx</a:t>
            </a:r>
            <a:endParaRPr lang="nb-NO" altLang="nb-NO" sz="1800" dirty="0">
              <a:solidFill>
                <a:srgbClr val="0070C0"/>
              </a:solidFill>
              <a:latin typeface="Verdana"/>
              <a:ea typeface="Verdana"/>
              <a:cs typeface="Tahoma"/>
            </a:endParaRPr>
          </a:p>
        </p:txBody>
      </p:sp>
      <p:sp>
        <p:nvSpPr>
          <p:cNvPr id="5" name="Undertittel 2"/>
          <p:cNvSpPr txBox="1">
            <a:spLocks/>
          </p:cNvSpPr>
          <p:nvPr/>
        </p:nvSpPr>
        <p:spPr bwMode="auto">
          <a:xfrm>
            <a:off x="2523994" y="2958276"/>
            <a:ext cx="8379977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None/>
            </a:pPr>
            <a:r>
              <a:rPr lang="nb-NO" altLang="nb-NO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Kommunikasjon med og ivaretakelse av mennesker i psykisk krise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nb-NO" altLang="nb-NO" b="1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051" y="556116"/>
            <a:ext cx="4814852" cy="15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84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48552" y="514028"/>
            <a:ext cx="43773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Kartlegging i forkant av: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ambulansebestilling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bistand fra politi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011" y="237068"/>
            <a:ext cx="4535817" cy="6498899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05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459" y="617728"/>
            <a:ext cx="6822972" cy="6231299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590293" y="617728"/>
            <a:ext cx="2480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En utfordring</a:t>
            </a:r>
          </a:p>
        </p:txBody>
      </p:sp>
    </p:spTree>
    <p:extLst>
      <p:ext uri="{BB962C8B-B14F-4D97-AF65-F5344CB8AC3E}">
        <p14:creationId xmlns:p14="http://schemas.microsoft.com/office/powerpoint/2010/main" val="1795670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11155" y="1177293"/>
            <a:ext cx="3504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Hyppige innringere</a:t>
            </a:r>
          </a:p>
        </p:txBody>
      </p:sp>
      <p:sp>
        <p:nvSpPr>
          <p:cNvPr id="4" name="Rektangel 3"/>
          <p:cNvSpPr/>
          <p:nvPr/>
        </p:nvSpPr>
        <p:spPr>
          <a:xfrm>
            <a:off x="1011155" y="2338058"/>
            <a:ext cx="7599445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nb-NO" sz="22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</a:rPr>
              <a:t>Begreper som «gjengangere», «</a:t>
            </a:r>
            <a:r>
              <a:rPr lang="nb-NO" sz="2200" err="1">
                <a:latin typeface="Verdana" panose="020B0604030504040204" pitchFamily="34" charset="0"/>
                <a:ea typeface="Verdana" panose="020B0604030504040204" pitchFamily="34" charset="0"/>
              </a:rPr>
              <a:t>multibrukere</a:t>
            </a: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</a:rPr>
              <a:t>» og </a:t>
            </a:r>
          </a:p>
          <a:p>
            <a:pPr>
              <a:lnSpc>
                <a:spcPct val="150000"/>
              </a:lnSpc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nb-NO" sz="2200" err="1">
                <a:latin typeface="Verdana" panose="020B0604030504040204" pitchFamily="34" charset="0"/>
                <a:ea typeface="Verdana" panose="020B0604030504040204" pitchFamily="34" charset="0"/>
              </a:rPr>
              <a:t>frequent</a:t>
            </a: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b-NO" sz="2200" err="1">
                <a:latin typeface="Verdana" panose="020B0604030504040204" pitchFamily="34" charset="0"/>
                <a:ea typeface="Verdana" panose="020B0604030504040204" pitchFamily="34" charset="0"/>
              </a:rPr>
              <a:t>callers</a:t>
            </a: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</a:rPr>
              <a:t>» benyttes</a:t>
            </a:r>
          </a:p>
          <a:p>
            <a:pPr>
              <a:lnSpc>
                <a:spcPct val="150000"/>
              </a:lnSpc>
            </a:pPr>
            <a:endParaRPr lang="nb-NO" sz="22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</a:rPr>
              <a:t>Alle skal møtes med profesjonell kommunikasjon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24167" y="1587099"/>
            <a:ext cx="3977638" cy="3158027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8027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13422" y="896575"/>
            <a:ext cx="71240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Aktuelle tiltak når det ikke er behov for </a:t>
            </a:r>
          </a:p>
          <a:p>
            <a:r>
              <a:rPr lang="nb-NO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ambulanse eller legetime</a:t>
            </a:r>
            <a:endParaRPr lang="nb-NO" sz="24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213422" y="2179885"/>
            <a:ext cx="9469818" cy="31393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 dirty="0">
                <a:latin typeface="Verdana"/>
                <a:ea typeface="Verdana"/>
              </a:rPr>
              <a:t>Demping av psykisk smerte gjennom en samtale </a:t>
            </a:r>
            <a:endParaRPr lang="nb-NO" sz="22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 dirty="0">
                <a:latin typeface="Verdana"/>
                <a:ea typeface="Verdana"/>
              </a:rPr>
              <a:t>Mobilisering av nettverket: - </a:t>
            </a:r>
            <a:r>
              <a:rPr lang="nb-NO" sz="2200" i="1" dirty="0">
                <a:latin typeface="Verdana"/>
                <a:ea typeface="Verdana"/>
              </a:rPr>
              <a:t>Hvem kan du være hos nå?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 dirty="0">
                <a:latin typeface="Verdana"/>
                <a:ea typeface="Verdana"/>
              </a:rPr>
              <a:t>Ansvarliggjøring: - </a:t>
            </a:r>
            <a:r>
              <a:rPr lang="nb-NO" sz="2200" i="1" dirty="0">
                <a:latin typeface="Verdana"/>
                <a:ea typeface="Verdana"/>
              </a:rPr>
              <a:t>Hva pleier du å gjøre når du har det sånn?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 dirty="0">
                <a:latin typeface="Verdana"/>
                <a:ea typeface="Verdana"/>
              </a:rPr>
              <a:t>Eventuelt bruk av kriseplan</a:t>
            </a:r>
          </a:p>
          <a:p>
            <a:pPr>
              <a:lnSpc>
                <a:spcPct val="150000"/>
              </a:lnSpc>
            </a:pPr>
            <a:endParaRPr lang="nb-NO" sz="22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 dirty="0">
                <a:latin typeface="Verdana"/>
                <a:ea typeface="Verdana"/>
              </a:rPr>
              <a:t>Har dere andre handlingsalternativer lokalt?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3865026"/>
            <a:ext cx="3505200" cy="3089613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648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40744" y="1023170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Case </a:t>
            </a:r>
            <a:endParaRPr lang="nb-NO" sz="240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148652" y="2339905"/>
            <a:ext cx="101899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Innringer snakker raskt, uforståelig og usammenhengende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Eneste som oppfattes er snakk om Cuba, den russiske hær, at han vet hvordan en kan få til mer effektivitet i samfunnet. At ingen skjønner noen ting…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Innringer legger på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688" y="0"/>
            <a:ext cx="3034312" cy="2046340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24</a:t>
            </a:fld>
            <a:endParaRPr lang="nb-NO"/>
          </a:p>
        </p:txBody>
      </p:sp>
      <p:sp>
        <p:nvSpPr>
          <p:cNvPr id="6" name="TekstSylinder 5"/>
          <p:cNvSpPr txBox="1"/>
          <p:nvPr/>
        </p:nvSpPr>
        <p:spPr>
          <a:xfrm>
            <a:off x="1153838" y="5414516"/>
            <a:ext cx="8661852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2"/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Oppgave: </a:t>
            </a:r>
          </a:p>
          <a:p>
            <a:pPr lvl="2"/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Hva gjør du? </a:t>
            </a:r>
          </a:p>
          <a:p>
            <a:endParaRPr lang="nb-NO" sz="2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8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40744" y="1023170"/>
            <a:ext cx="3536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Case – fortsettelse 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077090" y="2378686"/>
            <a:ext cx="101899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Innringer ringer opp igjen og sier at sykehusdirektøren ligger tynt an.. Han må bare passe seg.. Hans siste dag er kommet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Innringer legger på uten at du rekker å si noe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688" y="0"/>
            <a:ext cx="3034312" cy="2046340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1077091" y="4779182"/>
            <a:ext cx="8692552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200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Oppgave: </a:t>
            </a:r>
          </a:p>
          <a:p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	Hva gjør du nå?	</a:t>
            </a:r>
          </a:p>
          <a:p>
            <a:endParaRPr lang="nb-NO" sz="2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47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40744" y="1023170"/>
            <a:ext cx="1499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Til slutt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340744" y="2252938"/>
            <a:ext cx="1018990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Det er helt naturlig å føle på engstelse, frykt, hjelpeløshet og </a:t>
            </a:r>
          </a:p>
          <a:p>
            <a:pPr lvl="0">
              <a:lnSpc>
                <a:spcPct val="150000"/>
              </a:lnSpc>
            </a:pPr>
            <a:r>
              <a:rPr lang="nb-NO" sz="2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frustrasjon… Er jeg kompetent nok? 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22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Det er ingen fasit, det å gjøre sitt beste ut ifra egne forutsetninger og de vilkår man jobber under er godt nok</a:t>
            </a:r>
          </a:p>
          <a:p>
            <a:pPr lvl="0">
              <a:lnSpc>
                <a:spcPct val="150000"/>
              </a:lnSpc>
            </a:pPr>
            <a:endParaRPr lang="nb-NO" sz="22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Refleksjon og veiledning er viktig</a:t>
            </a: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764" y="0"/>
            <a:ext cx="2868236" cy="225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51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239" y="473392"/>
            <a:ext cx="2615650" cy="2859481"/>
          </a:xfrm>
          <a:prstGeom prst="rect">
            <a:avLst/>
          </a:prstGeom>
        </p:spPr>
      </p:pic>
      <p:sp>
        <p:nvSpPr>
          <p:cNvPr id="4" name="Bildeforklaring formet som en ellipse 3"/>
          <p:cNvSpPr/>
          <p:nvPr/>
        </p:nvSpPr>
        <p:spPr>
          <a:xfrm>
            <a:off x="3554095" y="142096"/>
            <a:ext cx="4490765" cy="1339692"/>
          </a:xfrm>
          <a:prstGeom prst="wedgeEllipseCallout">
            <a:avLst>
              <a:gd name="adj1" fmla="val 85326"/>
              <a:gd name="adj2" fmla="val 9252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 har vi nådd målet med emnet?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27</a:t>
            </a:fld>
            <a:endParaRPr lang="nb-NO"/>
          </a:p>
        </p:txBody>
      </p:sp>
      <p:sp>
        <p:nvSpPr>
          <p:cNvPr id="2" name="Rektangel 1"/>
          <p:cNvSpPr/>
          <p:nvPr/>
        </p:nvSpPr>
        <p:spPr>
          <a:xfrm>
            <a:off x="370668" y="2732391"/>
            <a:ext cx="10000296" cy="205517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2">
              <a:lnSpc>
                <a:spcPct val="150000"/>
              </a:lnSpc>
            </a:pPr>
            <a:r>
              <a:rPr lang="nb-NO" sz="2200" dirty="0">
                <a:latin typeface="Verdana"/>
                <a:ea typeface="Verdana"/>
                <a:cs typeface="Tahoma"/>
              </a:rPr>
              <a:t>Kursdeltakerne skal:</a:t>
            </a:r>
          </a:p>
          <a:p>
            <a:pPr lvl="3">
              <a:lnSpc>
                <a:spcPct val="150000"/>
              </a:lnSpc>
            </a:pPr>
            <a:r>
              <a:rPr lang="nb-NO" sz="2200" dirty="0">
                <a:latin typeface="Verdana"/>
                <a:ea typeface="Verdana"/>
                <a:cs typeface="Tahoma"/>
              </a:rPr>
              <a:t>kunne forklare hva det innebærer å møte </a:t>
            </a:r>
          </a:p>
          <a:p>
            <a:pPr lvl="3">
              <a:lnSpc>
                <a:spcPct val="150000"/>
              </a:lnSpc>
            </a:pPr>
            <a:r>
              <a:rPr lang="nb-NO" sz="2200" dirty="0">
                <a:latin typeface="Verdana"/>
                <a:ea typeface="Verdana"/>
                <a:cs typeface="Tahoma"/>
              </a:rPr>
              <a:t>mennesker i psykisk krise på en trygg og omsorgsfull måte</a:t>
            </a:r>
            <a:endParaRPr lang="nb-NO"/>
          </a:p>
          <a:p>
            <a:pPr lvl="2">
              <a:lnSpc>
                <a:spcPct val="150000"/>
              </a:lnSpc>
            </a:pPr>
            <a:endParaRPr lang="nb-NO" sz="2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087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tittel 2"/>
          <p:cNvSpPr txBox="1">
            <a:spLocks/>
          </p:cNvSpPr>
          <p:nvPr/>
        </p:nvSpPr>
        <p:spPr bwMode="auto">
          <a:xfrm>
            <a:off x="2950007" y="1494927"/>
            <a:ext cx="6482351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Har du innspill?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Ta kontakt på </a:t>
            </a: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hlinkClick r:id="rId4"/>
              </a:rPr>
              <a:t>post@kokom.no</a:t>
            </a:r>
            <a:endParaRPr kumimoji="0" lang="nb-NO" altLang="nb-NO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968" y="2988440"/>
            <a:ext cx="3941503" cy="2015953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E287CE17-E72C-31E8-EAB2-E739EE64D7F1}"/>
              </a:ext>
            </a:extLst>
          </p:cNvPr>
          <p:cNvSpPr txBox="1">
            <a:spLocks/>
          </p:cNvSpPr>
          <p:nvPr/>
        </p:nvSpPr>
        <p:spPr bwMode="auto">
          <a:xfrm>
            <a:off x="2488563" y="5954267"/>
            <a:ext cx="7652390" cy="79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  <a:defRPr/>
            </a:pP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Referanser og aktuell litteratur:</a:t>
            </a:r>
            <a:r>
              <a:rPr lang="nb-NO" altLang="nb-NO" sz="1400" dirty="0">
                <a:solidFill>
                  <a:schemeClr val="accent5">
                    <a:lumMod val="50000"/>
                  </a:schemeClr>
                </a:solidFill>
                <a:latin typeface="Verdana"/>
                <a:ea typeface="Verdana"/>
                <a:cs typeface="Tahoma"/>
              </a:rPr>
              <a:t> </a:t>
            </a: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Se emnebeskrivelser for grunnkurset</a:t>
            </a:r>
            <a:endParaRPr lang="nb-NO" altLang="nb-NO" sz="1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ctr">
              <a:buNone/>
              <a:defRPr/>
            </a:pPr>
            <a:r>
              <a:rPr lang="nb-NO" altLang="nb-NO" sz="1400" dirty="0">
                <a:solidFill>
                  <a:schemeClr val="accent5">
                    <a:lumMod val="50000"/>
                  </a:schemeClr>
                </a:solidFill>
                <a:latin typeface="Verdana"/>
                <a:ea typeface="Verdana"/>
                <a:cs typeface="Tahoma"/>
              </a:rPr>
              <a:t>Illustrasjoner: </a:t>
            </a:r>
            <a:r>
              <a:rPr lang="nb-NO" altLang="nb-NO" sz="1400" dirty="0" err="1">
                <a:solidFill>
                  <a:schemeClr val="accent5">
                    <a:lumMod val="50000"/>
                  </a:schemeClr>
                </a:solidFill>
                <a:latin typeface="Verdana"/>
                <a:ea typeface="Verdana"/>
                <a:cs typeface="Tahoma"/>
              </a:rPr>
              <a:t>KoKom</a:t>
            </a:r>
            <a:r>
              <a:rPr lang="nb-NO" altLang="nb-NO" sz="1400" dirty="0">
                <a:solidFill>
                  <a:schemeClr val="accent5">
                    <a:lumMod val="50000"/>
                  </a:schemeClr>
                </a:solidFill>
                <a:latin typeface="Verdana"/>
                <a:ea typeface="Verdana"/>
                <a:cs typeface="Tahoma"/>
              </a:rPr>
              <a:t> og Adobe </a:t>
            </a:r>
            <a:r>
              <a:rPr lang="nb-NO" altLang="nb-NO" sz="1400" dirty="0" err="1">
                <a:solidFill>
                  <a:schemeClr val="accent5">
                    <a:lumMod val="50000"/>
                  </a:schemeClr>
                </a:solidFill>
                <a:latin typeface="Verdana"/>
                <a:ea typeface="Verdana"/>
                <a:cs typeface="Tahoma"/>
              </a:rPr>
              <a:t>stock</a:t>
            </a:r>
            <a:endParaRPr lang="nb-NO" altLang="nb-NO" sz="1400" dirty="0" err="1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algn="ctr">
              <a:buNone/>
              <a:defRPr/>
            </a:pPr>
            <a:endParaRPr lang="nb-NO" altLang="nb-NO" sz="2000" dirty="0">
              <a:solidFill>
                <a:srgbClr val="5B9BD5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algn="ctr">
              <a:buNone/>
              <a:defRPr/>
            </a:pPr>
            <a:endParaRPr lang="nb-NO" altLang="nb-NO" sz="2000" dirty="0">
              <a:solidFill>
                <a:srgbClr val="5B9BD5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65068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1887" y="2187653"/>
            <a:ext cx="8091377" cy="49237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nb-NO" sz="1800" u="sng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2000" dirty="0">
                <a:latin typeface="Verdana"/>
                <a:ea typeface="Verdana"/>
                <a:cs typeface="Tahoma"/>
              </a:rPr>
              <a:t>Kommunikasjon med mennesker i psykisk krise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2000" dirty="0">
                <a:latin typeface="Verdana"/>
                <a:ea typeface="Verdana"/>
                <a:cs typeface="Tahoma"/>
              </a:rPr>
              <a:t>Kort om </a:t>
            </a:r>
          </a:p>
          <a:p>
            <a:pPr marL="1828800" lvl="3" indent="-457200">
              <a:lnSpc>
                <a:spcPct val="150000"/>
              </a:lnSpc>
              <a:buFont typeface="Arial"/>
              <a:buChar char="•"/>
            </a:pPr>
            <a:r>
              <a:rPr lang="nb-NO" sz="2000" dirty="0">
                <a:latin typeface="Verdana"/>
                <a:ea typeface="Verdana"/>
                <a:cs typeface="Tahoma"/>
              </a:rPr>
              <a:t>kartlegging ved ulike problemstillinger</a:t>
            </a:r>
            <a:endParaRPr lang="nb-NO" sz="20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828800" lvl="3" indent="-457200">
              <a:lnSpc>
                <a:spcPct val="150000"/>
              </a:lnSpc>
              <a:buFont typeface="Arial"/>
              <a:buChar char="•"/>
            </a:pPr>
            <a:r>
              <a:rPr lang="nb-NO" sz="2000" dirty="0" err="1">
                <a:latin typeface="Verdana"/>
                <a:ea typeface="Verdana"/>
                <a:cs typeface="Tahoma"/>
              </a:rPr>
              <a:t>de-eskalerende</a:t>
            </a:r>
            <a:r>
              <a:rPr lang="nb-NO" sz="2000" dirty="0">
                <a:latin typeface="Verdana"/>
                <a:ea typeface="Verdana"/>
                <a:cs typeface="Tahoma"/>
              </a:rPr>
              <a:t> kommunikasjon</a:t>
            </a:r>
          </a:p>
          <a:p>
            <a:pPr marL="1828800" lvl="3" indent="-457200">
              <a:lnSpc>
                <a:spcPct val="150000"/>
              </a:lnSpc>
              <a:buFont typeface="Arial"/>
              <a:buChar char="•"/>
            </a:pPr>
            <a:r>
              <a:rPr lang="nb-NO" sz="2000" dirty="0">
                <a:latin typeface="Verdana"/>
                <a:ea typeface="Verdana"/>
                <a:cs typeface="Tahoma"/>
              </a:rPr>
              <a:t>risikomomenter for selvmord</a:t>
            </a:r>
          </a:p>
          <a:p>
            <a:pPr marL="1828800" lvl="3" indent="-457200">
              <a:lnSpc>
                <a:spcPct val="150000"/>
              </a:lnSpc>
              <a:buFont typeface="Arial"/>
              <a:buChar char="•"/>
            </a:pPr>
            <a:r>
              <a:rPr lang="nb-NO" sz="2000" dirty="0">
                <a:latin typeface="Verdana"/>
                <a:ea typeface="Verdana"/>
                <a:cs typeface="Tahoma"/>
              </a:rPr>
              <a:t>vurdering av voldsrisiko</a:t>
            </a:r>
            <a:endParaRPr lang="nb-NO" sz="20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828800" lvl="3" indent="-457200">
              <a:lnSpc>
                <a:spcPct val="150000"/>
              </a:lnSpc>
              <a:buFont typeface="Arial"/>
              <a:buChar char="•"/>
            </a:pPr>
            <a:r>
              <a:rPr lang="nb-NO" sz="2000" dirty="0">
                <a:latin typeface="Verdana"/>
                <a:ea typeface="Verdana"/>
                <a:cs typeface="Tahoma"/>
              </a:rPr>
              <a:t>hyppige innringere</a:t>
            </a:r>
            <a:endParaRPr lang="nb-NO" sz="20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3">
              <a:lnSpc>
                <a:spcPct val="150000"/>
              </a:lnSpc>
            </a:pPr>
            <a:endParaRPr lang="nb-NO" sz="2000" dirty="0">
              <a:latin typeface="Verdana"/>
              <a:ea typeface="Verdana"/>
              <a:cs typeface="Tahoma"/>
            </a:endParaRPr>
          </a:p>
          <a:p>
            <a:pPr lvl="3">
              <a:lnSpc>
                <a:spcPct val="150000"/>
              </a:lnSpc>
            </a:pPr>
            <a:endParaRPr lang="nb-NO" sz="20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2">
              <a:lnSpc>
                <a:spcPct val="150000"/>
              </a:lnSpc>
            </a:pPr>
            <a:endParaRPr lang="nb-NO" sz="20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938202" y="1010476"/>
            <a:ext cx="1544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Innhold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251" y="1595490"/>
            <a:ext cx="3727916" cy="3824032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7883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899" y="2051336"/>
            <a:ext cx="10509408" cy="32778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nb-NO" sz="22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2">
              <a:lnSpc>
                <a:spcPct val="150000"/>
              </a:lnSpc>
            </a:pPr>
            <a:r>
              <a:rPr lang="nb-NO" sz="2200" dirty="0">
                <a:latin typeface="Verdana"/>
                <a:ea typeface="Verdana"/>
                <a:cs typeface="Tahoma"/>
              </a:rPr>
              <a:t>Kursdeltakerne skal: </a:t>
            </a:r>
          </a:p>
          <a:p>
            <a:pPr lvl="2">
              <a:lnSpc>
                <a:spcPct val="150000"/>
              </a:lnSpc>
            </a:pPr>
            <a:endParaRPr lang="nb-NO" sz="2200" dirty="0">
              <a:latin typeface="Verdana"/>
              <a:ea typeface="Verdana"/>
              <a:cs typeface="Tahoma"/>
            </a:endParaRPr>
          </a:p>
          <a:p>
            <a:pPr lvl="2">
              <a:lnSpc>
                <a:spcPct val="150000"/>
              </a:lnSpc>
            </a:pPr>
            <a:r>
              <a:rPr lang="nb-NO" sz="2200" dirty="0">
                <a:latin typeface="Verdana"/>
                <a:ea typeface="Verdana"/>
                <a:cs typeface="Tahoma"/>
              </a:rPr>
              <a:t>kunne forklare hva det innebærer å møte mennesker </a:t>
            </a:r>
            <a:endParaRPr lang="nb-NO" dirty="0">
              <a:latin typeface="Calibri" panose="020F0502020204030204"/>
              <a:ea typeface="Verdana"/>
              <a:cs typeface="Calibri"/>
            </a:endParaRPr>
          </a:p>
          <a:p>
            <a:pPr lvl="2">
              <a:lnSpc>
                <a:spcPct val="150000"/>
              </a:lnSpc>
            </a:pPr>
            <a:r>
              <a:rPr lang="nb-NO" sz="2200" dirty="0">
                <a:latin typeface="Verdana"/>
                <a:ea typeface="Verdana"/>
                <a:cs typeface="Tahoma"/>
              </a:rPr>
              <a:t>i psykisk krise på en trygg og omsorgsfull måte</a:t>
            </a:r>
            <a:endParaRPr lang="nb-NO" dirty="0">
              <a:cs typeface="Calibri"/>
            </a:endParaRPr>
          </a:p>
          <a:p>
            <a:pPr lvl="2">
              <a:lnSpc>
                <a:spcPct val="150000"/>
              </a:lnSpc>
            </a:pPr>
            <a:endParaRPr lang="nb-NO" sz="2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2"/>
            <a:endParaRPr lang="nb-NO" sz="200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944419" y="785586"/>
            <a:ext cx="3294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Undervisningsmål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372" y="1012031"/>
            <a:ext cx="2888055" cy="31606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5806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652817" y="917237"/>
            <a:ext cx="8220029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Spørsmål </a:t>
            </a:r>
            <a:r>
              <a:rPr lang="nb-NO" sz="3600">
                <a:solidFill>
                  <a:srgbClr val="E7E6E6"/>
                </a:solidFill>
                <a:latin typeface="Verdana"/>
                <a:ea typeface="Verdana"/>
                <a:cs typeface="Tahoma"/>
              </a:rPr>
              <a:t> 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710675" y="2567431"/>
            <a:ext cx="10771336" cy="19441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nb-NO" sz="2800" dirty="0">
                <a:solidFill>
                  <a:srgbClr val="4472C4"/>
                </a:solidFill>
                <a:latin typeface="Verdana"/>
                <a:ea typeface="Verdana"/>
              </a:rPr>
              <a:t>Innringer: </a:t>
            </a:r>
            <a:r>
              <a:rPr lang="nb-NO" sz="2800" i="1" dirty="0">
                <a:solidFill>
                  <a:srgbClr val="4472C4"/>
                </a:solidFill>
                <a:latin typeface="Verdana"/>
                <a:ea typeface="Verdana"/>
              </a:rPr>
              <a:t>«Jeg vil ta livet av meg nå, jeg orker ikke mer»</a:t>
            </a:r>
            <a:endParaRPr lang="nb-NO" sz="2800" i="1">
              <a:solidFill>
                <a:srgbClr val="4472C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nb-NO" sz="2800" dirty="0">
              <a:solidFill>
                <a:srgbClr val="4472C4"/>
              </a:solidFill>
              <a:latin typeface="Verdana"/>
              <a:ea typeface="Verdana"/>
            </a:endParaRPr>
          </a:p>
          <a:p>
            <a:pPr>
              <a:lnSpc>
                <a:spcPct val="150000"/>
              </a:lnSpc>
              <a:defRPr/>
            </a:pPr>
            <a:r>
              <a:rPr lang="nb-NO" sz="2800" dirty="0">
                <a:solidFill>
                  <a:srgbClr val="4472C4"/>
                </a:solidFill>
                <a:latin typeface="Verdana"/>
                <a:ea typeface="Verdana"/>
              </a:rPr>
              <a:t>Hva sier du som operatør? </a:t>
            </a:r>
            <a:endParaRPr lang="nb-NO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550" y="36288"/>
            <a:ext cx="1936450" cy="1923141"/>
          </a:xfrm>
          <a:prstGeom prst="rect">
            <a:avLst/>
          </a:prstGeom>
        </p:spPr>
      </p:pic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</p:spTree>
    <p:extLst>
      <p:ext uri="{BB962C8B-B14F-4D97-AF65-F5344CB8AC3E}">
        <p14:creationId xmlns:p14="http://schemas.microsoft.com/office/powerpoint/2010/main" val="1593724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95120" y="1013757"/>
            <a:ext cx="106346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Generelt om kommunikasjon med mennesker i psykisk krise</a:t>
            </a:r>
            <a:endParaRPr lang="nb-NO" sz="240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962876" y="2444308"/>
            <a:ext cx="7414505" cy="49244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 dirty="0">
                <a:latin typeface="Verdana"/>
                <a:ea typeface="Verdana"/>
              </a:rPr>
              <a:t>Vær bevisst egen kommunikasjon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 dirty="0">
                <a:latin typeface="Verdana"/>
                <a:ea typeface="Verdana"/>
              </a:rPr>
              <a:t>Det er avgjørende å få en god start </a:t>
            </a:r>
            <a:endParaRPr lang="nb-NO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 dirty="0">
                <a:latin typeface="Verdana"/>
                <a:ea typeface="Verdana"/>
              </a:rPr>
              <a:t>Bruk empatisk tilnærming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 dirty="0">
                <a:latin typeface="Verdana"/>
                <a:ea typeface="Verdana"/>
              </a:rPr>
              <a:t>Spør innringer hva de selv ønsker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 dirty="0">
                <a:latin typeface="Verdana"/>
                <a:ea typeface="Verdana"/>
              </a:rPr>
              <a:t>Forklar alternativer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 dirty="0">
                <a:latin typeface="Verdana"/>
                <a:ea typeface="Verdana"/>
              </a:rPr>
              <a:t>Det finnes ingen fasit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22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22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b-NO" sz="20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858" y="1620565"/>
            <a:ext cx="3123332" cy="4455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5109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419082" y="1004276"/>
            <a:ext cx="6724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Hvordan møte pasienten/pårørende?</a:t>
            </a:r>
            <a:endParaRPr lang="nb-NO" sz="240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3156464" y="1881965"/>
            <a:ext cx="62602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Åpenhet og ærlighet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Varme og medmenneskelighet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Normalitet og likeverd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Tro på og ta på alvor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7</a:t>
            </a:fld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167" y="4606313"/>
            <a:ext cx="7096359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22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90369" y="927080"/>
            <a:ext cx="5852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Kartlegging av ulike situasjoner</a:t>
            </a:r>
            <a:endParaRPr lang="nb-NO" sz="240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777767" y="2762273"/>
            <a:ext cx="68328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>
                <a:latin typeface="Verdana" panose="020B0604030504040204" pitchFamily="34" charset="0"/>
                <a:ea typeface="Verdana" panose="020B0604030504040204" pitchFamily="34" charset="0"/>
              </a:rPr>
              <a:t>Ofte manglende / usikre opplysninger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>
                <a:latin typeface="Verdana" panose="020B0604030504040204" pitchFamily="34" charset="0"/>
                <a:ea typeface="Verdana" panose="020B0604030504040204" pitchFamily="34" charset="0"/>
              </a:rPr>
              <a:t>Kartlegg så nøye som mulig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>
                <a:latin typeface="Verdana" panose="020B0604030504040204" pitchFamily="34" charset="0"/>
                <a:ea typeface="Verdana" panose="020B0604030504040204" pitchFamily="34" charset="0"/>
              </a:rPr>
              <a:t>Ta kontakt med pasient hvis mulig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289" y="-100642"/>
            <a:ext cx="4208108" cy="2777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8</a:t>
            </a:fld>
            <a:endParaRPr lang="nb-NO"/>
          </a:p>
        </p:txBody>
      </p:sp>
      <p:sp>
        <p:nvSpPr>
          <p:cNvPr id="6" name="Rektangel 5"/>
          <p:cNvSpPr/>
          <p:nvPr/>
        </p:nvSpPr>
        <p:spPr>
          <a:xfrm>
            <a:off x="1772505" y="4608749"/>
            <a:ext cx="95812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nb-NO" sz="24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Ulike problemstillinger krever ulik kartlegging, </a:t>
            </a:r>
          </a:p>
          <a:p>
            <a:pPr>
              <a:lnSpc>
                <a:spcPct val="150000"/>
              </a:lnSpc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for eksempel </a:t>
            </a:r>
            <a:r>
              <a:rPr lang="nb-NO" sz="2400" err="1">
                <a:latin typeface="Verdana" panose="020B0604030504040204" pitchFamily="34" charset="0"/>
                <a:ea typeface="Verdana" panose="020B0604030504040204" pitchFamily="34" charset="0"/>
              </a:rPr>
              <a:t>suicidalitet</a:t>
            </a: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, psykose eller angst</a:t>
            </a:r>
          </a:p>
        </p:txBody>
      </p:sp>
    </p:spTree>
    <p:extLst>
      <p:ext uri="{BB962C8B-B14F-4D97-AF65-F5344CB8AC3E}">
        <p14:creationId xmlns:p14="http://schemas.microsoft.com/office/powerpoint/2010/main" val="261701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03303" y="839909"/>
            <a:ext cx="3005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Fokus i dialogen</a:t>
            </a:r>
            <a:endParaRPr lang="nb-NO" sz="24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003303" y="2005386"/>
            <a:ext cx="10856601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</a:rPr>
              <a:t>Fokus bør være på følgende hovedpunkter: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</a:rPr>
              <a:t>Hva har skjedd i dag?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</a:rPr>
              <a:t>Hva kan jeg hjelpe deg med?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</a:rPr>
              <a:t>Går du i behandling? Når var du der sist?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</a:rPr>
              <a:t>Eventuelt - har du hatt selvmordstanker før?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</a:rPr>
              <a:t>Hva skjedde da? / Hva gjorde du med det?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</a:rPr>
              <a:t>Avgrense - ikke snakke om historikk/barndom og begrens tidsbruk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9</a:t>
            </a:fld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129" y="-72717"/>
            <a:ext cx="3311565" cy="3384884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21927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3800</Words>
  <Application>Microsoft Office PowerPoint</Application>
  <PresentationFormat>Widescreen</PresentationFormat>
  <Paragraphs>424</Paragraphs>
  <Slides>28</Slides>
  <Notes>28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5</vt:i4>
      </vt:variant>
      <vt:variant>
        <vt:lpstr>Lysbildetitler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Symbol</vt:lpstr>
      <vt:lpstr>Times</vt:lpstr>
      <vt:lpstr>Verdana</vt:lpstr>
      <vt:lpstr>Office-tema</vt:lpstr>
      <vt:lpstr>1_Office-tema</vt:lpstr>
      <vt:lpstr>1_Office-tema</vt:lpstr>
      <vt:lpstr>1_Office-tema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Helse Vest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Ellingsen, Thor Andre</dc:creator>
  <cp:lastModifiedBy>Vibeke Kristensen Realfsen</cp:lastModifiedBy>
  <cp:revision>506</cp:revision>
  <dcterms:created xsi:type="dcterms:W3CDTF">2022-09-14T08:42:47Z</dcterms:created>
  <dcterms:modified xsi:type="dcterms:W3CDTF">2023-05-18T05:42:23Z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Text">
    <vt:lpwstr>Følsomhet Intern (gul)</vt:lpwstr>
  </property>
  <property fmtid="{D5CDD505-2E9C-101B-9397-08002B2CF9AE}" pid="3" name="ClassificationContentMarkingFooterLocations">
    <vt:lpwstr>Office-tema:8\1_Office-tema:3</vt:lpwstr>
  </property>
  <property fmtid="{D5CDD505-2E9C-101B-9397-08002B2CF9AE}" pid="4" name="MSIP_Label_d291ddcc-9a90-46b7-a727-d19b3ec4b730_Enabled">
    <vt:lpwstr>true</vt:lpwstr>
  </property>
  <property fmtid="{D5CDD505-2E9C-101B-9397-08002B2CF9AE}" pid="5" name="MSIP_Label_d291ddcc-9a90-46b7-a727-d19b3ec4b730_SetDate">
    <vt:lpwstr>2023-03-28T10:55:43Z</vt:lpwstr>
  </property>
  <property fmtid="{D5CDD505-2E9C-101B-9397-08002B2CF9AE}" pid="6" name="MSIP_Label_d291ddcc-9a90-46b7-a727-d19b3ec4b730_Method">
    <vt:lpwstr>Privileged</vt:lpwstr>
  </property>
  <property fmtid="{D5CDD505-2E9C-101B-9397-08002B2CF9AE}" pid="7" name="MSIP_Label_d291ddcc-9a90-46b7-a727-d19b3ec4b730_Name">
    <vt:lpwstr>Åpen</vt:lpwstr>
  </property>
  <property fmtid="{D5CDD505-2E9C-101B-9397-08002B2CF9AE}" pid="8" name="MSIP_Label_d291ddcc-9a90-46b7-a727-d19b3ec4b730_SiteId">
    <vt:lpwstr>bdcbe535-f3cf-49f5-8a6a-fb6d98dc7837</vt:lpwstr>
  </property>
  <property fmtid="{D5CDD505-2E9C-101B-9397-08002B2CF9AE}" pid="9" name="MSIP_Label_d291ddcc-9a90-46b7-a727-d19b3ec4b730_ActionId">
    <vt:lpwstr>b988a7ca-bfbd-4924-8e0d-d29aba9bcd07</vt:lpwstr>
  </property>
  <property fmtid="{D5CDD505-2E9C-101B-9397-08002B2CF9AE}" pid="10" name="MSIP_Label_d291ddcc-9a90-46b7-a727-d19b3ec4b730_ContentBits">
    <vt:lpwstr>0</vt:lpwstr>
  </property>
</Properties>
</file>