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84" r:id="rId2"/>
    <p:sldMasterId id="2147483660" r:id="rId3"/>
    <p:sldMasterId id="2147483696" r:id="rId4"/>
  </p:sldMasterIdLst>
  <p:notesMasterIdLst>
    <p:notesMasterId r:id="rId30"/>
  </p:notesMasterIdLst>
  <p:sldIdLst>
    <p:sldId id="304" r:id="rId5"/>
    <p:sldId id="303" r:id="rId6"/>
    <p:sldId id="302" r:id="rId7"/>
    <p:sldId id="301" r:id="rId8"/>
    <p:sldId id="309" r:id="rId9"/>
    <p:sldId id="351" r:id="rId10"/>
    <p:sldId id="299" r:id="rId11"/>
    <p:sldId id="350" r:id="rId12"/>
    <p:sldId id="297" r:id="rId13"/>
    <p:sldId id="295" r:id="rId14"/>
    <p:sldId id="365" r:id="rId15"/>
    <p:sldId id="294" r:id="rId16"/>
    <p:sldId id="293" r:id="rId17"/>
    <p:sldId id="292" r:id="rId18"/>
    <p:sldId id="291" r:id="rId19"/>
    <p:sldId id="357" r:id="rId20"/>
    <p:sldId id="289" r:id="rId21"/>
    <p:sldId id="288" r:id="rId22"/>
    <p:sldId id="262" r:id="rId23"/>
    <p:sldId id="313" r:id="rId24"/>
    <p:sldId id="316" r:id="rId25"/>
    <p:sldId id="364" r:id="rId26"/>
    <p:sldId id="352" r:id="rId27"/>
    <p:sldId id="312" r:id="rId28"/>
    <p:sldId id="31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EA3CF-B3D1-2A99-8DED-1CFBB3C5D1C6}" v="829" dt="2023-03-21T13:54:17.590"/>
    <p1510:client id="{2916BF3B-0F1E-8028-E8F4-4C1987831D9E}" v="39" dt="2023-04-13T15:50:18.514"/>
    <p1510:client id="{2E601CCD-DA42-7120-DCFD-08822FDB6210}" v="255" dt="2023-03-21T15:47:12.727"/>
    <p1510:client id="{51E8E036-9991-E8FD-9450-B46E38EA6B43}" v="123" dt="2023-03-31T07:40:57.971"/>
    <p1510:client id="{5B9B6B87-7741-073F-CCE8-F13BA49C4071}" v="11" dt="2023-03-21T18:13:36.753"/>
    <p1510:client id="{6F6CB4E1-BB15-DAC3-2E7A-145A1B74692F}" v="243" dt="2023-03-24T12:17:26.838"/>
    <p1510:client id="{B4155DB6-2375-9ECB-104F-F335BE3B74B7}" v="313" dt="2023-03-22T14:37:05.319"/>
    <p1510:client id="{C6B284F3-3D2E-5905-5D7E-42F05D83D95A}" v="409" dt="2023-03-21T19:38:36.902"/>
    <p1510:client id="{E0C1720F-1086-AC70-9CBE-84FB0B56290C}" v="71" dt="2023-03-24T13:02:17.049"/>
    <p1510:client id="{E28B5DFB-361F-608E-E552-CAEEA4466A58}" v="4" dt="2023-03-28T10:57:28.779"/>
    <p1510:client id="{E6EB6BE9-7F39-B952-16E6-E6DD52F9AF46}" v="276" dt="2023-03-21T20:40:09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580" autoAdjust="0"/>
  </p:normalViewPr>
  <p:slideViewPr>
    <p:cSldViewPr snapToGrid="0">
      <p:cViewPr varScale="1">
        <p:scale>
          <a:sx n="47" d="100"/>
          <a:sy n="47" d="100"/>
        </p:scale>
        <p:origin x="13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6F2F6-F033-47B6-ABA1-C47E3727D60D}" type="datetimeFigureOut">
              <a:t>12.05.2023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65339-D104-4F97-A1E8-200A5206A6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08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fo.oslomet.no/kompetanseheving/ord-og-uttrykk-spraklige-minoriteter-i-opplaeringen/#flersprakli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fo.oslomet.no/kompetanseheving/ord-og-uttrykk-spraklige-minoriteter-i-opplaeringen/#minoritetsspraklig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Timen er lagt opp til 45 minutter.</a:t>
            </a:r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en-US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37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u="sng"/>
              <a:t>Å ha en plan </a:t>
            </a:r>
            <a:r>
              <a:rPr lang="nb-NO"/>
              <a:t>for dialogen med innringer og styre samtalen i en prioritert rekkefølge er nødvendig og hensiktsmessig – dette er å ha en </a:t>
            </a:r>
            <a:r>
              <a:rPr lang="nb-NO" err="1"/>
              <a:t>kommunikativ</a:t>
            </a:r>
            <a:r>
              <a:rPr lang="nb-NO"/>
              <a:t> strategi. </a:t>
            </a:r>
            <a:endParaRPr lang="en-US"/>
          </a:p>
          <a:p>
            <a:pPr>
              <a:defRPr/>
            </a:pPr>
            <a:r>
              <a:rPr lang="nb-NO"/>
              <a:t>Som ny i medisinsk nødmeldetjeneste kan dette være uvant. </a:t>
            </a:r>
            <a:endParaRPr lang="en-US"/>
          </a:p>
          <a:p>
            <a:pPr>
              <a:defRPr/>
            </a:pPr>
            <a:r>
              <a:rPr lang="nb-NO"/>
              <a:t>Etter hvert vil dette bli en naturlig del av yrkesutøvelsen.</a:t>
            </a:r>
            <a:endParaRPr lang="en-US"/>
          </a:p>
          <a:p>
            <a:pPr>
              <a:defRPr/>
            </a:pPr>
            <a:endParaRPr lang="nb-NO"/>
          </a:p>
          <a:p>
            <a:pPr>
              <a:defRPr/>
            </a:pPr>
            <a:r>
              <a:rPr lang="nb-NO"/>
              <a:t>Dette handler om hva innringer klarer å oppfatte i den aktuelle situasjonen og hvilken kommunikasjon som skaper relasjon og gir trygghet i øyeblikket.</a:t>
            </a:r>
            <a:endParaRPr lang="nb-NO">
              <a:cs typeface="Calibri" panose="020F0502020204030204"/>
            </a:endParaRPr>
          </a:p>
          <a:p>
            <a:pPr lvl="0">
              <a:defRPr/>
            </a:pPr>
            <a:endParaRPr lang="nb-NO" sz="12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5BF5D-88D2-4631-914B-9BDE51503F4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2808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cs typeface="Calibri"/>
              </a:rPr>
              <a:t>ISBAR er et eksempel på et </a:t>
            </a:r>
            <a:r>
              <a:rPr lang="nb-NO" dirty="0"/>
              <a:t>kommunikasjonsverktøy som benyttes mange steder, primært mellom helsepersonell. </a:t>
            </a:r>
          </a:p>
          <a:p>
            <a:pPr>
              <a:defRPr/>
            </a:pPr>
            <a:r>
              <a:rPr lang="nb-NO" dirty="0"/>
              <a:t>Ved å bruke ISBAR etableres en felles struktur for kartlegging av situasjonen. </a:t>
            </a:r>
            <a:endParaRPr lang="nb-NO" dirty="0">
              <a:cs typeface="Calibri"/>
            </a:endParaRPr>
          </a:p>
          <a:p>
            <a:pPr>
              <a:defRPr/>
            </a:pPr>
            <a:r>
              <a:rPr lang="nb-NO" dirty="0">
                <a:cs typeface="Calibri"/>
              </a:rPr>
              <a:t>Metoden kan også benyttes ved informasjonsinnhenting via telefon, men de fleste sentraler benytter egne </a:t>
            </a:r>
            <a:r>
              <a:rPr lang="nb-NO" dirty="0" err="1">
                <a:cs typeface="Calibri"/>
              </a:rPr>
              <a:t>startkort</a:t>
            </a:r>
            <a:r>
              <a:rPr lang="nb-NO" dirty="0">
                <a:cs typeface="Calibri"/>
              </a:rPr>
              <a:t> i aktuelle beslutningstøttevektøy i dialogen med innringere (vi kommer tilbake dette). </a:t>
            </a:r>
          </a:p>
          <a:p>
            <a:pPr>
              <a:defRPr/>
            </a:pPr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5BF5D-88D2-4631-914B-9BDE51503F4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0016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Figuren viser forløpet av en normal telefonhenvendelse til medisinsk nødmeldetjeneste.</a:t>
            </a:r>
          </a:p>
          <a:p>
            <a:r>
              <a:rPr lang="nb-NO" dirty="0"/>
              <a:t>For å sikre innhenting av opplysninger i riktig rekkefølge og raskest mulig hjelp når det haster, er det nødvendig med systematikk i utspørringen fra operatørene. </a:t>
            </a:r>
          </a:p>
          <a:p>
            <a:endParaRPr lang="nb-NO" dirty="0"/>
          </a:p>
          <a:p>
            <a:r>
              <a:rPr lang="nb-NO" dirty="0"/>
              <a:t>Figurens</a:t>
            </a:r>
            <a:r>
              <a:rPr lang="nb-NO" baseline="0" dirty="0"/>
              <a:t> farger er ikke tilfeldig valgt – starten er helt avgjørende. (Den viktige starten tas videre opp på neste lysbilde).</a:t>
            </a:r>
          </a:p>
          <a:p>
            <a:endParaRPr lang="nb-NO" baseline="0" dirty="0"/>
          </a:p>
          <a:p>
            <a:pPr>
              <a:defRPr/>
            </a:pPr>
            <a:r>
              <a:rPr lang="nb-NO" dirty="0"/>
              <a:t>Systematisk utspørring gjennom de fem fasene bidrar til trygghet både for innringer og operatør. </a:t>
            </a:r>
          </a:p>
          <a:p>
            <a:pPr>
              <a:defRPr/>
            </a:pPr>
            <a:r>
              <a:rPr lang="nb-NO" dirty="0"/>
              <a:t>Vi skal se nærmere på disse fem fasene. </a:t>
            </a:r>
            <a:endParaRPr lang="en-US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r>
              <a:rPr lang="nb-NO" dirty="0"/>
              <a:t>Det kan allikevel være naturlig å «hoppe» noe frem og tilbake mellom trinnene, avhengig av dialogen og ny informasjon som tilkommer. </a:t>
            </a:r>
            <a:endParaRPr lang="en-US" dirty="0"/>
          </a:p>
          <a:p>
            <a:pPr>
              <a:defRPr/>
            </a:pPr>
            <a:r>
              <a:rPr lang="nb-NO" dirty="0"/>
              <a:t>For eksempel trenger man noen ganger å raskt gi råd om å stoppe blødning. </a:t>
            </a:r>
            <a:endParaRPr lang="nb-NO" dirty="0">
              <a:cs typeface="Calibri"/>
            </a:endParaRPr>
          </a:p>
          <a:p>
            <a:endParaRPr lang="nb-NO" baseline="0" dirty="0">
              <a:cs typeface="Calibri" panose="020F0502020204030204"/>
            </a:endParaRPr>
          </a:p>
          <a:p>
            <a:r>
              <a:rPr lang="nb-NO" dirty="0">
                <a:cs typeface="Calibri" panose="020F0502020204030204"/>
              </a:rPr>
              <a:t>Vi skal se litt nærmere på kommunikasjon i de ulike trinnene. </a:t>
            </a:r>
          </a:p>
          <a:p>
            <a:endParaRPr lang="nb-NO" dirty="0"/>
          </a:p>
          <a:p>
            <a:r>
              <a:rPr lang="nb-NO" baseline="0" dirty="0"/>
              <a:t> </a:t>
            </a:r>
          </a:p>
          <a:p>
            <a:endParaRPr lang="nb-NO" baseline="0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70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Kursholder stiller spm.: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 tenker dere </a:t>
            </a:r>
            <a:r>
              <a:rPr lang="nb-NO" b="1" dirty="0"/>
              <a:t>i forhold til punktet:  "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Skape</a:t>
            </a:r>
            <a:r>
              <a:rPr lang="nb-NO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relasjon</a:t>
            </a:r>
            <a:r>
              <a:rPr lang="nb-NO" b="1" dirty="0"/>
              <a:t>"?</a:t>
            </a:r>
            <a:r>
              <a:rPr lang="nb-NO" dirty="0"/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endParaRPr lang="nb-NO" dirty="0"/>
          </a:p>
          <a:p>
            <a:r>
              <a:rPr lang="nb-NO" dirty="0"/>
              <a:t>Starten er</a:t>
            </a:r>
            <a:r>
              <a:rPr lang="nb-NO" baseline="0" dirty="0"/>
              <a:t> avgjørende på flere måter – både ift. å</a:t>
            </a:r>
            <a:r>
              <a:rPr lang="nb-NO" dirty="0"/>
              <a:t> </a:t>
            </a:r>
          </a:p>
          <a:p>
            <a:r>
              <a:rPr lang="nb-NO" baseline="0" dirty="0"/>
              <a:t>1. skape en relasjon med innringer</a:t>
            </a:r>
            <a:endParaRPr lang="nb-NO" baseline="0" dirty="0">
              <a:cs typeface="Calibri"/>
            </a:endParaRPr>
          </a:p>
          <a:p>
            <a:pPr marL="0" indent="0">
              <a:buNone/>
            </a:pPr>
            <a:r>
              <a:rPr lang="nb-NO" baseline="0" dirty="0"/>
              <a:t>2. innhenting av den viktigste informasjonen (= hovedproblemet), og for å</a:t>
            </a:r>
            <a:r>
              <a:rPr lang="nb-NO" dirty="0"/>
              <a:t> </a:t>
            </a:r>
            <a:endParaRPr lang="nb-NO" baseline="0" dirty="0">
              <a:cs typeface="Calibri"/>
            </a:endParaRPr>
          </a:p>
          <a:p>
            <a:pPr marL="0" indent="0">
              <a:buNone/>
            </a:pPr>
            <a:r>
              <a:rPr lang="nb-NO" baseline="0" dirty="0">
                <a:cs typeface="Calibri"/>
              </a:rPr>
              <a:t>3. </a:t>
            </a:r>
            <a:r>
              <a:rPr lang="nb-NO" baseline="0" dirty="0"/>
              <a:t>respondere raskt når det er nødvendig/haster (ev. si litt om hyperakutte tilstander)</a:t>
            </a:r>
            <a:endParaRPr lang="nb-NO" baseline="0" dirty="0">
              <a:cs typeface="Calibri"/>
            </a:endParaRPr>
          </a:p>
          <a:p>
            <a:pPr marL="228600" indent="-228600">
              <a:buAutoNum type="arabicPeriod"/>
            </a:pPr>
            <a:endParaRPr lang="nb-NO" baseline="0" dirty="0"/>
          </a:p>
          <a:p>
            <a:r>
              <a:rPr lang="nb-NO" baseline="0" dirty="0"/>
              <a:t>Innringere har ulike utgangspunkt og ulike måte å kommunisere på. </a:t>
            </a:r>
          </a:p>
          <a:p>
            <a:r>
              <a:rPr lang="nb-NO" baseline="0" dirty="0"/>
              <a:t>En høyrøstet innringer kan fremstå som sint, men er kanskje mest av alt redd.</a:t>
            </a:r>
            <a:r>
              <a:rPr lang="nb-NO" dirty="0"/>
              <a:t> </a:t>
            </a:r>
            <a:endParaRPr lang="nb-NO" baseline="0" dirty="0">
              <a:cs typeface="Calibri"/>
            </a:endParaRPr>
          </a:p>
          <a:p>
            <a:pPr marL="0" indent="0">
              <a:buNone/>
            </a:pPr>
            <a:endParaRPr lang="nb-NO" baseline="0" dirty="0"/>
          </a:p>
          <a:p>
            <a:pPr>
              <a:defRPr/>
            </a:pPr>
            <a:r>
              <a:rPr lang="nb-NO" sz="1200" dirty="0"/>
              <a:t>Noen steder presenterer ansatte i medisinsk nødmeldetjeneste seg med profesjon og ev. også navn.</a:t>
            </a:r>
            <a:r>
              <a:rPr lang="nb-NO" dirty="0"/>
              <a:t> </a:t>
            </a:r>
            <a:endParaRPr lang="nb-NO" sz="120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/>
              <a:t>Hva tenker dere </a:t>
            </a:r>
            <a:r>
              <a:rPr lang="nb-NO" sz="1200" b="1" dirty="0" err="1"/>
              <a:t>ifht</a:t>
            </a:r>
            <a:r>
              <a:rPr lang="nb-NO" sz="1200" b="1" dirty="0"/>
              <a:t> det? </a:t>
            </a:r>
            <a:r>
              <a:rPr lang="nb-NO" sz="1200" dirty="0"/>
              <a:t>- Skaper</a:t>
            </a:r>
            <a:r>
              <a:rPr lang="nb-NO" sz="1200" baseline="0" dirty="0"/>
              <a:t> relasjon.</a:t>
            </a:r>
            <a:endParaRPr lang="nb-NO" sz="1200" baseline="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aseline="0" dirty="0"/>
              <a:t>Finn ut hva som er praksis der du skal jobbe.</a:t>
            </a:r>
            <a:endParaRPr lang="nb-NO" sz="1200" baseline="0" dirty="0">
              <a:cs typeface="Calibri"/>
            </a:endParaRPr>
          </a:p>
          <a:p>
            <a:pPr marL="0" indent="0">
              <a:buNone/>
            </a:pPr>
            <a:endParaRPr lang="nb-NO" baseline="0" dirty="0"/>
          </a:p>
          <a:p>
            <a:r>
              <a:rPr lang="nb-NO" baseline="0" dirty="0"/>
              <a:t>En empatisk tilnærming vil hjelpe operatøren med å skape relasjon. Det er mange ulike måter å respondere empatisk på. Dette viktige temaet er viet en egen time senere i grunnkurset.</a:t>
            </a:r>
            <a:r>
              <a:rPr lang="nb-NO" dirty="0"/>
              <a:t> </a:t>
            </a:r>
            <a:endParaRPr lang="nb-NO" baseline="0" dirty="0">
              <a:cs typeface="Calibri"/>
            </a:endParaRPr>
          </a:p>
          <a:p>
            <a:pPr marL="0" indent="0">
              <a:buNone/>
            </a:pPr>
            <a:endParaRPr lang="nb-NO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Innringer formidler ofte mye god informasjon i starten av samtalen, og hvis mulig bør man da unngå å avbryte innringer.</a:t>
            </a:r>
            <a:endParaRPr lang="nb-NO" dirty="0">
              <a:cs typeface="Calibri"/>
            </a:endParaRPr>
          </a:p>
          <a:p>
            <a:pPr marL="0" indent="0">
              <a:buNone/>
            </a:pP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5BF5D-88D2-4631-914B-9BDE51503F4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4415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Her ser dere eksempler på struktur.</a:t>
            </a:r>
            <a:endParaRPr lang="en-US" dirty="0"/>
          </a:p>
          <a:p>
            <a:pPr>
              <a:defRPr/>
            </a:pPr>
            <a:r>
              <a:rPr lang="nb-NO" dirty="0"/>
              <a:t>Poenget er ikke at dere</a:t>
            </a:r>
            <a:r>
              <a:rPr lang="nb-NO" baseline="0" dirty="0"/>
              <a:t> skal kunne lese hva som står, men at dere ser at det er en definert og tydelig struktur i startkortene.</a:t>
            </a:r>
            <a:endParaRPr lang="nb-NO" dirty="0">
              <a:cs typeface="Calibri"/>
            </a:endParaRPr>
          </a:p>
          <a:p>
            <a:pPr>
              <a:defRPr/>
            </a:pPr>
            <a:r>
              <a:rPr lang="nb-NO" baseline="0" dirty="0"/>
              <a:t>Dette vil dere lære mer om </a:t>
            </a:r>
            <a:r>
              <a:rPr lang="nb-NO" dirty="0"/>
              <a:t>i timen</a:t>
            </a:r>
            <a:r>
              <a:rPr lang="nb-NO" baseline="0" dirty="0"/>
              <a:t> om bruk av beslutningsstøtte.</a:t>
            </a:r>
            <a:endParaRPr lang="nb-NO" baseline="0" dirty="0"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>
              <a:defRPr/>
            </a:pPr>
            <a:r>
              <a:rPr lang="nb-NO" dirty="0"/>
              <a:t>De</a:t>
            </a:r>
            <a:r>
              <a:rPr lang="nb-NO" baseline="0" dirty="0"/>
              <a:t> ulike </a:t>
            </a:r>
            <a:r>
              <a:rPr lang="nb-NO" dirty="0"/>
              <a:t>«</a:t>
            </a:r>
            <a:r>
              <a:rPr lang="nb-NO" dirty="0" err="1"/>
              <a:t>startkort</a:t>
            </a:r>
            <a:r>
              <a:rPr lang="nb-NO" dirty="0"/>
              <a:t>» skal bidra til riktig utspørring i startfasen av en henvendelse til medisinsk nødmeldetjeneste. 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nb-NO" dirty="0"/>
          </a:p>
          <a:p>
            <a:r>
              <a:rPr lang="nb-NO" dirty="0"/>
              <a:t>Strukturen bidrar også til trygghet ved at operatørene selv slipper å huske på riktig rekkefølge av spørsmålene</a:t>
            </a:r>
            <a:endParaRPr lang="en-US" dirty="0"/>
          </a:p>
          <a:p>
            <a:r>
              <a:rPr lang="nb-NO" dirty="0"/>
              <a:t>En strukturert samtale fører til raskere beslutninger</a:t>
            </a:r>
            <a:endParaRPr lang="en-US" dirty="0"/>
          </a:p>
          <a:p>
            <a:endParaRPr lang="nb-NO" dirty="0"/>
          </a:p>
          <a:p>
            <a:r>
              <a:rPr lang="nb-NO" dirty="0"/>
              <a:t>Å følge strukturen uten at kommunikasjonen blir «låst» og rigid er en treningssak.</a:t>
            </a:r>
            <a:endParaRPr lang="nb-NO" dirty="0">
              <a:cs typeface="Calibri" panose="020F0502020204030204"/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063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Operatøren avklarer hovedproblemstilling (de fleste ved bruk av et </a:t>
            </a:r>
            <a:r>
              <a:rPr lang="nb-NO" dirty="0" err="1"/>
              <a:t>startkort</a:t>
            </a:r>
            <a:r>
              <a:rPr lang="nb-NO" dirty="0"/>
              <a:t>)</a:t>
            </a:r>
            <a:r>
              <a:rPr lang="nb-NO" baseline="0" dirty="0"/>
              <a:t> </a:t>
            </a:r>
            <a:r>
              <a:rPr lang="nb-NO" dirty="0"/>
              <a:t>og må deretter velge</a:t>
            </a:r>
            <a:r>
              <a:rPr lang="nb-NO" baseline="0" dirty="0"/>
              <a:t> e</a:t>
            </a:r>
            <a:r>
              <a:rPr lang="nb-NO" dirty="0"/>
              <a:t>t oppslag i beslutningsstøtteverktøyet.</a:t>
            </a:r>
          </a:p>
          <a:p>
            <a:r>
              <a:rPr lang="nb-NO" dirty="0"/>
              <a:t>Å komme frem til riktig oppslag er</a:t>
            </a:r>
            <a:r>
              <a:rPr lang="nb-NO" baseline="0" dirty="0"/>
              <a:t> noen ganger enkelt og andre ganger krever det bruk av flere ulike samtaleteknikker, som for eksempel å avbryte innringer på en høflig måte; </a:t>
            </a:r>
            <a:r>
              <a:rPr lang="nb-NO" i="1" baseline="0" dirty="0"/>
              <a:t>Beklager at jeg avbryter deg – jeg trenger å vite om……….. </a:t>
            </a:r>
            <a:r>
              <a:rPr lang="nb-NO" baseline="0" dirty="0"/>
              <a:t>eller: </a:t>
            </a:r>
            <a:r>
              <a:rPr lang="nb-NO" i="1" baseline="0" dirty="0"/>
              <a:t>-hva er det som er nytt i dag?</a:t>
            </a:r>
            <a:endParaRPr lang="nb-NO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Hvis du er kjent med de ulike oppslag/kartblader – som det er mange av, så kommuniserer du mer fritt og trygt, og blir ikke så låst med å lete blant oppslagene, i stedet for å høre etter hva innringer sier</a:t>
            </a:r>
            <a:r>
              <a:rPr lang="nb-NO" dirty="0"/>
              <a:t>.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mange spørsmål som stilles og noen kan bli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tydelig irritert over dette – da kan det være lurt å si noe om hvorfor du stiller så mange spørsmål.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Noen ganger er det nødvendig å bytte oppslag i løpet av samtalen basert på nye opplysninger som fremkommer.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r>
              <a:rPr lang="nb-NO" b="0" dirty="0"/>
              <a:t>Operatørene må</a:t>
            </a:r>
            <a:r>
              <a:rPr lang="nb-NO" b="0" baseline="0" dirty="0"/>
              <a:t> ha</a:t>
            </a:r>
            <a:r>
              <a:rPr lang="nb-NO" b="0" dirty="0"/>
              <a:t> god oversikt over de ulike oppslagene og </a:t>
            </a:r>
            <a:r>
              <a:rPr lang="nb-NO" dirty="0"/>
              <a:t>velge </a:t>
            </a:r>
            <a:r>
              <a:rPr lang="nb-NO" b="0" dirty="0"/>
              <a:t>det riktige i forhold til pasientens problem.</a:t>
            </a:r>
            <a:r>
              <a:rPr lang="nb-NO" dirty="0"/>
              <a:t> </a:t>
            </a:r>
            <a:endParaRPr lang="nb-NO" b="0" dirty="0">
              <a:cs typeface="Calibri"/>
            </a:endParaRPr>
          </a:p>
          <a:p>
            <a:r>
              <a:rPr lang="nb-NO" b="0" dirty="0"/>
              <a:t>Det er mange</a:t>
            </a:r>
            <a:r>
              <a:rPr lang="nb-NO" b="0" baseline="0" dirty="0"/>
              <a:t> oppslag i de ulike beslutningsstøtteverktøyene – f.eks. i Manchester </a:t>
            </a:r>
            <a:r>
              <a:rPr lang="nb-NO" baseline="0" dirty="0"/>
              <a:t>Telefon </a:t>
            </a:r>
            <a:r>
              <a:rPr lang="nb-NO" baseline="0" dirty="0" err="1"/>
              <a:t>Triage</a:t>
            </a:r>
            <a:r>
              <a:rPr lang="nb-NO" baseline="0" dirty="0"/>
              <a:t> &amp; </a:t>
            </a:r>
            <a:r>
              <a:rPr lang="nb-NO" baseline="0" dirty="0" err="1"/>
              <a:t>Advice</a:t>
            </a:r>
            <a:r>
              <a:rPr lang="nb-NO" baseline="0" dirty="0"/>
              <a:t> er det ca.53 ulike (trykk frem bildet). </a:t>
            </a:r>
          </a:p>
          <a:p>
            <a:r>
              <a:rPr lang="nb-NO" baseline="0" dirty="0"/>
              <a:t>Dette er kun et eksempel – dere lærer mer om ulike beslutningsstøtteverktøy i en egen time.</a:t>
            </a:r>
          </a:p>
          <a:p>
            <a:endParaRPr lang="nb-NO" dirty="0"/>
          </a:p>
          <a:p>
            <a:r>
              <a:rPr lang="nb-NO" dirty="0"/>
              <a:t>Eventuell</a:t>
            </a:r>
            <a:r>
              <a:rPr lang="nb-NO" baseline="0" dirty="0"/>
              <a:t> n</a:t>
            </a:r>
            <a:r>
              <a:rPr lang="nb-NO" dirty="0"/>
              <a:t>ytte av video</a:t>
            </a:r>
            <a:r>
              <a:rPr lang="nb-NO" baseline="0" dirty="0"/>
              <a:t> bør vurderes i denne fasen. </a:t>
            </a:r>
            <a:r>
              <a:rPr lang="nb-NO" dirty="0"/>
              <a:t>Video-overføring</a:t>
            </a:r>
            <a:r>
              <a:rPr lang="nb-NO" baseline="0" dirty="0"/>
              <a:t> er et hjelpemiddel som er kommet de senere år og er tilgjengelig i de fleste sentraler. Operatøren vil da kunne få en bedre forståelse av problemet/situasjonen. Bruk av video omtales mer under IKT i grunnkurset.  </a:t>
            </a:r>
            <a:endParaRPr lang="nb-NO" dirty="0"/>
          </a:p>
          <a:p>
            <a:endParaRPr lang="nb-NO" dirty="0"/>
          </a:p>
          <a:p>
            <a:r>
              <a:rPr lang="nb-NO" dirty="0"/>
              <a:t>Gjennom en grundig kartlegging</a:t>
            </a:r>
            <a:r>
              <a:rPr lang="nb-NO" baseline="0" dirty="0"/>
              <a:t> i god dialog med innringer sørger operatør for å få en oversikt over </a:t>
            </a:r>
            <a:r>
              <a:rPr lang="nb-NO" b="0" u="none" baseline="0" dirty="0"/>
              <a:t>hele situasjonen. </a:t>
            </a:r>
          </a:p>
          <a:p>
            <a:r>
              <a:rPr lang="nb-NO" baseline="0" dirty="0"/>
              <a:t>Noen avklaringer må du som operatør tenke ut selv. </a:t>
            </a:r>
            <a:r>
              <a:rPr lang="nb-NO" baseline="0" dirty="0" err="1"/>
              <a:t>F.eks</a:t>
            </a:r>
            <a:r>
              <a:rPr lang="nb-NO" baseline="0" dirty="0"/>
              <a:t> kan det være avgjørende om pasienten er alene. </a:t>
            </a:r>
          </a:p>
          <a:p>
            <a:r>
              <a:rPr lang="nb-NO" baseline="0" dirty="0"/>
              <a:t>Andre ganger er det sikkerhetsaspekter som må tas med i dialogen med innringer.</a:t>
            </a:r>
          </a:p>
          <a:p>
            <a:endParaRPr lang="nb-NO" baseline="0" dirty="0"/>
          </a:p>
          <a:p>
            <a:r>
              <a:rPr lang="nb-NO" baseline="0" dirty="0"/>
              <a:t>Barn på adresse skal alltid kartlegges. Og er det dyr, f.eks. hunder som bør lukkes inne?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5BF5D-88D2-4631-914B-9BDE51503F4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3028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Basert på hastegrad og totalsituasjonen som foreligger blir ulike tiltak (respons) iverksatt.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Ikke sjelden trenger vi å kommunisere</a:t>
            </a:r>
            <a:r>
              <a:rPr lang="nb-NO" baseline="0" dirty="0"/>
              <a:t> med andre aktører som hjemmesykepleie, </a:t>
            </a:r>
            <a:r>
              <a:rPr lang="nb-NO" dirty="0"/>
              <a:t>politi og brannvesen. </a:t>
            </a:r>
          </a:p>
          <a:p>
            <a:endParaRPr lang="nb-NO" dirty="0"/>
          </a:p>
          <a:p>
            <a:r>
              <a:rPr lang="nb-NO" dirty="0"/>
              <a:t>Det er viktig at operatøren har kartlagt godt og bruker sin faglighet, beslutningsstøtteverktøyet, samt oversikt over tilgjengelige ressurser i vurderingen av riktige tiltak. </a:t>
            </a:r>
            <a:endParaRPr lang="nb-NO" dirty="0">
              <a:cs typeface="Calibri"/>
            </a:endParaRPr>
          </a:p>
          <a:p>
            <a:r>
              <a:rPr lang="nb-NO" dirty="0"/>
              <a:t>For eksempel kan et ankelbrudd medføre gul respons, men dersom pasienten ligger alene ute i kaldt vær og ambulansen er langt unna vil dette være grunnlag for å oppgradere til rød respons.</a:t>
            </a:r>
          </a:p>
          <a:p>
            <a:r>
              <a:rPr lang="nb-NO" dirty="0"/>
              <a:t>Er det langt fra bilvei er luftambulanse aktuelt. </a:t>
            </a:r>
          </a:p>
          <a:p>
            <a:r>
              <a:rPr lang="nb-NO" dirty="0"/>
              <a:t>Det er alltid nødvendig å vurdere totalsituasjonen, i tillegg til pasientens symptomer/problem.</a:t>
            </a:r>
          </a:p>
          <a:p>
            <a:endParaRPr lang="nb-NO" dirty="0"/>
          </a:p>
          <a:p>
            <a:r>
              <a:rPr lang="nb-NO" dirty="0"/>
              <a:t>Det er </a:t>
            </a:r>
            <a:r>
              <a:rPr lang="nb-NO" b="1" dirty="0"/>
              <a:t>viktig at operatøren ikke lover for mye</a:t>
            </a:r>
            <a:r>
              <a:rPr lang="nb-NO" dirty="0"/>
              <a:t>. </a:t>
            </a:r>
          </a:p>
          <a:p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«</a:t>
            </a: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 skal hjelpe deg» 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men ikke si noe om på hvilken måte i starten av samtalen, med mindre det er opplagt. </a:t>
            </a:r>
            <a:endParaRPr lang="nb-NO" dirty="0"/>
          </a:p>
          <a:p>
            <a:r>
              <a:rPr lang="nb-NO" dirty="0"/>
              <a:t>For eksempel bør man ikke si at det vil komme en ambulanse før man ev. har besluttet at dette er den riktige respons for den aktuelle pasienten. </a:t>
            </a:r>
          </a:p>
          <a:p>
            <a:endParaRPr lang="nb-NO" dirty="0"/>
          </a:p>
          <a:p>
            <a:r>
              <a:rPr lang="nb-NO" dirty="0"/>
              <a:t>Dersom operatør er usikker på hva som er riktig respons bør lege konsulteres. </a:t>
            </a:r>
          </a:p>
          <a:p>
            <a:endParaRPr lang="nb-NO" sz="1200" kern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nb-NO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5BF5D-88D2-4631-914B-9BDE51503F4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7571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Rådgivning må også tilpasses den enkelte, fordi innringere har forskjellig alder, bakgrunn og kompetanse. </a:t>
            </a:r>
          </a:p>
          <a:p>
            <a:pPr>
              <a:defRPr/>
            </a:pPr>
            <a:r>
              <a:rPr lang="nb-NO" dirty="0"/>
              <a:t>Sjekk at innringer har forstått ved å be pasienten oppsummere til slutt.</a:t>
            </a:r>
            <a:endParaRPr lang="nb-NO" dirty="0">
              <a:cs typeface="Calibri"/>
            </a:endParaRPr>
          </a:p>
          <a:p>
            <a:endParaRPr lang="nb-NO" dirty="0"/>
          </a:p>
          <a:p>
            <a:r>
              <a:rPr lang="nb-NO" dirty="0"/>
              <a:t>Flett gjerne inn empatiske responser i forkant av råd (f.eks. takk</a:t>
            </a:r>
            <a:r>
              <a:rPr lang="nb-NO" baseline="0" dirty="0"/>
              <a:t>/så bra/vi skal hjelpe) </a:t>
            </a:r>
            <a:r>
              <a:rPr lang="nb-NO" dirty="0"/>
              <a:t>– mer om dette kommer i timen om empatisk kommunikasjon. </a:t>
            </a:r>
          </a:p>
          <a:p>
            <a:endParaRPr lang="nb-NO" dirty="0"/>
          </a:p>
          <a:p>
            <a:r>
              <a:rPr lang="nb-NO" dirty="0"/>
              <a:t>I legevaktsentraler(LVS) vil mange samtaler ende i rådgivning, uten ytterligere tiltak.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5BF5D-88D2-4631-914B-9BDE51503F4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404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Felles for alle samtaler til AMK og LVS er at de (hvis mulig) skal avsluttes med en kort oppsummering og oppfordring til </a:t>
            </a:r>
            <a:r>
              <a:rPr lang="nb-NO" dirty="0" err="1"/>
              <a:t>rekontakt</a:t>
            </a:r>
            <a:r>
              <a:rPr lang="nb-NO" dirty="0"/>
              <a:t> ved forverring, eller ved relevante endringer. Det bør gis konkrete eksempler på hva disse endringene kan være. </a:t>
            </a:r>
          </a:p>
          <a:p>
            <a:endParaRPr lang="nb-NO" dirty="0"/>
          </a:p>
          <a:p>
            <a:r>
              <a:rPr lang="nb-NO" dirty="0"/>
              <a:t>Det å oppfordre innringer til en liten oppsummering fører til at operatøren får bekreftet at informasjon/råd er forstått. Dette kalles «lukket-sløyfe kommunikasjon» (</a:t>
            </a:r>
            <a:r>
              <a:rPr lang="nb-NO" dirty="0" err="1"/>
              <a:t>closed</a:t>
            </a:r>
            <a:r>
              <a:rPr lang="nb-NO" dirty="0"/>
              <a:t>-loop). Dette skal vi snakke mer om i</a:t>
            </a:r>
            <a:r>
              <a:rPr lang="nb-NO" baseline="0" dirty="0"/>
              <a:t> neste time (om samtaleteknikker).</a:t>
            </a:r>
            <a:r>
              <a:rPr lang="nb-NO" dirty="0"/>
              <a:t> </a:t>
            </a:r>
            <a:endParaRPr lang="nb-NO" baseline="0" dirty="0">
              <a:cs typeface="Calibri"/>
            </a:endParaRPr>
          </a:p>
          <a:p>
            <a:r>
              <a:rPr lang="nb-NO" dirty="0"/>
              <a:t>Eventuelt kan operatør hjelpe til med en sammenfatning, ved å bruke innringers egne ord. 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Operatør skal alltid søke enighet med innringer, selv om dette ikke alltid er mulig.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Operatør må kunne begrunne hvorfor aktuelle tiltak blir valgt.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5BF5D-88D2-4631-914B-9BDE51503F4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8276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Å anta noe uten å sjekke ut kan</a:t>
            </a:r>
            <a:r>
              <a:rPr lang="nb-NO" baseline="0" dirty="0"/>
              <a:t> føre til feil situasjonsforståelse og feil hjelp.</a:t>
            </a:r>
          </a:p>
          <a:p>
            <a:endParaRPr lang="nb-NO" baseline="0" dirty="0"/>
          </a:p>
          <a:p>
            <a:r>
              <a:rPr lang="nb-NO" baseline="0" dirty="0"/>
              <a:t>Vi har stor makt og innringer/pasient er </a:t>
            </a:r>
            <a:r>
              <a:rPr lang="nb-NO" u="sng" baseline="0" dirty="0"/>
              <a:t>alltid</a:t>
            </a:r>
            <a:r>
              <a:rPr lang="nb-NO" baseline="0" dirty="0"/>
              <a:t> i en sårbar situasjon.</a:t>
            </a:r>
            <a:endParaRPr lang="nb-NO" baseline="0" dirty="0">
              <a:cs typeface="Calibri"/>
            </a:endParaRPr>
          </a:p>
          <a:p>
            <a:r>
              <a:rPr lang="nb-NO" baseline="0" dirty="0"/>
              <a:t>Vi må prøve å utjevne denne maktbalansen ved hjelp av kommunikasjonen og en empatisk tilnærming.</a:t>
            </a:r>
            <a:r>
              <a:rPr lang="nb-NO" dirty="0"/>
              <a:t> </a:t>
            </a:r>
          </a:p>
          <a:p>
            <a:endParaRPr lang="nb-NO" dirty="0">
              <a:cs typeface="Calibri" panose="020F0502020204030204"/>
            </a:endParaRPr>
          </a:p>
          <a:p>
            <a:r>
              <a:rPr lang="nb-NO" baseline="0" dirty="0"/>
              <a:t>Alle kan vi kjenne på triggere – noe som gjør oss irritert av og til.</a:t>
            </a:r>
            <a:r>
              <a:rPr lang="nb-NO" dirty="0"/>
              <a:t> </a:t>
            </a:r>
            <a:endParaRPr lang="nb-NO" baseline="0" dirty="0">
              <a:cs typeface="Calibri"/>
            </a:endParaRP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kursdeltagere tenke på om de har noen triggere – bruk 30 sek. på å tenke</a:t>
            </a:r>
            <a:r>
              <a:rPr lang="nb-NO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og spør 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de vil dele det de vet er sine triggere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nb-NO" dirty="0"/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r>
              <a:rPr lang="nb-NO" dirty="0"/>
              <a:t>(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Foreleser bør ha tenkt ut en av sine triggere som de </a:t>
            </a:r>
            <a:r>
              <a:rPr lang="nb-NO" dirty="0"/>
              <a:t>evt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kan fortelle om)</a:t>
            </a:r>
            <a:endParaRPr lang="nb-NO" baseline="0" dirty="0">
              <a:cs typeface="Calibri"/>
            </a:endParaRPr>
          </a:p>
          <a:p>
            <a:endParaRPr lang="nb-NO" baseline="0" dirty="0"/>
          </a:p>
          <a:p>
            <a:r>
              <a:rPr lang="nb-NO" baseline="0" dirty="0"/>
              <a:t>Vær bevisst dine triggere og sørg for å opptre profesjonelt – alle skal få like god hjelp.</a:t>
            </a:r>
            <a:r>
              <a:rPr lang="nb-NO" dirty="0"/>
              <a:t> </a:t>
            </a:r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5BF5D-88D2-4631-914B-9BDE51503F4A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217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altLang="nb-NO"/>
          </a:p>
          <a:p>
            <a:r>
              <a:rPr lang="nb-NO"/>
              <a:t>Denne timen</a:t>
            </a:r>
            <a:r>
              <a:rPr lang="nb-NO" baseline="0"/>
              <a:t> </a:t>
            </a:r>
            <a:r>
              <a:rPr lang="nb-NO"/>
              <a:t>tar for seg profesjonell kommunikasjon via telefon, og hvordan vi bruker struktur i dialogen med innringerne. </a:t>
            </a:r>
            <a:endParaRPr lang="nb-NO">
              <a:cs typeface="Calibri"/>
            </a:endParaRPr>
          </a:p>
          <a:p>
            <a:r>
              <a:rPr lang="nb-NO"/>
              <a:t>Dere vil også få vite hvorfor vi trenger struktur i samtalene og bli</a:t>
            </a:r>
            <a:r>
              <a:rPr lang="nb-NO" baseline="0"/>
              <a:t> bevisst ulike måter vi kan benytte egen kommunikasjon på, selv om den også begrenses av at kommunikasjonen foregår via telefon. </a:t>
            </a:r>
            <a:endParaRPr lang="nb-NO"/>
          </a:p>
          <a:p>
            <a:endParaRPr lang="nb-NO"/>
          </a:p>
          <a:p>
            <a:r>
              <a:rPr lang="nb-NO"/>
              <a:t>Det vil bli egne timer senere</a:t>
            </a:r>
            <a:r>
              <a:rPr lang="nb-NO" baseline="0"/>
              <a:t> i grunnkurset hvor dere vil lære enda mer om h</a:t>
            </a:r>
            <a:r>
              <a:rPr lang="nb-NO"/>
              <a:t>vordan man som operatør kan og bør tilpasse kommunikasjonen ytterligere ved bruk av ulike samtaleteknikker og opp mot ulike grupper innringere (barn, eldre, minoritetsspråklige, ruspåvirkede</a:t>
            </a:r>
            <a:r>
              <a:rPr lang="nb-NO" baseline="0"/>
              <a:t> og mennesker i</a:t>
            </a:r>
            <a:r>
              <a:rPr lang="nb-NO"/>
              <a:t> psykisk krise)</a:t>
            </a:r>
            <a:r>
              <a:rPr lang="nb-NO" baseline="0"/>
              <a:t>.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182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Når helsehjelpen ytes via telefon må profesjonell kommunikasjon benyttes for å søke å oppnå god relasjon og en felles forståelse av situasjonen og hjelpebehovet. Men hva er egentlig profesjonell kommunikasjon via telefon?</a:t>
            </a:r>
          </a:p>
          <a:p>
            <a:endParaRPr lang="nb-NO" dirty="0"/>
          </a:p>
          <a:p>
            <a:r>
              <a:rPr lang="nb-NO" dirty="0"/>
              <a:t>Be deltakerne sette seg sammen i grupper på 2 til 4 deltakere</a:t>
            </a:r>
          </a:p>
          <a:p>
            <a:r>
              <a:rPr lang="nb-NO" dirty="0"/>
              <a:t>Be dem notere stikkord. </a:t>
            </a:r>
          </a:p>
          <a:p>
            <a:r>
              <a:rPr lang="nb-NO" dirty="0">
                <a:cs typeface="Calibri"/>
              </a:rPr>
              <a:t>Gi dem 3-5 effektive minutter til oppgaven (vurder hvor mye tid som er igjen av timen)</a:t>
            </a:r>
          </a:p>
          <a:p>
            <a:endParaRPr lang="nb-NO" dirty="0">
              <a:cs typeface="Calibri"/>
            </a:endParaRPr>
          </a:p>
          <a:p>
            <a:r>
              <a:rPr lang="nb-NO" dirty="0">
                <a:cs typeface="Calibri"/>
              </a:rPr>
              <a:t>Be om innspill i plenum fra </a:t>
            </a:r>
            <a:r>
              <a:rPr lang="nb-NO" u="sng" dirty="0">
                <a:cs typeface="Calibri"/>
              </a:rPr>
              <a:t>alle</a:t>
            </a:r>
            <a:r>
              <a:rPr lang="nb-NO" dirty="0">
                <a:cs typeface="Calibri" panose="020F0502020204030204"/>
              </a:rPr>
              <a:t> deltakerne (hvis tid). </a:t>
            </a:r>
            <a:endParaRPr lang="nb-NO" dirty="0"/>
          </a:p>
          <a:p>
            <a:r>
              <a:rPr lang="nb-NO" dirty="0">
                <a:cs typeface="Calibri" panose="020F0502020204030204"/>
              </a:rPr>
              <a:t>Samsvarer dette med svarene på hvordan de selv vil bli møtt når de ringer etter hjelp (første spørsmålet de fikk denne timen)?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031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cs typeface="Calibri"/>
              </a:rPr>
              <a:t>Hva er forskjellen på profesjonell kommunikasjon og god kommunikasjon?</a:t>
            </a:r>
          </a:p>
          <a:p>
            <a:r>
              <a:rPr lang="nb-NO">
                <a:cs typeface="Calibri"/>
              </a:rPr>
              <a:t>Be deltakerne diskutere seg imellom (vurder tidsbruk ut i fra hvor mye tid som er igjen) og be om svar i plenum. </a:t>
            </a:r>
          </a:p>
          <a:p>
            <a:endParaRPr lang="nb-NO">
              <a:cs typeface="Calibri"/>
            </a:endParaRPr>
          </a:p>
          <a:p>
            <a:r>
              <a:rPr lang="nb-NO">
                <a:cs typeface="Calibri"/>
              </a:rPr>
              <a:t>Trykk frem animasjonen (ansvar, retning, faglighet) etter at deltakerne har kommet med innspill. </a:t>
            </a:r>
          </a:p>
          <a:p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5BF5D-88D2-4631-914B-9BDE51503F4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899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Da skal vi til slutt i denne timen oppsummere hva profesjonell kommunikasjon i medisinsk nødmeldetjeneste innebærer. </a:t>
            </a:r>
            <a:endParaRPr lang="en-US"/>
          </a:p>
          <a:p>
            <a:r>
              <a:rPr lang="nb-NO"/>
              <a:t>Profesjonell kommunikasjon innebærer mange ulike aspekter (listet opp ovenfor) som svært forenklet kan beskrives med: </a:t>
            </a:r>
            <a:endParaRPr lang="en-US"/>
          </a:p>
          <a:p>
            <a:r>
              <a:rPr lang="nb-NO"/>
              <a:t>høflig og omsorgsfull hjelp basert på gode fagkunnskaper og bruk av beslutningsstøtte. </a:t>
            </a:r>
            <a:endParaRPr lang="en-US">
              <a:cs typeface="Calibri"/>
            </a:endParaRPr>
          </a:p>
          <a:p>
            <a:endParaRPr lang="nb-NO"/>
          </a:p>
          <a:p>
            <a:r>
              <a:rPr lang="nb-NO"/>
              <a:t>Operatøren bør ha fokus på at innringer alltid kan tilbys noe, selv om dette noen ganger begrenser seg til en hyggelig stemme og gode råd.</a:t>
            </a:r>
            <a:endParaRPr lang="en-US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5BF5D-88D2-4631-914B-9BDE51503F4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813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Profesjonell kommunikasjon er et valg du tar – mange ganger hver dag. </a:t>
            </a:r>
          </a:p>
          <a:p>
            <a:r>
              <a:rPr lang="nb-NO"/>
              <a:t>Du bruker trolig mindre energi ved å velge profesjonell kommunikasjon.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5BF5D-88D2-4631-914B-9BDE51503F4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124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Oppsummering</a:t>
            </a:r>
            <a:r>
              <a:rPr lang="nb-NO" baseline="0"/>
              <a:t> i plenum – et punkt av gangen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89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Kompetanseplan</a:t>
            </a:r>
            <a:r>
              <a:rPr lang="nb-NO" baseline="0"/>
              <a:t> med emnebeskrivelser og sjekklister finner du på kokom.no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38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/>
              <a:t>Har deltakerne forventninger?</a:t>
            </a:r>
            <a:r>
              <a:rPr lang="nb-NO"/>
              <a:t> </a:t>
            </a:r>
            <a:endParaRPr lang="en-US"/>
          </a:p>
          <a:p>
            <a:r>
              <a:rPr lang="nb-NO" u="sng" baseline="0"/>
              <a:t>Kursholders forventning: -</a:t>
            </a:r>
            <a:r>
              <a:rPr lang="nb-NO" i="1" u="sng" baseline="0"/>
              <a:t>at deltakerne er aktive og tør å kommunisere og by på seg selv </a:t>
            </a:r>
          </a:p>
          <a:p>
            <a:endParaRPr lang="nb-NO" baseline="0"/>
          </a:p>
          <a:p>
            <a:r>
              <a:rPr lang="nb-NO" baseline="0"/>
              <a:t>Først begynner vi med å se litt nærmere på det å kommunisere via telefon og hva profesjonell kommunikasjon i medisinsk nødmeldetjeneste innebærer.</a:t>
            </a:r>
          </a:p>
          <a:p>
            <a:r>
              <a:rPr lang="nb-NO" baseline="0"/>
              <a:t>Vi kommer til å ha en del korte oppgaver og øvelser innimellom.</a:t>
            </a:r>
            <a:r>
              <a:rPr lang="nb-NO"/>
              <a:t> </a:t>
            </a:r>
            <a:endParaRPr lang="nb-NO" baseline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11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Les fra lysbildet. </a:t>
            </a:r>
          </a:p>
          <a:p>
            <a:r>
              <a:rPr lang="nb-NO"/>
              <a:t>Vi skal gå igjennom disse målene</a:t>
            </a:r>
            <a:r>
              <a:rPr lang="nb-NO" baseline="0"/>
              <a:t> igjen</a:t>
            </a:r>
            <a:r>
              <a:rPr lang="nb-NO"/>
              <a:t> i slutten av timen.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5BF5D-88D2-4631-914B-9BDE51503F4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285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cs typeface="Calibri"/>
              </a:rPr>
              <a:t>Be kursdeltakerne reflektere/notere stikkord i et minutt, deretter snakke sammen 2 og 2 i et par minutter. </a:t>
            </a:r>
          </a:p>
          <a:p>
            <a:r>
              <a:rPr lang="nb-NO">
                <a:cs typeface="Calibri"/>
              </a:rPr>
              <a:t>Be om innspill i plenum fra </a:t>
            </a:r>
            <a:r>
              <a:rPr lang="nb-NO" u="sng">
                <a:cs typeface="Calibri"/>
              </a:rPr>
              <a:t>alle</a:t>
            </a:r>
            <a:r>
              <a:rPr lang="nb-NO">
                <a:cs typeface="Calibri" panose="020F0502020204030204"/>
              </a:rPr>
              <a:t> deltakerne (hvis mulig) - dette er for å få i gang alle med kommunikasjon fra start i disse timene. 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972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cs typeface="Calibri"/>
              </a:rPr>
              <a:t>Det foregår mange ulike typer kommunikasjon i sentralene. </a:t>
            </a:r>
          </a:p>
          <a:p>
            <a:r>
              <a:rPr lang="nb-NO">
                <a:cs typeface="Calibri"/>
              </a:rPr>
              <a:t>Vi vil i de neste timene hovedsakelig fokusere på kommunikasjonen mellom innringer og operatør. </a:t>
            </a:r>
          </a:p>
          <a:p>
            <a:r>
              <a:rPr lang="nb-NO">
                <a:cs typeface="Calibri"/>
              </a:rPr>
              <a:t>Mye av det du lærer er direkte overførbart til kommunikasjon i andre settinger. </a:t>
            </a:r>
          </a:p>
          <a:p>
            <a:endParaRPr lang="nb-NO">
              <a:cs typeface="Calibri"/>
            </a:endParaRPr>
          </a:p>
          <a:p>
            <a:r>
              <a:rPr lang="nb-NO">
                <a:cs typeface="Calibri"/>
              </a:rPr>
              <a:t>Bruk av video er et viktig </a:t>
            </a:r>
            <a:r>
              <a:rPr lang="nb-NO" u="sng">
                <a:cs typeface="Calibri"/>
              </a:rPr>
              <a:t>tilleggs</a:t>
            </a:r>
            <a:r>
              <a:rPr lang="nb-NO">
                <a:cs typeface="Calibri"/>
              </a:rPr>
              <a:t>verktøy, som ikke vil bli omtalt ytterligere her. </a:t>
            </a:r>
          </a:p>
          <a:p>
            <a:r>
              <a:rPr lang="nb-NO">
                <a:cs typeface="Calibri"/>
              </a:rPr>
              <a:t>I første omgang må vi bli gode på de grunnleggende kommunikasjonsferdighetene. 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5BF5D-88D2-4631-914B-9BDE51503F4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481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</a:t>
            </a:r>
            <a:r>
              <a:rPr lang="nb-NO" baseline="0"/>
              <a:t> jobber i blinde med et stort fagfelt – det gjør jobben utrolig spennende, men også utrolig krevende.</a:t>
            </a:r>
            <a:endParaRPr lang="nb-NO"/>
          </a:p>
          <a:p>
            <a:endParaRPr lang="nb-NO"/>
          </a:p>
          <a:p>
            <a:r>
              <a:rPr lang="nb-NO"/>
              <a:t>Det finnes ingen enkel fasit på hvordan man best kan møte innringer/pasient.</a:t>
            </a:r>
          </a:p>
          <a:p>
            <a:r>
              <a:rPr lang="nb-NO"/>
              <a:t>Det er derfor viktig at den enkelte operatør har kunnskap om hvordan kommunikasjon kan og bør brukes aktivt og tilpasses for å møte ulike behov på en god måte.</a:t>
            </a:r>
          </a:p>
          <a:p>
            <a:endParaRPr lang="nb-N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b-NO" b="0" i="0" baseline="0"/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502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cs typeface="Calibri"/>
              </a:rPr>
              <a:t>Spør deltakerne: </a:t>
            </a:r>
            <a:r>
              <a:rPr lang="nb-NO" b="1" dirty="0">
                <a:cs typeface="Calibri"/>
              </a:rPr>
              <a:t>Har dere forslag til andre ord vi heller bør bruke?</a:t>
            </a:r>
            <a:r>
              <a:rPr lang="nb-NO" dirty="0">
                <a:cs typeface="Calibri"/>
              </a:rPr>
              <a:t> (før animasjonene trykkes frem)</a:t>
            </a: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r>
              <a:rPr lang="nb-NO" baseline="0" dirty="0"/>
              <a:t>(Hentet fra:</a:t>
            </a:r>
            <a:r>
              <a:rPr lang="nb-NO" dirty="0"/>
              <a:t> </a:t>
            </a:r>
            <a:endParaRPr lang="nb-NO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Pkt. 1 – https://nafo.oslomet.no/kompetanseheving/ord-og-uttrykk-spraklige-minoriteter-i-opplaeringen/#fremmedspraklig:</a:t>
            </a:r>
          </a:p>
          <a:p>
            <a:pPr lvl="1" fontAlgn="base"/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Fremmedspråklig - 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Brukes om personer med et annet morsmål enn norsk. Betegnelsen kan virke ekskluderende og bør erstattes av </a:t>
            </a:r>
            <a:r>
              <a:rPr lang="nb-NO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flerspråklig</a:t>
            </a:r>
            <a:r>
              <a:rPr lang="nb-NO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eller </a:t>
            </a:r>
            <a:r>
              <a:rPr lang="nb-NO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minoritetsspråklig</a:t>
            </a:r>
            <a:r>
              <a:rPr lang="nb-NO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aseline="0" dirty="0"/>
          </a:p>
          <a:p>
            <a:pPr>
              <a:defRPr/>
            </a:pPr>
            <a:r>
              <a:rPr lang="nb-NO" baseline="0" dirty="0" err="1"/>
              <a:t>Pkt</a:t>
            </a:r>
            <a:r>
              <a:rPr lang="nb-NO" baseline="0" dirty="0"/>
              <a:t> 2</a:t>
            </a:r>
            <a:r>
              <a:rPr lang="nb-NO" dirty="0"/>
              <a:t> </a:t>
            </a:r>
            <a:r>
              <a:rPr lang="nb-NO" baseline="0" dirty="0"/>
              <a:t> -</a:t>
            </a:r>
            <a:r>
              <a:rPr lang="nb-NO" dirty="0"/>
              <a:t> Ref.</a:t>
            </a:r>
            <a:r>
              <a:rPr lang="nb-NO" baseline="0" dirty="0"/>
              <a:t> Anne Kristine Bergem</a:t>
            </a:r>
            <a:endParaRPr lang="nb-NO" baseline="0" dirty="0">
              <a:cs typeface="Calibri"/>
            </a:endParaRPr>
          </a:p>
          <a:p>
            <a:pPr>
              <a:defRPr/>
            </a:pPr>
            <a:r>
              <a:rPr lang="nb-NO" baseline="0" dirty="0"/>
              <a:t>Pkt.3 – </a:t>
            </a:r>
            <a:r>
              <a:rPr lang="nb-NO" dirty="0"/>
              <a:t>Ref. Arne</a:t>
            </a:r>
            <a:r>
              <a:rPr lang="nb-NO" baseline="0" dirty="0"/>
              <a:t> Skulberg)</a:t>
            </a:r>
            <a:endParaRPr lang="nb-NO" baseline="0" dirty="0"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000F5-96F0-416D-8593-687A0B010E0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000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nb-NO" dirty="0"/>
              <a:t>I tillegg til at vi har begrensede</a:t>
            </a:r>
            <a:r>
              <a:rPr lang="nb-NO" baseline="0" dirty="0"/>
              <a:t> kommunikasjonsmuligheter har vi også lovkrav til informasjonen vi gir.</a:t>
            </a:r>
            <a:endParaRPr lang="nb-NO" dirty="0"/>
          </a:p>
          <a:p>
            <a:pPr>
              <a:defRPr/>
            </a:pPr>
            <a:r>
              <a:rPr lang="nb-NO" dirty="0"/>
              <a:t>Denne lovteksten</a:t>
            </a:r>
            <a:r>
              <a:rPr lang="nb-NO" baseline="0" dirty="0"/>
              <a:t> har dere sikkert blitt presentert for allerede, men vi gjentar den her, fordi den viser hvor store krav som stilles til kommunikasjonen.</a:t>
            </a:r>
            <a:r>
              <a:rPr lang="nb-NO" dirty="0"/>
              <a:t> </a:t>
            </a:r>
            <a:endParaRPr lang="nb-NO" baseline="0" dirty="0">
              <a:cs typeface="Calibri"/>
            </a:endParaRPr>
          </a:p>
          <a:p>
            <a:pPr lvl="0">
              <a:defRPr/>
            </a:pPr>
            <a:endParaRPr lang="nb-NO" baseline="0" dirty="0"/>
          </a:p>
          <a:p>
            <a:pPr>
              <a:defRPr/>
            </a:pPr>
            <a:r>
              <a:rPr lang="nb-NO" baseline="0" dirty="0"/>
              <a:t>Sett opp mot hvor mye av kommunikasjonsmulighetene vi mister når vi kommuniserer via telefon, forstår vi hvor viktig det er å lære å bruke kommunikasjon riktig fra starten av, og å kontinuerlig videreutvikle mulighetene som ligger her.</a:t>
            </a:r>
            <a:r>
              <a:rPr lang="nb-NO" dirty="0"/>
              <a:t> </a:t>
            </a:r>
            <a:endParaRPr lang="nb-NO" baseline="0" dirty="0">
              <a:cs typeface="Calibri"/>
            </a:endParaRPr>
          </a:p>
          <a:p>
            <a:pPr>
              <a:defRPr/>
            </a:pPr>
            <a:r>
              <a:rPr lang="nb-NO" baseline="0" dirty="0"/>
              <a:t>Det er dette </a:t>
            </a:r>
            <a:r>
              <a:rPr lang="nb-NO" i="1" baseline="0" dirty="0"/>
              <a:t>«kunsten å kommunisere»</a:t>
            </a:r>
            <a:r>
              <a:rPr lang="nb-NO" baseline="0" dirty="0"/>
              <a:t> handler om.</a:t>
            </a:r>
            <a:r>
              <a:rPr lang="nb-NO" dirty="0"/>
              <a:t> </a:t>
            </a:r>
            <a:endParaRPr lang="nb-NO" baseline="0" dirty="0">
              <a:cs typeface="Calibri"/>
            </a:endParaRPr>
          </a:p>
          <a:p>
            <a:pPr lvl="0">
              <a:defRPr/>
            </a:pPr>
            <a:endParaRPr lang="nb-NO" dirty="0"/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Hvordan de alt nå tenker de kan få til dette..?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nb-NO" sz="1200" kern="1200" dirty="0">
                <a:effectLst/>
                <a:cs typeface="+mn-lt"/>
              </a:rPr>
            </a:br>
            <a:r>
              <a:rPr lang="nb-NO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Kursholder tips svar: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nb-NO" sz="1200" kern="1200" dirty="0">
                <a:effectLst/>
                <a:cs typeface="+mn-lt"/>
              </a:rPr>
            </a:br>
            <a:r>
              <a:rPr lang="nb-NO" sz="1200" kern="1200" dirty="0">
                <a:effectLst/>
                <a:cs typeface="+mn-lt"/>
              </a:rPr>
              <a:t>-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 være vanskelig å vite forutsetninger som modenhet, erfaringer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osv.,</a:t>
            </a:r>
            <a:r>
              <a:rPr lang="nb-NO" dirty="0"/>
              <a:t> </a:t>
            </a:r>
            <a:endParaRPr lang="nb-NO" sz="1200" kern="1200" baseline="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f.eks. å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begrense bruk av vanskelige medisinske ord og uttrykk er en måte, eller bruk av tolk</a:t>
            </a:r>
            <a:r>
              <a:rPr lang="nb-NO" dirty="0"/>
              <a:t>.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kommer tilbake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til dette videre i grunnkurset</a:t>
            </a:r>
            <a:r>
              <a:rPr lang="nb-NO" dirty="0"/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pPr lvl="0"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5BF5D-88D2-4631-914B-9BDE51503F4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425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E775-3967-4BD6-AA4D-CBA52761B615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89F-F97F-4ED1-BC0A-B03B65E10D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39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F00B-D359-4551-94F5-AE616FF0E9C1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89F-F97F-4ED1-BC0A-B03B65E10D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932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D235-C151-45A7-BF53-3861ACBC8109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89F-F97F-4ED1-BC0A-B03B65E10D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127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164E5-006A-4113-89CE-64C57AA29637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0793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08D8-2D71-4FB0-9EBD-9B0F02FF5A4F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6929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39BC-DFED-4F4A-8D67-95CEBF21D990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307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57A2-9F84-473B-97DB-C77D9ECD9269}" type="datetime1">
              <a:rPr lang="nb-NO" smtClean="0"/>
              <a:t>12.05.2023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0419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BFF5-03BD-4AAB-B9F8-445E84B0F0CB}" type="datetime1">
              <a:rPr lang="nb-NO" smtClean="0"/>
              <a:t>12.05.2023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897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D00C-DD66-4288-AA03-4B1C5EEE7E4C}" type="datetime1">
              <a:rPr lang="nb-NO" smtClean="0"/>
              <a:t>12.05.2023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8402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BA0-EEF8-4F77-8BB5-FEDDEB3620B9}" type="datetime1">
              <a:rPr lang="nb-NO" smtClean="0"/>
              <a:t>12.05.2023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7106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F336-513F-497F-9AD0-104CE025E79D}" type="datetime1">
              <a:rPr lang="nb-NO" smtClean="0"/>
              <a:t>12.05.2023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846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EA6C-F89D-404E-955D-1F174DAE5339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89F-F97F-4ED1-BC0A-B03B65E10D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6997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7A32-3267-437D-B0EF-D83A856B0478}" type="datetime1">
              <a:rPr lang="nb-NO" smtClean="0"/>
              <a:t>12.05.2023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719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F4AC-A676-431A-8F88-969DD9C746C4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9279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ACC5-8D0B-4E57-BE38-DD2D21DCDEA9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9526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2A24-9D4E-43FE-9466-0425E3D8DA55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0482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7169-3E4A-47EE-918A-DABB426882D8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7627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DA9C-E3AD-453C-BC6B-6D287AA362FE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6304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6462-F1FA-4408-8712-A803B4EFB129}" type="datetime1">
              <a:rPr lang="nb-NO" smtClean="0"/>
              <a:t>12.05.2023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609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CF10-57FE-4584-91A1-8AC6A95AF2E3}" type="datetime1">
              <a:rPr lang="nb-NO" smtClean="0"/>
              <a:t>12.05.2023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3567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703E-7C51-4C5A-911D-7F1EAA19B8E1}" type="datetime1">
              <a:rPr lang="nb-NO" smtClean="0"/>
              <a:t>12.05.2023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1083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E42E-BA8C-47BB-9F5E-0641A3C8E673}" type="datetime1">
              <a:rPr lang="nb-NO" smtClean="0"/>
              <a:t>12.05.2023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446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2854-F540-4F70-A383-1A0BFE0BF779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89F-F97F-4ED1-BC0A-B03B65E10D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5583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2B7-12E8-452C-AAB8-18DAECF04346}" type="datetime1">
              <a:rPr lang="nb-NO" smtClean="0"/>
              <a:t>12.05.2023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1505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6733-D08C-4DF6-9E18-FA4B184C0C32}" type="datetime1">
              <a:rPr lang="nb-NO" smtClean="0"/>
              <a:t>12.05.2023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9746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AB0D-9A56-40F3-8FC9-47C523A0290E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9771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A65B-AB0A-4FFF-B4D7-16621B764B5C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4168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255C-BECA-4303-B3E0-D06B1972B466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CC19-5094-4E02-8C81-CE45922B0A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8054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D749-08E1-44CF-9758-1F05A2B5F2AF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CC19-5094-4E02-8C81-CE45922B0A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561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2ECD-531F-405A-A7C5-DD469FF3FDD3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CC19-5094-4E02-8C81-CE45922B0A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9319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A3FC-7985-4D49-A397-3BD56738BAB6}" type="datetime1">
              <a:rPr lang="nb-NO" smtClean="0"/>
              <a:t>12.05.2023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CC19-5094-4E02-8C81-CE45922B0A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3055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14B5-704F-4EC3-92D1-9003F5CEF962}" type="datetime1">
              <a:rPr lang="nb-NO" smtClean="0"/>
              <a:t>12.05.2023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CC19-5094-4E02-8C81-CE45922B0A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6948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B66B-4853-4636-B6CC-D547077E0EAA}" type="datetime1">
              <a:rPr lang="nb-NO" smtClean="0"/>
              <a:t>12.05.2023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CC19-5094-4E02-8C81-CE45922B0A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503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35EA-0DAE-4CE7-BA59-983DF9001216}" type="datetime1">
              <a:rPr lang="nb-NO" smtClean="0"/>
              <a:t>12.05.2023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89F-F97F-4ED1-BC0A-B03B65E10D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3182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7C28-28CD-42E4-B7FD-C79E5BEFDAF5}" type="datetime1">
              <a:rPr lang="nb-NO" smtClean="0"/>
              <a:t>12.05.2023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CC19-5094-4E02-8C81-CE45922B0A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4BFB-F30B-4208-8BE7-72412357424D}" type="datetime1">
              <a:rPr lang="nb-NO" smtClean="0"/>
              <a:t>12.05.2023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CC19-5094-4E02-8C81-CE45922B0A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2305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21B6-74FE-4BFD-A7E5-1074A0FBD7BA}" type="datetime1">
              <a:rPr lang="nb-NO" smtClean="0"/>
              <a:t>12.05.2023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CC19-5094-4E02-8C81-CE45922B0A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8233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FE86-1159-401C-ADF6-98D8EF769094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CC19-5094-4E02-8C81-CE45922B0A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2001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8AA2-F913-48C7-A0E4-C2F1D96FF1BD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CC19-5094-4E02-8C81-CE45922B0A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955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DFF4-5AC9-4157-9A83-52F675902059}" type="datetime1">
              <a:rPr lang="nb-NO" smtClean="0"/>
              <a:t>12.05.2023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89F-F97F-4ED1-BC0A-B03B65E10D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294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FEF3-72CC-4AEA-9995-5EEE23BDA861}" type="datetime1">
              <a:rPr lang="nb-NO" smtClean="0"/>
              <a:t>12.05.2023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89F-F97F-4ED1-BC0A-B03B65E10D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325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06EB-4CCD-4E3E-9595-58A08338D6A5}" type="datetime1">
              <a:rPr lang="nb-NO" smtClean="0"/>
              <a:t>12.05.2023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89F-F97F-4ED1-BC0A-B03B65E10D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17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FBAF-A69A-4E9D-BA94-8D48095156A9}" type="datetime1">
              <a:rPr lang="nb-NO" smtClean="0"/>
              <a:t>12.05.2023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89F-F97F-4ED1-BC0A-B03B65E10D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684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37E7-3E19-498B-A75C-6E6DA1AE448C}" type="datetime1">
              <a:rPr lang="nb-NO" smtClean="0"/>
              <a:t>12.05.2023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89F-F97F-4ED1-BC0A-B03B65E10D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139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CC278-539D-4FD9-8259-32216667DA31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789F-F97F-4ED1-BC0A-B03B65E10D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553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C238D-1DF6-4D95-B8EA-9DC4ADA2DCA0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114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1843E-C34D-4AA7-947D-2A07687F33B9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270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EF8C0-C65C-427B-95BA-8B044FFD9F11}" type="datetime1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4CC19-5094-4E02-8C81-CE45922B0A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564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hyperlink" Target="mailto:post@kokom.n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2"/>
          <p:cNvSpPr>
            <a:spLocks noGrp="1"/>
          </p:cNvSpPr>
          <p:nvPr>
            <p:ph type="subTitle" idx="4294967295"/>
          </p:nvPr>
        </p:nvSpPr>
        <p:spPr>
          <a:xfrm>
            <a:off x="2366508" y="4944083"/>
            <a:ext cx="7473360" cy="16837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nb-NO" altLang="nb-NO" sz="1600">
                <a:solidFill>
                  <a:srgbClr val="0070C0"/>
                </a:solidFill>
                <a:latin typeface="Verdana"/>
                <a:ea typeface="Verdana"/>
              </a:rPr>
              <a:t>Grunnkurs for operatører i </a:t>
            </a:r>
            <a:endParaRPr lang="nb-NO" altLang="nb-NO" sz="16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 eaLnBrk="1" hangingPunct="1">
              <a:buNone/>
            </a:pPr>
            <a:r>
              <a:rPr lang="nb-NO" altLang="nb-NO" sz="1600">
                <a:solidFill>
                  <a:srgbClr val="0070C0"/>
                </a:solidFill>
                <a:latin typeface="Verdana"/>
                <a:ea typeface="Verdana"/>
              </a:rPr>
              <a:t>medisinsk nødmeldetjeneste</a:t>
            </a:r>
          </a:p>
          <a:p>
            <a:pPr marL="0" indent="0" algn="ctr">
              <a:buNone/>
            </a:pPr>
            <a:endParaRPr lang="nb-NO" altLang="nb-NO" sz="1600">
              <a:solidFill>
                <a:srgbClr val="0070C0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r>
              <a:rPr lang="nb-NO" altLang="nb-NO" sz="1600">
                <a:solidFill>
                  <a:srgbClr val="0070C0"/>
                </a:solidFill>
                <a:latin typeface="Verdana"/>
                <a:ea typeface="Verdana"/>
              </a:rPr>
              <a:t>Kommunikasjon – time 1 </a:t>
            </a:r>
          </a:p>
          <a:p>
            <a:pPr marL="0" indent="0" algn="ctr">
              <a:buNone/>
            </a:pPr>
            <a:r>
              <a:rPr lang="nb-NO" altLang="nb-NO" sz="1600">
                <a:solidFill>
                  <a:srgbClr val="0070C0"/>
                </a:solidFill>
                <a:latin typeface="Verdana"/>
                <a:ea typeface="Verdana"/>
              </a:rPr>
              <a:t>Profesjonell kommunikasjon i medisinsk nødmeldetjeneste</a:t>
            </a:r>
          </a:p>
          <a:p>
            <a:pPr marL="0" indent="0" algn="ctr">
              <a:buNone/>
            </a:pPr>
            <a:endParaRPr lang="nb-NO" altLang="nb-NO" sz="1800">
              <a:solidFill>
                <a:srgbClr val="0070C0"/>
              </a:solidFill>
              <a:latin typeface="Verdana"/>
              <a:ea typeface="Verdana"/>
            </a:endParaRPr>
          </a:p>
        </p:txBody>
      </p:sp>
      <p:sp>
        <p:nvSpPr>
          <p:cNvPr id="5" name="Undertittel 2"/>
          <p:cNvSpPr txBox="1">
            <a:spLocks/>
          </p:cNvSpPr>
          <p:nvPr/>
        </p:nvSpPr>
        <p:spPr bwMode="auto">
          <a:xfrm>
            <a:off x="2692375" y="1386220"/>
            <a:ext cx="9200988" cy="391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altLang="nb-NO" sz="2400" dirty="0">
                <a:solidFill>
                  <a:srgbClr val="5B9BD5"/>
                </a:solidFill>
                <a:latin typeface="Verdana"/>
                <a:ea typeface="Verdana"/>
                <a:cs typeface="Tahoma"/>
              </a:rPr>
              <a:t>Ti</a:t>
            </a:r>
            <a:r>
              <a:rPr kumimoji="0" lang="nb-NO" alt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dsdisponering</a:t>
            </a:r>
            <a:r>
              <a:rPr kumimoji="0" lang="nb-NO" alt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 - forslag: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altLang="nb-NO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nb-NO" altLang="nb-NO" sz="2000" dirty="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Tahoma"/>
              </a:rPr>
              <a:t>Introduksjon (innhold og mål, ev. kursholder)               5 min.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nb-NO" altLang="nb-NO" sz="2000" dirty="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Tahoma"/>
              </a:rPr>
              <a:t>Refleksjonsspørsmål / aktivisering (lysbilde 5)              5 min.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nb-NO" altLang="nb-NO" sz="2000" dirty="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Tahoma"/>
              </a:rPr>
              <a:t>Fagstoff (lysbilde 6 til 19)                                           15 min. </a:t>
            </a:r>
          </a:p>
          <a:p>
            <a:pPr marL="457200" indent="-457200">
              <a:buFont typeface="Arial" panose="020B0604020202020204" pitchFamily="34" charset="0"/>
              <a:buAutoNum type="arabicPeriod"/>
              <a:defRPr/>
            </a:pPr>
            <a:r>
              <a:rPr lang="nb-NO" altLang="nb-NO" sz="2000" dirty="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Tahoma"/>
              </a:rPr>
              <a:t>Refleksjonsspørsmål / aktivisering (lysbilde 20 og 21)   10 min.</a:t>
            </a:r>
          </a:p>
          <a:p>
            <a:pPr>
              <a:buNone/>
              <a:defRPr/>
            </a:pPr>
            <a:r>
              <a:rPr lang="nb-NO" altLang="nb-NO" sz="2000" dirty="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Tahoma"/>
              </a:rPr>
              <a:t>5.  Om profesjonell kommunikasjon (lysbilde 22 og 23)      5 min. </a:t>
            </a:r>
          </a:p>
          <a:p>
            <a:pPr>
              <a:buNone/>
              <a:defRPr/>
            </a:pPr>
            <a:r>
              <a:rPr lang="nb-NO" altLang="nb-NO" sz="2000" dirty="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Tahoma"/>
              </a:rPr>
              <a:t>6.  Oppsummering                                                           5 min.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altLang="nb-NO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471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17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7FF17F2-2874-C6F3-C351-4093FA9E85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44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46" name="Rectangle 19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ktangel 1"/>
          <p:cNvSpPr/>
          <p:nvPr/>
        </p:nvSpPr>
        <p:spPr>
          <a:xfrm>
            <a:off x="6988106" y="1057966"/>
            <a:ext cx="4832991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800" b="1" err="1">
                <a:latin typeface="Verdana"/>
                <a:ea typeface="Verdana"/>
                <a:cs typeface="+mj-cs"/>
              </a:rPr>
              <a:t>K</a:t>
            </a:r>
            <a:r>
              <a:rPr kumimoji="0" lang="en-US" sz="2800" b="1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+mj-cs"/>
              </a:rPr>
              <a:t>ommunikativ</a:t>
            </a:r>
            <a:r>
              <a:rPr kumimoji="0" lang="en-US" sz="2800" b="1" i="0" u="none" strike="noStrike" cap="none" spc="0" normalizeH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+mj-cs"/>
              </a:rPr>
              <a:t> </a:t>
            </a:r>
            <a:r>
              <a:rPr lang="en-US" sz="2800" b="1">
                <a:latin typeface="Verdana"/>
                <a:ea typeface="Verdana"/>
                <a:cs typeface="+mj-cs"/>
              </a:rPr>
              <a:t>strategi</a:t>
            </a:r>
            <a:endParaRPr lang="en-US" sz="2800" b="1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  <a:cs typeface="+mj-cs"/>
            </a:endParaRPr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988106" y="2718054"/>
            <a:ext cx="469168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>
                <a:latin typeface="Verdana"/>
                <a:ea typeface="Verdana"/>
              </a:rPr>
              <a:t>- </a:t>
            </a:r>
            <a:r>
              <a:rPr lang="en-US" sz="2400" err="1">
                <a:latin typeface="Verdana"/>
                <a:ea typeface="Verdana"/>
              </a:rPr>
              <a:t>betyr</a:t>
            </a:r>
            <a:r>
              <a:rPr lang="en-US" sz="2400">
                <a:latin typeface="Verdana"/>
                <a:ea typeface="Verdana"/>
              </a:rPr>
              <a:t> at man </a:t>
            </a:r>
            <a:r>
              <a:rPr lang="en-US" sz="2400" err="1">
                <a:latin typeface="Verdana"/>
                <a:ea typeface="Verdana"/>
              </a:rPr>
              <a:t>bevisst</a:t>
            </a:r>
            <a:r>
              <a:rPr lang="en-US" sz="2400">
                <a:latin typeface="Verdana"/>
                <a:ea typeface="Verdana"/>
              </a:rPr>
              <a:t> </a:t>
            </a:r>
            <a:r>
              <a:rPr lang="en-US" sz="2400" err="1">
                <a:latin typeface="Verdana"/>
                <a:ea typeface="Verdana"/>
              </a:rPr>
              <a:t>velger</a:t>
            </a:r>
            <a:r>
              <a:rPr lang="en-US" sz="2400">
                <a:latin typeface="Verdana"/>
                <a:ea typeface="Verdana"/>
              </a:rPr>
              <a:t> </a:t>
            </a:r>
            <a:r>
              <a:rPr lang="en-US" sz="2400" err="1">
                <a:latin typeface="Verdana"/>
                <a:ea typeface="Verdana"/>
              </a:rPr>
              <a:t>fremgangsmåte</a:t>
            </a:r>
            <a:r>
              <a:rPr lang="en-US" sz="2400">
                <a:latin typeface="Verdana"/>
                <a:ea typeface="Verdana"/>
              </a:rPr>
              <a:t> for </a:t>
            </a:r>
            <a:r>
              <a:rPr lang="en-US" sz="2400" err="1">
                <a:latin typeface="Verdana"/>
                <a:ea typeface="Verdana"/>
              </a:rPr>
              <a:t>kommunikasjonen</a:t>
            </a:r>
            <a:r>
              <a:rPr lang="en-US" sz="2400">
                <a:latin typeface="Verdana"/>
                <a:ea typeface="Verdana"/>
              </a:rPr>
              <a:t> </a:t>
            </a:r>
            <a:r>
              <a:rPr lang="en-US" sz="2400" err="1">
                <a:latin typeface="Verdana"/>
                <a:ea typeface="Verdana"/>
              </a:rPr>
              <a:t>og</a:t>
            </a:r>
            <a:r>
              <a:rPr lang="en-US" sz="2400">
                <a:latin typeface="Verdana"/>
                <a:ea typeface="Verdana"/>
              </a:rPr>
              <a:t> </a:t>
            </a:r>
            <a:r>
              <a:rPr lang="en-US" sz="2400" err="1">
                <a:latin typeface="Verdana"/>
                <a:ea typeface="Verdana"/>
              </a:rPr>
              <a:t>tilpasser</a:t>
            </a:r>
            <a:r>
              <a:rPr lang="en-US" sz="2400">
                <a:latin typeface="Verdana"/>
                <a:ea typeface="Verdana"/>
              </a:rPr>
              <a:t> </a:t>
            </a:r>
            <a:r>
              <a:rPr lang="en-US" sz="2400" err="1">
                <a:latin typeface="Verdana"/>
                <a:ea typeface="Verdana"/>
              </a:rPr>
              <a:t>budskapet</a:t>
            </a:r>
            <a:r>
              <a:rPr lang="en-US" sz="2400">
                <a:latin typeface="Verdana"/>
                <a:ea typeface="Verdana"/>
              </a:rPr>
              <a:t> </a:t>
            </a:r>
            <a:r>
              <a:rPr lang="en-US" sz="2400" err="1">
                <a:latin typeface="Verdana"/>
                <a:ea typeface="Verdana"/>
              </a:rPr>
              <a:t>til</a:t>
            </a:r>
            <a:r>
              <a:rPr lang="en-US" sz="2400">
                <a:latin typeface="Verdana"/>
                <a:ea typeface="Verdana"/>
              </a:rPr>
              <a:t> den </a:t>
            </a:r>
            <a:r>
              <a:rPr lang="en-US" sz="2400" err="1">
                <a:latin typeface="Verdana"/>
                <a:ea typeface="Verdana"/>
              </a:rPr>
              <a:t>enkelte</a:t>
            </a:r>
            <a:r>
              <a:rPr lang="en-US" sz="2400">
                <a:latin typeface="Verdana"/>
                <a:ea typeface="Verdana"/>
              </a:rPr>
              <a:t> </a:t>
            </a:r>
            <a:r>
              <a:rPr lang="en-US" sz="2400" err="1">
                <a:latin typeface="Verdana"/>
                <a:ea typeface="Verdana"/>
              </a:rPr>
              <a:t>innringer</a:t>
            </a:r>
            <a:endParaRPr lang="en-US" sz="2400">
              <a:latin typeface="Verdana"/>
              <a:ea typeface="Verdana"/>
              <a:cs typeface="Calibri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F29789F-F97F-4ED1-BC0A-B03B65E10DA7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1400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85165" y="1460800"/>
            <a:ext cx="4929555" cy="230832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defRPr/>
            </a:pPr>
            <a:r>
              <a:rPr lang="nb-NO" sz="2400" b="1" dirty="0">
                <a:solidFill>
                  <a:srgbClr val="0070C0"/>
                </a:solidFill>
                <a:latin typeface="Verdana"/>
                <a:ea typeface="Verdana"/>
                <a:cs typeface="Tahoma"/>
              </a:rPr>
              <a:t>ISBAR </a:t>
            </a:r>
            <a:endParaRPr lang="en-US" dirty="0"/>
          </a:p>
          <a:p>
            <a:pPr>
              <a:defRPr/>
            </a:pPr>
            <a:r>
              <a:rPr lang="nb-NO" sz="2400" b="1" dirty="0">
                <a:solidFill>
                  <a:srgbClr val="0070C0"/>
                </a:solidFill>
                <a:latin typeface="Verdana"/>
                <a:ea typeface="Verdana"/>
                <a:cs typeface="Tahoma"/>
              </a:rPr>
              <a:t>– eksempel på strategi / </a:t>
            </a:r>
          </a:p>
          <a:p>
            <a:pPr>
              <a:defRPr/>
            </a:pPr>
            <a:r>
              <a:rPr lang="nb-NO" sz="2400" b="1" dirty="0">
                <a:solidFill>
                  <a:srgbClr val="0070C0"/>
                </a:solidFill>
                <a:latin typeface="Verdana"/>
                <a:ea typeface="Verdana"/>
                <a:cs typeface="Tahoma"/>
              </a:rPr>
              <a:t>plan for kommunikasjonen </a:t>
            </a:r>
          </a:p>
          <a:p>
            <a:pPr>
              <a:defRPr/>
            </a:pPr>
            <a:endParaRPr lang="nb-NO" sz="2400" b="1" dirty="0">
              <a:solidFill>
                <a:srgbClr val="0070C0"/>
              </a:solidFill>
              <a:latin typeface="Verdana"/>
              <a:ea typeface="Verdana"/>
              <a:cs typeface="Tahoma"/>
            </a:endParaRPr>
          </a:p>
          <a:p>
            <a:pPr>
              <a:defRPr/>
            </a:pPr>
            <a:endParaRPr lang="nb-NO" sz="2400" b="1" dirty="0">
              <a:solidFill>
                <a:srgbClr val="0070C0"/>
              </a:solidFill>
              <a:latin typeface="Verdana"/>
              <a:ea typeface="Verdana"/>
              <a:cs typeface="Tahoma"/>
            </a:endParaRPr>
          </a:p>
          <a:p>
            <a:pPr>
              <a:defRPr/>
            </a:pPr>
            <a:endParaRPr lang="nb-NO" sz="2400" b="1" dirty="0">
              <a:solidFill>
                <a:srgbClr val="0070C0"/>
              </a:solidFill>
              <a:latin typeface="Verdana"/>
              <a:ea typeface="Verdana"/>
              <a:cs typeface="Tahoma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89F-F97F-4ED1-BC0A-B03B65E10DA7}" type="slidenum">
              <a:rPr lang="nb-NO" smtClean="0"/>
              <a:t>11</a:t>
            </a:fld>
            <a:endParaRPr lang="nb-NO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DB755DF-22A8-ECDC-B050-6123C8847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939" y="2467"/>
            <a:ext cx="4902199" cy="68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9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20152" y="726678"/>
            <a:ext cx="4128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Samtalens </a:t>
            </a:r>
            <a:r>
              <a:rPr lang="nb-NO" sz="2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oppbygning</a:t>
            </a: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167" y="1994513"/>
            <a:ext cx="7016075" cy="4049929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89F-F97F-4ED1-BC0A-B03B65E10DA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8589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ktangel 1"/>
          <p:cNvSpPr/>
          <p:nvPr/>
        </p:nvSpPr>
        <p:spPr>
          <a:xfrm>
            <a:off x="295759" y="3880003"/>
            <a:ext cx="5932791" cy="2385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Den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viktige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starten</a:t>
            </a:r>
            <a:endParaRPr lang="en-US" sz="3600" b="0" i="0" u="none" strike="noStrike" kern="120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Verdana"/>
              <a:ea typeface="Verdana"/>
              <a:cs typeface="+mj-cs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55" y="1059794"/>
            <a:ext cx="9875259" cy="1456599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5049593" y="3884452"/>
            <a:ext cx="6949969" cy="2398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914400" lvl="1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Skape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relasjon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/>
            </a:endParaRPr>
          </a:p>
          <a:p>
            <a:pPr marL="914400" lvl="1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Innhente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den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viktigste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informasjonen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først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0" lvl="1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Respondere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raskt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når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det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haster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F29789F-F97F-4ED1-BC0A-B03B65E10DA7}" type="slidenum">
              <a:rPr lang="en-US" sz="1000"/>
              <a:pPr>
                <a:spcAft>
                  <a:spcPts val="600"/>
                </a:spcAft>
              </a:pPr>
              <a:t>13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5617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114915" y="698969"/>
            <a:ext cx="9211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Strukturert</a:t>
            </a:r>
            <a:r>
              <a:rPr kumimoji="0" lang="nb-NO" sz="24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informasjonsinnhenting </a:t>
            </a:r>
            <a:r>
              <a:rPr lang="nb-NO" sz="2400" b="1" noProof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- ulike </a:t>
            </a:r>
            <a:r>
              <a:rPr lang="nb-NO" sz="2400" b="1" noProof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startkort</a:t>
            </a:r>
            <a:endParaRPr kumimoji="0" lang="nb-NO" sz="2400" b="1" i="0" u="none" strike="noStrike" kern="1200" cap="none" spc="0" normalizeH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15" y="1582057"/>
            <a:ext cx="4255371" cy="454274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488" y="1582058"/>
            <a:ext cx="4151424" cy="4513942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114915" y="6281952"/>
            <a:ext cx="4011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Startkort</a:t>
            </a:r>
            <a:r>
              <a:rPr lang="nb-NO" sz="12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fra Norsk indeks for medisinsk nødhjelp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6449488" y="6301603"/>
            <a:ext cx="2396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Startkort</a:t>
            </a:r>
            <a:r>
              <a:rPr lang="nb-NO" sz="12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fra Legevaktindeks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89F-F97F-4ED1-BC0A-B03B65E10DA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1973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080298" y="2846660"/>
            <a:ext cx="48638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Finn riktig oppslag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Kartlegg totalsituasjonen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325" y="1023612"/>
            <a:ext cx="5359675" cy="4826248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89F-F97F-4ED1-BC0A-B03B65E10DA7}" type="slidenum">
              <a:rPr lang="nb-NO" smtClean="0"/>
              <a:t>15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10" y="922971"/>
            <a:ext cx="6228292" cy="96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8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9B2EB12-332C-4DCC-9746-30DD4690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D40B55-BABB-4B33-ADD3-0C234043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590550"/>
            <a:ext cx="5480792" cy="2739376"/>
            <a:chOff x="7807230" y="2012810"/>
            <a:chExt cx="3251252" cy="345986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324E181-0B87-4B75-A5EC-6A4B1BD1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7211FB-84C1-4B06-AF95-F83D0394D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616EDA1-F722-4C6A-AD2F-E487C7EB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3544708"/>
            <a:ext cx="2651760" cy="2739376"/>
            <a:chOff x="7807230" y="2012810"/>
            <a:chExt cx="3251252" cy="345986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B994A57-EDEF-4F7C-9FF3-8A4666468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0D45935-877E-4620-9F00-69FFC601B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096DEE9C-058D-CB58-5672-3CBAAACF4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16" y="4082836"/>
            <a:ext cx="2513075" cy="166312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18BCC2B-0684-4382-A2D3-C9ADC776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5270" y="3544708"/>
            <a:ext cx="2651760" cy="2739376"/>
            <a:chOff x="7807230" y="2012810"/>
            <a:chExt cx="3251252" cy="345986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67BE271-7CC8-493E-ACC7-330B8DAE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416E226-9BF3-4654-A708-DDC3A062C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75F7BC8B-01B7-6D00-105E-DD67C65B8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500000">
            <a:off x="3481395" y="4392093"/>
            <a:ext cx="2453544" cy="51155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B5D0BDB0-2E17-4D86-BEE1-1A1817E0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6100" y="583417"/>
            <a:ext cx="5451125" cy="5700667"/>
            <a:chOff x="7807230" y="2012810"/>
            <a:chExt cx="3251252" cy="3459865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7A4205F-B9AE-4B05-9BDE-05C46ED3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B833BEF-B243-4FC2-967F-3C9C2085A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8">
            <a:extLst>
              <a:ext uri="{FF2B5EF4-FFF2-40B4-BE49-F238E27FC236}">
                <a16:creationId xmlns:a16="http://schemas.microsoft.com/office/drawing/2014/main" id="{E4889127-BA23-0258-7DAB-5A827F965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643" y="1620256"/>
            <a:ext cx="4335433" cy="3616091"/>
          </a:xfrm>
          <a:prstGeom prst="rect">
            <a:avLst/>
          </a:prstGeom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F29789F-F97F-4ED1-BC0A-B03B65E10DA7}" type="slidenum">
              <a:rPr lang="nb-NO"/>
              <a:pPr>
                <a:spcAft>
                  <a:spcPts val="600"/>
                </a:spcAft>
              </a:pPr>
              <a:t>16</a:t>
            </a:fld>
            <a:endParaRPr lang="nb-NO"/>
          </a:p>
        </p:txBody>
      </p:sp>
      <p:pic>
        <p:nvPicPr>
          <p:cNvPr id="13" name="Bilde 6">
            <a:extLst>
              <a:ext uri="{FF2B5EF4-FFF2-40B4-BE49-F238E27FC236}">
                <a16:creationId xmlns:a16="http://schemas.microsoft.com/office/drawing/2014/main" id="{58E6CCD1-8B35-9176-31CC-E77DB11AE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06" y="877584"/>
            <a:ext cx="7175279" cy="10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84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023680" y="3432000"/>
            <a:ext cx="8313535" cy="167962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2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 informasjon og råd i porsjoner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2400">
                <a:latin typeface="Verdana"/>
                <a:ea typeface="Verdana"/>
              </a:rPr>
              <a:t>Tilpass informasjonen </a:t>
            </a:r>
            <a:endParaRPr lang="nb-NO" sz="2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2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Sjekk forståelsen av budskapet etter at det er gitt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89F-F97F-4ED1-BC0A-B03B65E10DA7}" type="slidenum">
              <a:rPr lang="nb-NO" smtClean="0"/>
              <a:t>17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80" y="835085"/>
            <a:ext cx="8219971" cy="1256609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1173810F-0E50-5404-6974-B7915C647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758" y="1441079"/>
            <a:ext cx="2944483" cy="30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95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70208" y="3083909"/>
            <a:ext cx="88897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Kort oppsummering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400" noProof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Oppfordre til </a:t>
            </a:r>
            <a:r>
              <a:rPr lang="nb-NO" sz="240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rekontakt</a:t>
            </a:r>
            <a:r>
              <a:rPr lang="nb-NO" sz="24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hvis forverring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Gi</a:t>
            </a:r>
            <a:r>
              <a:rPr kumimoji="0" lang="nb-NO" sz="2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eksempler på hva de skal være oppmerksomme på</a:t>
            </a: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89F-F97F-4ED1-BC0A-B03B65E10DA7}" type="slidenum">
              <a:rPr lang="nb-NO" smtClean="0"/>
              <a:t>18</a:t>
            </a:fld>
            <a:endParaRPr lang="nb-NO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4A934DB1-AEC7-2A58-123C-F173724C4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928" y="1176752"/>
            <a:ext cx="8609162" cy="12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35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246" y="1093614"/>
            <a:ext cx="4744554" cy="4750044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720152" y="1226742"/>
            <a:ext cx="5041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Viktig å være bevisst</a:t>
            </a:r>
            <a:r>
              <a:rPr kumimoji="0" lang="nb-NO" sz="28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på</a:t>
            </a:r>
            <a:endParaRPr kumimoji="0" lang="nb-NO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1720152" y="2446749"/>
            <a:ext cx="8543925" cy="21953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endParaRPr lang="nb-NO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720152" y="2344087"/>
            <a:ext cx="6096000" cy="1944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>
                <a:latin typeface="Verdana" panose="020B0604030504040204" pitchFamily="34" charset="0"/>
                <a:ea typeface="Verdana" panose="020B0604030504040204" pitchFamily="34" charset="0"/>
              </a:rPr>
              <a:t>Antakelser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>
                <a:latin typeface="Verdana" panose="020B0604030504040204" pitchFamily="34" charset="0"/>
                <a:ea typeface="Verdana" panose="020B0604030504040204" pitchFamily="34" charset="0"/>
              </a:rPr>
              <a:t>Makt og sårbarhet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>
                <a:latin typeface="Verdana" panose="020B0604030504040204" pitchFamily="34" charset="0"/>
                <a:ea typeface="Verdana" panose="020B0604030504040204" pitchFamily="34" charset="0"/>
              </a:rPr>
              <a:t>Triggere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89F-F97F-4ED1-BC0A-B03B65E10DA7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450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tel 2"/>
          <p:cNvSpPr>
            <a:spLocks noGrp="1"/>
          </p:cNvSpPr>
          <p:nvPr>
            <p:ph type="subTitle" idx="4294967295"/>
          </p:nvPr>
        </p:nvSpPr>
        <p:spPr>
          <a:xfrm>
            <a:off x="2992437" y="4696503"/>
            <a:ext cx="6510077" cy="93610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nb-NO" altLang="nb-NO" sz="2400" dirty="0">
                <a:solidFill>
                  <a:srgbClr val="0070C0"/>
                </a:solidFill>
                <a:latin typeface="Verdana"/>
                <a:ea typeface="Verdana"/>
              </a:rPr>
              <a:t>Grunnkurs for operatører i </a:t>
            </a:r>
            <a:endParaRPr lang="nb-NO" altLang="nb-NO" sz="2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 eaLnBrk="1" hangingPunct="1">
              <a:buNone/>
            </a:pPr>
            <a:r>
              <a:rPr lang="nb-NO" altLang="nb-NO" sz="2400" dirty="0">
                <a:solidFill>
                  <a:srgbClr val="0070C0"/>
                </a:solidFill>
                <a:latin typeface="Verdana"/>
                <a:ea typeface="Verdana"/>
              </a:rPr>
              <a:t>medisinsk nødmeldetjeneste</a:t>
            </a:r>
            <a:endParaRPr lang="nb-NO" altLang="nb-NO" sz="2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 eaLnBrk="1" hangingPunct="1">
              <a:buNone/>
            </a:pPr>
            <a:r>
              <a:rPr lang="nb-NO" altLang="nb-NO" sz="1800" dirty="0">
                <a:solidFill>
                  <a:srgbClr val="0070C0"/>
                </a:solidFill>
                <a:latin typeface="Verdana"/>
                <a:ea typeface="Verdana"/>
                <a:cs typeface="Tahoma"/>
              </a:rPr>
              <a:t>Dato: </a:t>
            </a:r>
            <a:r>
              <a:rPr lang="nb-NO" altLang="nb-NO" sz="1800" dirty="0" err="1">
                <a:solidFill>
                  <a:srgbClr val="0070C0"/>
                </a:solidFill>
                <a:latin typeface="Verdana"/>
                <a:ea typeface="Verdana"/>
                <a:cs typeface="Tahoma"/>
              </a:rPr>
              <a:t>xx.xx.xxxx</a:t>
            </a:r>
            <a:endParaRPr lang="nb-NO" altLang="nb-NO" sz="1800" dirty="0">
              <a:solidFill>
                <a:srgbClr val="0070C0"/>
              </a:solidFill>
              <a:latin typeface="Verdana"/>
              <a:ea typeface="Verdana"/>
              <a:cs typeface="Tahoma"/>
            </a:endParaRPr>
          </a:p>
        </p:txBody>
      </p:sp>
      <p:sp>
        <p:nvSpPr>
          <p:cNvPr id="5" name="Undertittel 2"/>
          <p:cNvSpPr txBox="1">
            <a:spLocks/>
          </p:cNvSpPr>
          <p:nvPr/>
        </p:nvSpPr>
        <p:spPr bwMode="auto">
          <a:xfrm>
            <a:off x="2152738" y="3146702"/>
            <a:ext cx="837997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nb-NO" altLang="nb-NO" b="1">
                <a:solidFill>
                  <a:srgbClr val="0070C0"/>
                </a:solidFill>
                <a:latin typeface="Verdana"/>
                <a:ea typeface="Verdana"/>
              </a:rPr>
              <a:t>Profesjonell kommunikasjon i </a:t>
            </a:r>
            <a:endParaRPr lang="nb-NO" altLang="nb-NO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None/>
              <a:defRPr/>
            </a:pPr>
            <a:r>
              <a:rPr lang="nb-NO" altLang="nb-NO" b="1">
                <a:solidFill>
                  <a:srgbClr val="0070C0"/>
                </a:solidFill>
                <a:latin typeface="Verdana"/>
                <a:ea typeface="Verdana"/>
              </a:rPr>
              <a:t>medisinsk nødmeldetjeneste</a:t>
            </a:r>
            <a:endParaRPr lang="nb-NO" altLang="nb-NO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None/>
              <a:defRPr/>
            </a:pPr>
            <a:endParaRPr lang="nb-NO" altLang="nb-NO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Verdana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285" y="478279"/>
            <a:ext cx="3867747" cy="203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24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652817" y="917237"/>
            <a:ext cx="8220029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nb-NO" sz="3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Spørsmål </a:t>
            </a:r>
            <a:r>
              <a:rPr lang="nb-NO" sz="3600">
                <a:solidFill>
                  <a:srgbClr val="E7E6E6"/>
                </a:solidFill>
                <a:latin typeface="Verdana"/>
                <a:ea typeface="Verdana"/>
                <a:cs typeface="Tahoma"/>
              </a:rPr>
              <a:t> </a:t>
            </a:r>
            <a:endParaRPr kumimoji="0" lang="nb-NO" sz="36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653165" y="2624940"/>
            <a:ext cx="10555676" cy="277518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nb-NO" sz="3200">
                <a:solidFill>
                  <a:srgbClr val="4472C4"/>
                </a:solidFill>
                <a:latin typeface="Verdana"/>
                <a:ea typeface="Verdana"/>
              </a:rPr>
              <a:t>Hva mener du profesjonell kommunikasjon i medisinsk nødmeldetjeneste innebærer?</a:t>
            </a:r>
          </a:p>
          <a:p>
            <a:pPr>
              <a:lnSpc>
                <a:spcPct val="150000"/>
              </a:lnSpc>
              <a:defRPr/>
            </a:pPr>
            <a:endParaRPr lang="nb-NO" sz="2800">
              <a:solidFill>
                <a:srgbClr val="4472C4"/>
              </a:solidFill>
              <a:latin typeface="Verdana"/>
              <a:ea typeface="Verdana"/>
            </a:endParaRPr>
          </a:p>
          <a:p>
            <a:pPr marL="457200" indent="-457200">
              <a:lnSpc>
                <a:spcPct val="150000"/>
              </a:lnSpc>
              <a:buFont typeface="Wingdings"/>
              <a:buChar char="Ø"/>
              <a:defRPr/>
            </a:pPr>
            <a:r>
              <a:rPr lang="nb-NO" sz="2800">
                <a:solidFill>
                  <a:srgbClr val="4472C4"/>
                </a:solidFill>
                <a:latin typeface="Verdana"/>
                <a:ea typeface="Verdana"/>
              </a:rPr>
              <a:t>Noter stikkord </a:t>
            </a:r>
            <a:endParaRPr lang="nb-NO" sz="28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550" y="36288"/>
            <a:ext cx="1936450" cy="1923141"/>
          </a:xfrm>
          <a:prstGeom prst="rect">
            <a:avLst/>
          </a:prstGeo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</p:spTree>
    <p:extLst>
      <p:ext uri="{BB962C8B-B14F-4D97-AF65-F5344CB8AC3E}">
        <p14:creationId xmlns:p14="http://schemas.microsoft.com/office/powerpoint/2010/main" val="619279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842" y="196364"/>
            <a:ext cx="1117695" cy="838271"/>
          </a:xfrm>
          <a:prstGeom prst="rect">
            <a:avLst/>
          </a:prstGeom>
          <a:noFill/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sp>
        <p:nvSpPr>
          <p:cNvPr id="6" name="Rektangel 5"/>
          <p:cNvSpPr/>
          <p:nvPr/>
        </p:nvSpPr>
        <p:spPr>
          <a:xfrm>
            <a:off x="6802245" y="2035488"/>
            <a:ext cx="51853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400" b="1" i="0" u="none" strike="noStrike" kern="1200" cap="none" spc="0" normalizeH="0" baseline="0" noProof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God kommunikasjon</a:t>
            </a:r>
          </a:p>
        </p:txBody>
      </p:sp>
      <p:sp>
        <p:nvSpPr>
          <p:cNvPr id="2" name="Rektangel 1"/>
          <p:cNvSpPr/>
          <p:nvPr/>
        </p:nvSpPr>
        <p:spPr>
          <a:xfrm>
            <a:off x="0" y="203548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400" b="1" i="0" u="none" strike="noStrike" kern="1200" cap="none" spc="0" normalizeH="0" baseline="0" noProof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Profesjonell kommunikasjon </a:t>
            </a:r>
          </a:p>
        </p:txBody>
      </p:sp>
      <p:sp>
        <p:nvSpPr>
          <p:cNvPr id="5" name="Pil mot venstre og høyre 4"/>
          <p:cNvSpPr/>
          <p:nvPr/>
        </p:nvSpPr>
        <p:spPr>
          <a:xfrm>
            <a:off x="5575610" y="2587083"/>
            <a:ext cx="1226635" cy="646771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versus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2315689" y="4062946"/>
            <a:ext cx="2814452" cy="154734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200">
                <a:latin typeface="Verdana" panose="020B0604030504040204" pitchFamily="34" charset="0"/>
                <a:ea typeface="Verdana" panose="020B0604030504040204" pitchFamily="34" charset="0"/>
              </a:rPr>
              <a:t>Ansvar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200">
                <a:latin typeface="Verdana" panose="020B0604030504040204" pitchFamily="34" charset="0"/>
                <a:ea typeface="Verdana" panose="020B0604030504040204" pitchFamily="34" charset="0"/>
              </a:rPr>
              <a:t>Retning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200">
                <a:latin typeface="Verdana" panose="020B0604030504040204" pitchFamily="34" charset="0"/>
                <a:ea typeface="Verdana" panose="020B0604030504040204" pitchFamily="34" charset="0"/>
              </a:rPr>
              <a:t>Faglighet</a:t>
            </a:r>
          </a:p>
        </p:txBody>
      </p:sp>
    </p:spTree>
    <p:extLst>
      <p:ext uri="{BB962C8B-B14F-4D97-AF65-F5344CB8AC3E}">
        <p14:creationId xmlns:p14="http://schemas.microsoft.com/office/powerpoint/2010/main" val="208555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2421D0-A508-8ADD-CE54-F738BBDCE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C4671D-C180-AB43-3477-8722DB33B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ktangel 1">
            <a:extLst>
              <a:ext uri="{FF2B5EF4-FFF2-40B4-BE49-F238E27FC236}">
                <a16:creationId xmlns:a16="http://schemas.microsoft.com/office/drawing/2014/main" id="{9BC6C13F-7237-F3F6-8D98-81F1AF52D4D5}"/>
              </a:ext>
            </a:extLst>
          </p:cNvPr>
          <p:cNvSpPr/>
          <p:nvPr/>
        </p:nvSpPr>
        <p:spPr>
          <a:xfrm>
            <a:off x="825285" y="3498"/>
            <a:ext cx="6560222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2800" b="1" i="0" u="none" strike="noStrike" cap="none" spc="0" normalizeH="0" baseline="0" noProof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Profesjonell</a:t>
            </a:r>
            <a:r>
              <a:rPr lang="en-US" sz="2800" b="1">
                <a:solidFill>
                  <a:schemeClr val="accent5"/>
                </a:solidFill>
                <a:latin typeface="Verdana"/>
                <a:ea typeface="Verdana"/>
                <a:cs typeface="+mj-cs"/>
              </a:rPr>
              <a:t> </a:t>
            </a:r>
            <a:endParaRPr lang="en-US" sz="2800">
              <a:solidFill>
                <a:schemeClr val="accent5"/>
              </a:solidFill>
              <a:latin typeface="Verdana"/>
              <a:ea typeface="Verdan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2800" b="1" i="0" u="none" strike="noStrike" cap="none" spc="0" normalizeH="0" baseline="0" noProof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kommunikasjon</a:t>
            </a:r>
            <a:r>
              <a:rPr kumimoji="0" lang="en-US" sz="2800" b="1" i="0" u="none" strike="noStrike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"/>
                <a:ea typeface="Verdana"/>
                <a:cs typeface="+mj-cs"/>
              </a:rPr>
              <a:t> er:</a:t>
            </a:r>
            <a:endParaRPr lang="en-US" sz="2800" b="0" i="0" u="none" strike="noStrike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Verdana"/>
              <a:ea typeface="Verdana"/>
              <a:cs typeface="+mj-cs"/>
            </a:endParaRPr>
          </a:p>
        </p:txBody>
      </p:sp>
      <p:sp>
        <p:nvSpPr>
          <p:cNvPr id="14" name="Rektangel 5">
            <a:extLst>
              <a:ext uri="{FF2B5EF4-FFF2-40B4-BE49-F238E27FC236}">
                <a16:creationId xmlns:a16="http://schemas.microsoft.com/office/drawing/2014/main" id="{C0728B3B-EF37-C562-7C50-C1641D8F7719}"/>
              </a:ext>
            </a:extLst>
          </p:cNvPr>
          <p:cNvSpPr/>
          <p:nvPr/>
        </p:nvSpPr>
        <p:spPr>
          <a:xfrm>
            <a:off x="734878" y="1814269"/>
            <a:ext cx="4829578" cy="47888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228600" fontAlgn="auto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Imøtekommende</a:t>
            </a:r>
            <a:r>
              <a:rPr kumimoji="0" lang="en-US" sz="160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 </a:t>
            </a:r>
            <a:r>
              <a:rPr kumimoji="0" lang="en-US" sz="1600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og</a:t>
            </a:r>
            <a:r>
              <a:rPr kumimoji="0" lang="en-US" sz="160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 </a:t>
            </a:r>
            <a:r>
              <a:rPr kumimoji="0" lang="en-US" sz="1600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fordomsfri</a:t>
            </a:r>
            <a:endParaRPr lang="en-US" sz="1600">
              <a:latin typeface="Verdana"/>
              <a:ea typeface="Verdana"/>
            </a:endParaRPr>
          </a:p>
          <a:p>
            <a:pPr marL="342900"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Bevisst</a:t>
            </a:r>
            <a:r>
              <a:rPr kumimoji="0" lang="en-US" sz="160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 </a:t>
            </a:r>
            <a:r>
              <a:rPr kumimoji="0" lang="en-US" sz="1600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og</a:t>
            </a:r>
            <a:r>
              <a:rPr kumimoji="0" lang="en-US" sz="160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 </a:t>
            </a:r>
            <a:r>
              <a:rPr kumimoji="0" lang="en-US" sz="1600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reflektert</a:t>
            </a:r>
            <a:r>
              <a:rPr lang="en-US" sz="1600">
                <a:latin typeface="Verdana"/>
                <a:ea typeface="Verdana"/>
              </a:rPr>
              <a:t> </a:t>
            </a:r>
            <a:endParaRPr lang="en-US" sz="160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</a:endParaRPr>
          </a:p>
          <a:p>
            <a:pPr marL="342900"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Systematisk</a:t>
            </a:r>
            <a:r>
              <a:rPr lang="en-US" sz="1600">
                <a:latin typeface="Verdana"/>
                <a:ea typeface="Verdana"/>
              </a:rPr>
              <a:t> </a:t>
            </a:r>
            <a:endParaRPr lang="en-US" sz="160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</a:endParaRPr>
          </a:p>
          <a:p>
            <a:pPr marL="342900" marR="0" lvl="0" indent="-228600" fontAlgn="auto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Basert</a:t>
            </a:r>
            <a:r>
              <a:rPr kumimoji="0" lang="en-US" sz="160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 </a:t>
            </a:r>
            <a:r>
              <a:rPr kumimoji="0" lang="en-US" sz="1600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på</a:t>
            </a:r>
            <a:r>
              <a:rPr kumimoji="0" lang="en-US" sz="160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 </a:t>
            </a:r>
            <a:r>
              <a:rPr kumimoji="0" lang="en-US" sz="1600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fagkyndighet</a:t>
            </a:r>
            <a:endParaRPr lang="en-US" sz="160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</a:endParaRPr>
          </a:p>
          <a:p>
            <a:pPr marL="342900"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Bruk av </a:t>
            </a:r>
            <a:r>
              <a:rPr kumimoji="0" lang="en-US" sz="1600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ulike</a:t>
            </a:r>
            <a:r>
              <a:rPr kumimoji="0" lang="en-US" sz="160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 </a:t>
            </a:r>
            <a:r>
              <a:rPr kumimoji="0" lang="en-US" sz="1600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samtaleteknikker</a:t>
            </a:r>
            <a:r>
              <a:rPr lang="en-US" sz="1600">
                <a:latin typeface="Verdana"/>
                <a:ea typeface="Verdana"/>
              </a:rPr>
              <a:t> </a:t>
            </a:r>
            <a:endParaRPr lang="en-US" sz="160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</a:endParaRPr>
          </a:p>
          <a:p>
            <a:pPr marL="342900"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Empatisk</a:t>
            </a:r>
            <a:r>
              <a:rPr lang="en-US" sz="1600">
                <a:latin typeface="Verdana"/>
                <a:ea typeface="Verdana"/>
              </a:rPr>
              <a:t> </a:t>
            </a:r>
            <a:endParaRPr lang="en-US" sz="160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</a:endParaRPr>
          </a:p>
          <a:p>
            <a:pPr marL="342900" marR="0" lvl="0" indent="-228600" fontAlgn="auto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Problemløsningsorientert</a:t>
            </a:r>
            <a:endParaRPr lang="en-US" sz="160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</a:endParaRPr>
          </a:p>
          <a:p>
            <a:pPr marL="342900" marR="0" lvl="0" indent="-228600" fontAlgn="auto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Serviceinnstilt</a:t>
            </a:r>
            <a:endParaRPr lang="en-US" sz="160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</a:endParaRPr>
          </a:p>
          <a:p>
            <a:pPr marL="342900" marR="0" lvl="0" indent="-228600" fontAlgn="auto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Mottakelig</a:t>
            </a:r>
            <a:r>
              <a:rPr kumimoji="0" lang="en-US" sz="160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 for </a:t>
            </a:r>
            <a:r>
              <a:rPr kumimoji="0" lang="en-US" sz="1600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tilbakemeldinger</a:t>
            </a:r>
            <a:r>
              <a:rPr kumimoji="0" lang="en-US" sz="160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 / </a:t>
            </a:r>
            <a:r>
              <a:rPr kumimoji="0" lang="en-US" sz="1600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ydmyk</a:t>
            </a:r>
            <a:endParaRPr lang="en-US" sz="160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</a:endParaRPr>
          </a:p>
          <a:p>
            <a:pPr marL="342900" indent="-228600">
              <a:lnSpc>
                <a:spcPct val="16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Endringsvillig</a:t>
            </a:r>
            <a:r>
              <a:rPr lang="en-US" sz="1600">
                <a:latin typeface="Verdana"/>
                <a:ea typeface="Verdana"/>
              </a:rPr>
              <a:t> </a:t>
            </a:r>
            <a:endParaRPr lang="en-US" sz="160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</a:endParaRPr>
          </a:p>
          <a:p>
            <a:pPr marL="34290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63B58182-7C4F-FAD9-DEEC-9E9477A17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134" y="1168002"/>
            <a:ext cx="5946183" cy="39598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8243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9789F-F97F-4ED1-BC0A-B03B65E10DA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746353" y="1965829"/>
            <a:ext cx="10944904" cy="75713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	gir innringere og pårørende</a:t>
            </a:r>
            <a:r>
              <a:rPr lang="nb-NO" sz="2800">
                <a:solidFill>
                  <a:srgbClr val="0070C0"/>
                </a:solidFill>
                <a:latin typeface="Verdana"/>
                <a:ea typeface="Verdana"/>
                <a:cs typeface="Tahoma"/>
              </a:rPr>
              <a:t> en</a:t>
            </a: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 bedre </a:t>
            </a:r>
            <a:r>
              <a:rPr lang="nb-NO" sz="2800">
                <a:solidFill>
                  <a:srgbClr val="0070C0"/>
                </a:solidFill>
                <a:latin typeface="Verdana"/>
                <a:ea typeface="Verdana"/>
                <a:cs typeface="Tahoma"/>
              </a:rPr>
              <a:t>opplevelse</a:t>
            </a:r>
            <a:endParaRPr lang="nb-NO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nb-NO" sz="2800">
                <a:solidFill>
                  <a:srgbClr val="0070C0"/>
                </a:solidFill>
                <a:latin typeface="Verdana"/>
                <a:ea typeface="Verdana"/>
                <a:cs typeface="Tahoma"/>
              </a:rPr>
              <a:t>       </a:t>
            </a: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gjør det hyggeligere for deg og kollegaene dine</a:t>
            </a:r>
            <a:endParaRPr lang="nb-NO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Verdan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	gjør at du kommer raskere i mål</a:t>
            </a:r>
            <a:endParaRPr lang="nb-NO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Verdana"/>
              <a:cs typeface="Tahoma"/>
            </a:endParaRPr>
          </a:p>
          <a:p>
            <a:pPr>
              <a:lnSpc>
                <a:spcPct val="150000"/>
              </a:lnSpc>
              <a:defRPr/>
            </a:pPr>
            <a:endParaRPr lang="nb-NO" sz="2800">
              <a:solidFill>
                <a:srgbClr val="0070C0"/>
              </a:solidFill>
              <a:latin typeface="Verdana"/>
              <a:ea typeface="Verdana"/>
              <a:cs typeface="Tahoma"/>
            </a:endParaRPr>
          </a:p>
          <a:p>
            <a:pPr>
              <a:lnSpc>
                <a:spcPct val="150000"/>
              </a:lnSpc>
              <a:defRPr/>
            </a:pPr>
            <a:endParaRPr lang="nb-NO" sz="2800">
              <a:solidFill>
                <a:srgbClr val="0070C0"/>
              </a:solidFill>
              <a:latin typeface="Verdana"/>
              <a:ea typeface="Verdana"/>
              <a:cs typeface="Tahoma"/>
            </a:endParaRPr>
          </a:p>
          <a:p>
            <a:pPr>
              <a:lnSpc>
                <a:spcPct val="150000"/>
              </a:lnSpc>
              <a:defRPr/>
            </a:pPr>
            <a:endParaRPr lang="nb-NO" sz="280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nb-NO" sz="2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	</a:t>
            </a:r>
            <a:endParaRPr lang="nb-NO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Verdan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ssholder for lysbildenummer 1"/>
          <p:cNvSpPr txBox="1">
            <a:spLocks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1F81A0-AD61-4D90-BE0A-368467FA72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tel 10"/>
          <p:cNvSpPr txBox="1">
            <a:spLocks/>
          </p:cNvSpPr>
          <p:nvPr/>
        </p:nvSpPr>
        <p:spPr>
          <a:xfrm>
            <a:off x="589493" y="523207"/>
            <a:ext cx="7608173" cy="523220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Hvorfor profesjonell kommunikasjon</a:t>
            </a:r>
            <a:endParaRPr kumimoji="0" lang="nb-NO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il høyre 9"/>
          <p:cNvSpPr/>
          <p:nvPr/>
        </p:nvSpPr>
        <p:spPr>
          <a:xfrm>
            <a:off x="947745" y="2904175"/>
            <a:ext cx="620486" cy="402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il høyre 10"/>
          <p:cNvSpPr/>
          <p:nvPr/>
        </p:nvSpPr>
        <p:spPr>
          <a:xfrm>
            <a:off x="947745" y="3578049"/>
            <a:ext cx="620486" cy="402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il høyre 11"/>
          <p:cNvSpPr/>
          <p:nvPr/>
        </p:nvSpPr>
        <p:spPr>
          <a:xfrm>
            <a:off x="947745" y="4251923"/>
            <a:ext cx="620486" cy="402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8258480" y="4330363"/>
            <a:ext cx="2825349" cy="9701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Gøyere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247643" y="1401516"/>
            <a:ext cx="2966413" cy="112862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Pasient-sikkerhet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860209" y="985338"/>
            <a:ext cx="3493591" cy="141237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Tryggere som operatør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509785" y="4940541"/>
            <a:ext cx="2825349" cy="9701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Enklere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5098566" y="5397666"/>
            <a:ext cx="2825349" cy="97015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Mindre klager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17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7158" y="2233800"/>
            <a:ext cx="2894842" cy="3164699"/>
          </a:xfrm>
          <a:prstGeom prst="rect">
            <a:avLst/>
          </a:prstGeom>
        </p:spPr>
      </p:pic>
      <p:sp>
        <p:nvSpPr>
          <p:cNvPr id="4" name="Bildeforklaring formet som en ellipse 3"/>
          <p:cNvSpPr/>
          <p:nvPr/>
        </p:nvSpPr>
        <p:spPr>
          <a:xfrm>
            <a:off x="4082038" y="843439"/>
            <a:ext cx="4490765" cy="1339692"/>
          </a:xfrm>
          <a:prstGeom prst="wedgeEllipseCallout">
            <a:avLst>
              <a:gd name="adj1" fmla="val 85326"/>
              <a:gd name="adj2" fmla="val 925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… har vi nådd målet med emnet?</a:t>
            </a: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89F-F97F-4ED1-BC0A-B03B65E10DA7}" type="slidenum">
              <a:rPr lang="nb-NO" smtClean="0"/>
              <a:t>24</a:t>
            </a:fld>
            <a:endParaRPr lang="nb-NO"/>
          </a:p>
        </p:txBody>
      </p:sp>
      <p:sp>
        <p:nvSpPr>
          <p:cNvPr id="6" name="Rektangel 1">
            <a:extLst>
              <a:ext uri="{FF2B5EF4-FFF2-40B4-BE49-F238E27FC236}">
                <a16:creationId xmlns:a16="http://schemas.microsoft.com/office/drawing/2014/main" id="{EFE49318-E5A3-A675-01A6-A5C9652C472B}"/>
              </a:ext>
            </a:extLst>
          </p:cNvPr>
          <p:cNvSpPr/>
          <p:nvPr/>
        </p:nvSpPr>
        <p:spPr>
          <a:xfrm>
            <a:off x="-1476" y="2316134"/>
            <a:ext cx="9436541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20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Kursdeltakerne skal: </a:t>
            </a:r>
          </a:p>
          <a:p>
            <a:pPr lvl="2">
              <a:defRPr/>
            </a:pPr>
            <a:endParaRPr lang="nb-NO" sz="2000">
              <a:latin typeface="Verdana"/>
              <a:ea typeface="Verdana"/>
              <a:cs typeface="Tahoma"/>
            </a:endParaRPr>
          </a:p>
          <a:p>
            <a:pPr lvl="2">
              <a:defRPr/>
            </a:pPr>
            <a:endParaRPr lang="nb-NO" sz="2000">
              <a:latin typeface="Verdana"/>
              <a:ea typeface="Verdana"/>
              <a:cs typeface="Tahoma"/>
            </a:endParaRPr>
          </a:p>
          <a:p>
            <a:pPr marL="1371600" lvl="2" indent="-457200">
              <a:buAutoNum type="arabicPeriod"/>
              <a:defRPr/>
            </a:pPr>
            <a:r>
              <a:rPr lang="nb-NO" sz="2000">
                <a:latin typeface="Verdana"/>
                <a:ea typeface="Verdana"/>
                <a:cs typeface="Tahoma"/>
              </a:rPr>
              <a:t>Kunne forklare hva profesjonell kommunikasjon i </a:t>
            </a:r>
            <a:endParaRPr lang="nb-NO" sz="200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lvl="2">
              <a:defRPr/>
            </a:pPr>
            <a:r>
              <a:rPr lang="nb-NO" sz="2000">
                <a:latin typeface="Verdana"/>
                <a:ea typeface="Verdana"/>
                <a:cs typeface="Tahoma"/>
              </a:rPr>
              <a:t>     medisinsk nødmeldetjeneste innebærer </a:t>
            </a:r>
            <a:endParaRPr lang="nb-NO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1371600" lvl="2" indent="-457200">
              <a:buAutoNum type="arabicPeriod"/>
              <a:defRPr/>
            </a:pPr>
            <a:endParaRPr lang="nb-NO" sz="2000">
              <a:latin typeface="Verdana"/>
              <a:ea typeface="Verdana"/>
              <a:cs typeface="Tahoma"/>
            </a:endParaRPr>
          </a:p>
          <a:p>
            <a:pPr lvl="2">
              <a:defRPr/>
            </a:pPr>
            <a:r>
              <a:rPr lang="nb-NO" sz="2000">
                <a:latin typeface="Verdana"/>
                <a:ea typeface="Verdana"/>
                <a:cs typeface="Tahoma"/>
              </a:rPr>
              <a:t>2.   Kunne gjengi de fem punktene som inngår i en </a:t>
            </a:r>
            <a:endParaRPr lang="nb-NO" sz="200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lvl="2">
              <a:defRPr/>
            </a:pPr>
            <a:r>
              <a:rPr lang="nb-NO" sz="2000">
                <a:latin typeface="Verdana"/>
                <a:ea typeface="Verdana"/>
                <a:cs typeface="Tahoma"/>
              </a:rPr>
              <a:t>      strukturert samtale med innringer</a:t>
            </a:r>
            <a:endParaRPr lang="nb-NO" sz="200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lvl="2">
              <a:defRPr/>
            </a:pPr>
            <a:endParaRPr lang="nb-NO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  <a:cs typeface="Tahoma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b-NO" sz="20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13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tittel 2"/>
          <p:cNvSpPr txBox="1">
            <a:spLocks/>
          </p:cNvSpPr>
          <p:nvPr/>
        </p:nvSpPr>
        <p:spPr bwMode="auto">
          <a:xfrm>
            <a:off x="3095148" y="4026620"/>
            <a:ext cx="6482351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Har du innspill?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alt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Ta kontakt på </a:t>
            </a:r>
            <a:r>
              <a:rPr kumimoji="0" lang="nb-NO" alt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hlinkClick r:id="rId4"/>
              </a:rPr>
              <a:t>post@kokom.no</a:t>
            </a:r>
            <a:endParaRPr kumimoji="0" lang="nb-NO" altLang="nb-NO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altLang="nb-NO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" name="Undertittel 2"/>
          <p:cNvSpPr txBox="1">
            <a:spLocks/>
          </p:cNvSpPr>
          <p:nvPr/>
        </p:nvSpPr>
        <p:spPr bwMode="auto">
          <a:xfrm>
            <a:off x="2488563" y="5882380"/>
            <a:ext cx="7695522" cy="86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Referanser og aktuell litteratur:</a:t>
            </a:r>
            <a:r>
              <a:rPr lang="nb-NO" altLang="nb-NO" sz="140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Tahoma"/>
              </a:rPr>
              <a:t> </a:t>
            </a:r>
            <a:r>
              <a:rPr kumimoji="0" lang="nb-NO" altLang="nb-NO" sz="14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Se emnebeskrivelser for grunnkurset</a:t>
            </a:r>
            <a:endParaRPr lang="nb-NO" altLang="nb-NO" sz="14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  <a:defRPr/>
            </a:pPr>
            <a:r>
              <a:rPr lang="nb-NO" altLang="nb-NO" sz="140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Tahoma"/>
              </a:rPr>
              <a:t>Illustrasjoner: </a:t>
            </a:r>
            <a:r>
              <a:rPr lang="nb-NO" altLang="nb-NO" sz="1400" err="1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Tahoma"/>
              </a:rPr>
              <a:t>KoKom</a:t>
            </a:r>
            <a:r>
              <a:rPr lang="nb-NO" altLang="nb-NO" sz="140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Tahoma"/>
              </a:rPr>
              <a:t> og Adobe </a:t>
            </a:r>
            <a:r>
              <a:rPr lang="nb-NO" altLang="nb-NO" sz="1400" err="1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Tahoma"/>
              </a:rPr>
              <a:t>stock</a:t>
            </a:r>
            <a:endParaRPr lang="nb-NO" altLang="nb-NO" sz="1400" err="1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algn="ctr">
              <a:buNone/>
              <a:defRPr/>
            </a:pPr>
            <a:endParaRPr lang="nb-NO" altLang="nb-NO" sz="2000">
              <a:solidFill>
                <a:srgbClr val="5B9BD5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algn="ctr">
              <a:buNone/>
              <a:defRPr/>
            </a:pPr>
            <a:endParaRPr lang="nb-NO" altLang="nb-NO" sz="2000">
              <a:solidFill>
                <a:srgbClr val="5B9BD5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5D42183-90FB-1182-95DA-0BAABC755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238" y="1191375"/>
            <a:ext cx="3912172" cy="261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0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9" y="2332108"/>
            <a:ext cx="7962225" cy="308997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1371600" lvl="2" indent="-457200">
              <a:lnSpc>
                <a:spcPct val="150000"/>
              </a:lnSpc>
              <a:buFont typeface="Calibri Light" panose="020F0302020204030204"/>
              <a:buAutoNum type="arabicPeriod"/>
              <a:defRPr/>
            </a:pPr>
            <a:r>
              <a:rPr lang="nb-NO" sz="2000">
                <a:latin typeface="Verdana"/>
                <a:ea typeface="Verdana"/>
                <a:cs typeface="Tahoma"/>
              </a:rPr>
              <a:t>Profesjonell kommunikasjon i AMK / Legevaktsentral</a:t>
            </a:r>
          </a:p>
          <a:p>
            <a:pPr marL="1371600" lvl="2" indent="-457200">
              <a:lnSpc>
                <a:spcPct val="150000"/>
              </a:lnSpc>
              <a:buAutoNum type="arabicPeriod"/>
              <a:defRPr/>
            </a:pPr>
            <a:endParaRPr lang="nb-NO" sz="2000">
              <a:latin typeface="Verdana"/>
              <a:ea typeface="Verdana"/>
              <a:cs typeface="Tahoma"/>
            </a:endParaRPr>
          </a:p>
          <a:p>
            <a:pPr marL="1371600" lvl="2" indent="-457200">
              <a:lnSpc>
                <a:spcPct val="150000"/>
              </a:lnSpc>
              <a:buAutoNum type="arabicPeriod"/>
              <a:defRPr/>
            </a:pPr>
            <a:r>
              <a:rPr lang="nb-NO" sz="2000" err="1">
                <a:latin typeface="Verdana"/>
                <a:ea typeface="Verdana"/>
                <a:cs typeface="Tahoma"/>
              </a:rPr>
              <a:t>Kommunikativ</a:t>
            </a:r>
            <a:r>
              <a:rPr lang="nb-NO" sz="2000">
                <a:latin typeface="Verdana"/>
                <a:ea typeface="Verdana"/>
                <a:cs typeface="Tahoma"/>
              </a:rPr>
              <a:t> strategi og struktur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Tahoma"/>
              </a:rPr>
              <a:t> på samtalene</a:t>
            </a:r>
            <a:endParaRPr lang="nb-NO"/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  <a:defRPr/>
            </a:pPr>
            <a:endParaRPr lang="nb-NO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nb-NO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057265" y="1236695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Innhold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251" y="1595490"/>
            <a:ext cx="3727916" cy="3824032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89F-F97F-4ED1-BC0A-B03B65E10DA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99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-1476" y="2316134"/>
            <a:ext cx="9436541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b-NO" sz="20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Kursdeltakerne skal: </a:t>
            </a:r>
          </a:p>
          <a:p>
            <a:pPr lvl="2">
              <a:defRPr/>
            </a:pPr>
            <a:endParaRPr lang="nb-NO" sz="2000">
              <a:latin typeface="Verdana"/>
              <a:ea typeface="Verdana"/>
              <a:cs typeface="Tahoma"/>
            </a:endParaRPr>
          </a:p>
          <a:p>
            <a:pPr lvl="2">
              <a:defRPr/>
            </a:pPr>
            <a:endParaRPr lang="nb-NO" sz="2000">
              <a:latin typeface="Verdana"/>
              <a:ea typeface="Verdana"/>
              <a:cs typeface="Tahoma"/>
            </a:endParaRPr>
          </a:p>
          <a:p>
            <a:pPr marL="1371600" lvl="2" indent="-457200">
              <a:buAutoNum type="arabicPeriod"/>
              <a:defRPr/>
            </a:pPr>
            <a:r>
              <a:rPr lang="nb-NO" sz="2000">
                <a:latin typeface="Verdana"/>
                <a:ea typeface="Verdana"/>
                <a:cs typeface="Tahoma"/>
              </a:rPr>
              <a:t>Kunne forklare hva profesjonell kommunikasjon i </a:t>
            </a:r>
            <a:endParaRPr lang="nb-NO" sz="200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lvl="2">
              <a:defRPr/>
            </a:pPr>
            <a:r>
              <a:rPr lang="nb-NO" sz="2000">
                <a:latin typeface="Verdana"/>
                <a:ea typeface="Verdana"/>
                <a:cs typeface="Tahoma"/>
              </a:rPr>
              <a:t>     medisinsk nødmeldetjeneste innebærer </a:t>
            </a:r>
            <a:endParaRPr lang="nb-NO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1371600" lvl="2" indent="-457200">
              <a:buAutoNum type="arabicPeriod"/>
              <a:defRPr/>
            </a:pPr>
            <a:endParaRPr lang="nb-NO" sz="2000">
              <a:latin typeface="Verdana"/>
              <a:ea typeface="Verdana"/>
              <a:cs typeface="Tahoma"/>
            </a:endParaRPr>
          </a:p>
          <a:p>
            <a:pPr lvl="2">
              <a:defRPr/>
            </a:pPr>
            <a:r>
              <a:rPr lang="nb-NO" sz="2000">
                <a:latin typeface="Verdana"/>
                <a:ea typeface="Verdana"/>
                <a:cs typeface="Tahoma"/>
              </a:rPr>
              <a:t>2.   Kunne gjengi de fem punktene som inngår i en </a:t>
            </a:r>
            <a:endParaRPr lang="nb-NO" sz="200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lvl="2">
              <a:defRPr/>
            </a:pPr>
            <a:r>
              <a:rPr lang="nb-NO" sz="2000">
                <a:latin typeface="Verdana"/>
                <a:ea typeface="Verdana"/>
                <a:cs typeface="Tahoma"/>
              </a:rPr>
              <a:t>      strukturert samtale med innringer</a:t>
            </a:r>
            <a:endParaRPr lang="nb-NO" sz="200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lvl="2">
              <a:defRPr/>
            </a:pPr>
            <a:endParaRPr lang="nb-NO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  <a:cs typeface="Tahoma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R="0" lvl="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b-NO" sz="200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815265" y="1297660"/>
            <a:ext cx="3294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Undervisningsmål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89F-F97F-4ED1-BC0A-B03B65E10DA7}" type="slidenum">
              <a:rPr lang="nb-NO" smtClean="0"/>
              <a:t>4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7B1369-B3B2-D6A6-E3B1-F4B2FBBD93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8928"/>
          <a:stretch/>
        </p:blipFill>
        <p:spPr>
          <a:xfrm>
            <a:off x="8614840" y="1872213"/>
            <a:ext cx="3137179" cy="3124264"/>
          </a:xfrm>
          <a:custGeom>
            <a:avLst/>
            <a:gdLst/>
            <a:ahLst/>
            <a:cxnLst/>
            <a:rect l="l" t="t" r="r" b="b"/>
            <a:pathLst>
              <a:path w="2509736" h="2509736">
                <a:moveTo>
                  <a:pt x="1254868" y="0"/>
                </a:moveTo>
                <a:cubicBezTo>
                  <a:pt x="1947912" y="0"/>
                  <a:pt x="2509736" y="561824"/>
                  <a:pt x="2509736" y="1254868"/>
                </a:cubicBezTo>
                <a:cubicBezTo>
                  <a:pt x="2509736" y="1947912"/>
                  <a:pt x="1947912" y="2509736"/>
                  <a:pt x="1254868" y="2509736"/>
                </a:cubicBezTo>
                <a:cubicBezTo>
                  <a:pt x="561824" y="2509736"/>
                  <a:pt x="0" y="1947912"/>
                  <a:pt x="0" y="1254868"/>
                </a:cubicBezTo>
                <a:cubicBezTo>
                  <a:pt x="0" y="561824"/>
                  <a:pt x="561824" y="0"/>
                  <a:pt x="12548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67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652817" y="917237"/>
            <a:ext cx="8220029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nb-NO" sz="3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Verdana"/>
                <a:ea typeface="Verdana"/>
                <a:cs typeface="Tahoma"/>
              </a:rPr>
              <a:t>Spørsmål </a:t>
            </a:r>
            <a:r>
              <a:rPr lang="nb-NO" sz="3600">
                <a:solidFill>
                  <a:srgbClr val="E7E6E6"/>
                </a:solidFill>
                <a:latin typeface="Verdana"/>
                <a:ea typeface="Verdana"/>
                <a:cs typeface="Tahoma"/>
              </a:rPr>
              <a:t> </a:t>
            </a:r>
            <a:endParaRPr kumimoji="0" lang="nb-NO" sz="36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926336" y="2696827"/>
            <a:ext cx="9980582" cy="14700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nb-NO" sz="3200">
                <a:solidFill>
                  <a:srgbClr val="4472C4"/>
                </a:solidFill>
                <a:latin typeface="Verdana"/>
                <a:ea typeface="Verdana"/>
              </a:rPr>
              <a:t>Hvordan ønsker du å bli møtt når du ringer </a:t>
            </a:r>
            <a:endParaRPr lang="nb-NO" sz="3200">
              <a:solidFill>
                <a:srgbClr val="4472C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nb-NO" sz="3200">
                <a:solidFill>
                  <a:srgbClr val="4472C4"/>
                </a:solidFill>
                <a:latin typeface="Verdana"/>
                <a:ea typeface="Verdana"/>
              </a:rPr>
              <a:t>116 117 eller 113? </a:t>
            </a:r>
            <a:endParaRPr lang="nb-NO" sz="32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550" y="36288"/>
            <a:ext cx="1936450" cy="1923141"/>
          </a:xfrm>
          <a:prstGeom prst="rect">
            <a:avLst/>
          </a:prstGeo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</p:spTree>
    <p:extLst>
      <p:ext uri="{BB962C8B-B14F-4D97-AF65-F5344CB8AC3E}">
        <p14:creationId xmlns:p14="http://schemas.microsoft.com/office/powerpoint/2010/main" val="236964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851333" y="1809065"/>
            <a:ext cx="8134785" cy="144067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239460" y="749264"/>
            <a:ext cx="4461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Kommunikasjon foregår </a:t>
            </a: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1239460" y="1947849"/>
            <a:ext cx="10279750" cy="47243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Mellom innringer og operatør</a:t>
            </a:r>
          </a:p>
          <a:p>
            <a:pPr marL="514350" marR="0" lvl="0" indent="-5143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Med kollegaer og samarbeidspartnere</a:t>
            </a:r>
          </a:p>
          <a:p>
            <a:pPr marL="514350" marR="0" lvl="0" indent="-5143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 nødnett</a:t>
            </a:r>
          </a:p>
          <a:p>
            <a:pPr>
              <a:lnSpc>
                <a:spcPct val="200000"/>
              </a:lnSpc>
              <a:defRPr/>
            </a:pPr>
            <a:r>
              <a:rPr lang="nb-NO" sz="3200">
                <a:latin typeface="Verdana"/>
                <a:ea typeface="Verdana"/>
              </a:rPr>
              <a:t>4. </a:t>
            </a: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</a:rPr>
              <a:t>Bruk av video</a:t>
            </a:r>
            <a:r>
              <a:rPr lang="nb-NO" sz="3200">
                <a:latin typeface="Verdana"/>
                <a:ea typeface="Verdana"/>
              </a:rPr>
              <a:t> </a:t>
            </a:r>
            <a:endParaRPr lang="nb-NO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/>
          <a:srcRect l="16530" r="6769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ktangel 1"/>
          <p:cNvSpPr/>
          <p:nvPr/>
        </p:nvSpPr>
        <p:spPr>
          <a:xfrm>
            <a:off x="477981" y="1122363"/>
            <a:ext cx="3994606" cy="3060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80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+mj-cs"/>
              </a:rPr>
              <a:t>Vår </a:t>
            </a:r>
            <a:r>
              <a:rPr kumimoji="0" lang="en-US" sz="4800" i="0" u="none" strike="noStrike" cap="none" spc="0" normalizeH="0" baseline="0" noProof="0" err="1">
                <a:ln>
                  <a:noFill/>
                </a:ln>
                <a:effectLst/>
                <a:uLnTx/>
                <a:uFillTx/>
                <a:latin typeface="Verdana"/>
                <a:ea typeface="Verdana"/>
                <a:cs typeface="+mj-cs"/>
              </a:rPr>
              <a:t>utfordring</a:t>
            </a:r>
            <a:endParaRPr lang="en-US" sz="480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Verdana"/>
              <a:ea typeface="Verdan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F29789F-F97F-4ED1-BC0A-B03B65E10DA7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681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206052" y="2308084"/>
            <a:ext cx="376907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Fremmedspråklige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Psykisk syke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Rusmisbruker 		</a:t>
            </a:r>
            <a:endParaRPr kumimoji="0" lang="nb-NO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028063" y="1122140"/>
            <a:ext cx="773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Kommunikasjon handler om bevisstgjøring</a:t>
            </a: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4CC19-5094-4E02-8C81-CE45922B0A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il høyre 10"/>
          <p:cNvSpPr/>
          <p:nvPr/>
        </p:nvSpPr>
        <p:spPr>
          <a:xfrm>
            <a:off x="4893564" y="2543856"/>
            <a:ext cx="359764" cy="179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5673213" y="2402964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minoritetsspråklige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il høyre 12"/>
          <p:cNvSpPr/>
          <p:nvPr/>
        </p:nvSpPr>
        <p:spPr>
          <a:xfrm>
            <a:off x="4893564" y="3683789"/>
            <a:ext cx="359764" cy="179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5673212" y="3542897"/>
            <a:ext cx="568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mennesker i psykisk krise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l høyre 14"/>
          <p:cNvSpPr/>
          <p:nvPr/>
        </p:nvSpPr>
        <p:spPr>
          <a:xfrm>
            <a:off x="4934344" y="4823722"/>
            <a:ext cx="359764" cy="179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5673213" y="4632921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rusbruker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5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20152" y="726678"/>
            <a:ext cx="2828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Aktuelt lovverk</a:t>
            </a: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813264" y="2625878"/>
            <a:ext cx="10450285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26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Informasjonen skal: </a:t>
            </a:r>
          </a:p>
          <a:p>
            <a:pPr algn="ctr">
              <a:lnSpc>
                <a:spcPct val="150000"/>
              </a:lnSpc>
            </a:pPr>
            <a:r>
              <a:rPr lang="nb-NO" sz="2600" i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«være tilpasset mottakerens individuelle forutsetninger, som alder, modenhet, erfaring og kultur- og språkbakgrunn</a:t>
            </a:r>
            <a:r>
              <a:rPr lang="nb-NO" sz="26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  <a:p>
            <a:pPr lvl="0">
              <a:lnSpc>
                <a:spcPct val="150000"/>
              </a:lnSpc>
              <a:defRPr/>
            </a:pPr>
            <a:endParaRPr kumimoji="0" lang="nb-NO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789F-F97F-4ED1-BC0A-B03B65E10DA7}" type="slidenum">
              <a:rPr lang="nb-NO" smtClean="0"/>
              <a:t>9</a:t>
            </a:fld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434" y="576873"/>
            <a:ext cx="1183294" cy="1628078"/>
          </a:xfrm>
          <a:prstGeom prst="rect">
            <a:avLst/>
          </a:prstGeom>
        </p:spPr>
      </p:pic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703828" y="6098564"/>
            <a:ext cx="4114800" cy="365125"/>
          </a:xfrm>
        </p:spPr>
        <p:txBody>
          <a:bodyPr/>
          <a:lstStyle/>
          <a:p>
            <a:r>
              <a:rPr lang="nb-NO" sz="2000" dirty="0">
                <a:latin typeface="Verdana" panose="020B0604030504040204" pitchFamily="34" charset="0"/>
                <a:ea typeface="Verdana" panose="020B0604030504040204" pitchFamily="34" charset="0"/>
              </a:rPr>
              <a:t>Pasient- og brukerrettighetsloven § 3-5</a:t>
            </a:r>
          </a:p>
        </p:txBody>
      </p:sp>
    </p:spTree>
    <p:extLst>
      <p:ext uri="{BB962C8B-B14F-4D97-AF65-F5344CB8AC3E}">
        <p14:creationId xmlns:p14="http://schemas.microsoft.com/office/powerpoint/2010/main" val="4178388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2883</Words>
  <Application>Microsoft Office PowerPoint</Application>
  <PresentationFormat>Widescreen</PresentationFormat>
  <Paragraphs>360</Paragraphs>
  <Slides>25</Slides>
  <Notes>25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Tahoma</vt:lpstr>
      <vt:lpstr>Verdana</vt:lpstr>
      <vt:lpstr>Wingdings</vt:lpstr>
      <vt:lpstr>Office-tema</vt:lpstr>
      <vt:lpstr>1_Office-tema</vt:lpstr>
      <vt:lpstr>1_Office-tema</vt:lpstr>
      <vt:lpstr>4_Office-tema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Realfsen, Vibeke Kristensen</dc:creator>
  <cp:lastModifiedBy>Realfsen, Vibeke Kristensen</cp:lastModifiedBy>
  <cp:revision>5</cp:revision>
  <dcterms:created xsi:type="dcterms:W3CDTF">2023-03-21T11:36:56Z</dcterms:created>
  <dcterms:modified xsi:type="dcterms:W3CDTF">2023-05-13T06:27:31Z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Office-tema:8\Office-tema:8</vt:lpwstr>
  </property>
  <property fmtid="{D5CDD505-2E9C-101B-9397-08002B2CF9AE}" pid="3" name="ClassificationContentMarkingFooterText">
    <vt:lpwstr>Følsomhet Intern (gul)</vt:lpwstr>
  </property>
  <property fmtid="{D5CDD505-2E9C-101B-9397-08002B2CF9AE}" pid="4" name="MSIP_Label_d291ddcc-9a90-46b7-a727-d19b3ec4b730_Enabled">
    <vt:lpwstr>true</vt:lpwstr>
  </property>
  <property fmtid="{D5CDD505-2E9C-101B-9397-08002B2CF9AE}" pid="5" name="MSIP_Label_d291ddcc-9a90-46b7-a727-d19b3ec4b730_SetDate">
    <vt:lpwstr>2023-03-21T11:41:53Z</vt:lpwstr>
  </property>
  <property fmtid="{D5CDD505-2E9C-101B-9397-08002B2CF9AE}" pid="6" name="MSIP_Label_d291ddcc-9a90-46b7-a727-d19b3ec4b730_Method">
    <vt:lpwstr>Privileged</vt:lpwstr>
  </property>
  <property fmtid="{D5CDD505-2E9C-101B-9397-08002B2CF9AE}" pid="7" name="MSIP_Label_d291ddcc-9a90-46b7-a727-d19b3ec4b730_Name">
    <vt:lpwstr>Åpen</vt:lpwstr>
  </property>
  <property fmtid="{D5CDD505-2E9C-101B-9397-08002B2CF9AE}" pid="8" name="MSIP_Label_d291ddcc-9a90-46b7-a727-d19b3ec4b730_SiteId">
    <vt:lpwstr>bdcbe535-f3cf-49f5-8a6a-fb6d98dc7837</vt:lpwstr>
  </property>
  <property fmtid="{D5CDD505-2E9C-101B-9397-08002B2CF9AE}" pid="9" name="MSIP_Label_d291ddcc-9a90-46b7-a727-d19b3ec4b730_ActionId">
    <vt:lpwstr>7ba09f99-7d33-4ff6-8ec7-15350d5de416</vt:lpwstr>
  </property>
  <property fmtid="{D5CDD505-2E9C-101B-9397-08002B2CF9AE}" pid="10" name="MSIP_Label_d291ddcc-9a90-46b7-a727-d19b3ec4b730_ContentBits">
    <vt:lpwstr>0</vt:lpwstr>
  </property>
</Properties>
</file>