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3"/>
  </p:notesMasterIdLst>
  <p:sldIdLst>
    <p:sldId id="304" r:id="rId3"/>
    <p:sldId id="256" r:id="rId4"/>
    <p:sldId id="257" r:id="rId5"/>
    <p:sldId id="320" r:id="rId6"/>
    <p:sldId id="293" r:id="rId7"/>
    <p:sldId id="264" r:id="rId8"/>
    <p:sldId id="267" r:id="rId9"/>
    <p:sldId id="323" r:id="rId10"/>
    <p:sldId id="269" r:id="rId11"/>
    <p:sldId id="325" r:id="rId12"/>
    <p:sldId id="273" r:id="rId13"/>
    <p:sldId id="274" r:id="rId14"/>
    <p:sldId id="275" r:id="rId15"/>
    <p:sldId id="292" r:id="rId16"/>
    <p:sldId id="276" r:id="rId17"/>
    <p:sldId id="277" r:id="rId18"/>
    <p:sldId id="326" r:id="rId19"/>
    <p:sldId id="281" r:id="rId20"/>
    <p:sldId id="282" r:id="rId21"/>
    <p:sldId id="284" r:id="rId22"/>
    <p:sldId id="285" r:id="rId23"/>
    <p:sldId id="327" r:id="rId24"/>
    <p:sldId id="288" r:id="rId25"/>
    <p:sldId id="287" r:id="rId26"/>
    <p:sldId id="290" r:id="rId27"/>
    <p:sldId id="289" r:id="rId28"/>
    <p:sldId id="303" r:id="rId29"/>
    <p:sldId id="321" r:id="rId30"/>
    <p:sldId id="319" r:id="rId31"/>
    <p:sldId id="279"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24" autoAdjust="0"/>
  </p:normalViewPr>
  <p:slideViewPr>
    <p:cSldViewPr snapToGrid="0" showGuides="1">
      <p:cViewPr varScale="1">
        <p:scale>
          <a:sx n="143" d="100"/>
          <a:sy n="143" d="100"/>
        </p:scale>
        <p:origin x="98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9E7E2-E653-47CE-97B6-6E99A707BF28}" type="datetimeFigureOut">
              <a:rPr lang="nb-NO" smtClean="0"/>
              <a:t>19.06.2023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67BC4-EBA8-4C97-A39C-C478344FBDD4}" type="slidenum">
              <a:rPr lang="nb-NO" smtClean="0"/>
              <a:t>‹#›</a:t>
            </a:fld>
            <a:endParaRPr lang="nb-NO"/>
          </a:p>
        </p:txBody>
      </p:sp>
    </p:spTree>
    <p:extLst>
      <p:ext uri="{BB962C8B-B14F-4D97-AF65-F5344CB8AC3E}">
        <p14:creationId xmlns:p14="http://schemas.microsoft.com/office/powerpoint/2010/main" val="257643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Dette er ment kun til instruktør, som tips i forkant av undervisningen.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Lykke til!</a:t>
            </a:r>
          </a:p>
          <a:p>
            <a:pPr>
              <a:defRPr/>
            </a:pPr>
            <a:r>
              <a:rPr lang="nb-NO" dirty="0"/>
              <a:t>Timen er lagt opp til 45 minutter.</a:t>
            </a:r>
          </a:p>
          <a:p>
            <a:pPr>
              <a:defRPr/>
            </a:pPr>
            <a:endParaRPr lang="nb-NO" dirty="0"/>
          </a:p>
          <a:p>
            <a:pPr>
              <a:defRPr/>
            </a:pPr>
            <a:endParaRPr lang="en-US"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3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Med forelesningen «Myndighetskrav 1» og de paragrafene vi har sett på fra Helsepersonelloven nå, er vi gjennom hele Helsepersonelloven</a:t>
            </a: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Da skal vi gå over til å snakke om pasient- og brukerrettighetsloven og de tre mest relevante kapitlene der for nødmeldetjenesten.</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rgbClr val="FF0000"/>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Rett til helse- og omsorgstjenester</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rgbClr val="FF0000"/>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Medvirkning og informasjon</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rgbClr val="FF0000"/>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Samtykke til helsehjelp /samtykkekompetanse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La oss begynne med kort å nevne retten til helse- og omsorgstjenester.</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17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Pbrl</a:t>
            </a:r>
            <a:r>
              <a:rPr lang="nb-NO" baseline="0" dirty="0"/>
              <a:t> handler om pasienters rettigheter overfor helsevesenet.</a:t>
            </a:r>
          </a:p>
          <a:p>
            <a:endParaRPr lang="nb-NO" dirty="0"/>
          </a:p>
          <a:p>
            <a:r>
              <a:rPr lang="nb-NO" dirty="0"/>
              <a:t>Merk at retten</a:t>
            </a:r>
            <a:r>
              <a:rPr lang="nb-NO" baseline="0" dirty="0"/>
              <a:t> til øyeblikkelig hjelp i kommunen gjelder for alle som oppholder seg i kommunen. </a:t>
            </a:r>
          </a:p>
          <a:p>
            <a:r>
              <a:rPr lang="nb-NO" baseline="0" dirty="0"/>
              <a:t>Dvs. man kan ikke avvise en på telefonen på LVS og be vedkommende kjøre 3 mil til «sin» LV.</a:t>
            </a:r>
          </a:p>
          <a:p>
            <a:endParaRPr lang="nb-NO" baseline="0" dirty="0"/>
          </a:p>
          <a:p>
            <a:r>
              <a:rPr lang="nb-NO" baseline="0" dirty="0"/>
              <a:t>Å lese litt i kommentarutgaven til de forskjellige lovene gir, tidvis, spennende og interessant kunnskap og innsikt. </a:t>
            </a:r>
          </a:p>
          <a:p>
            <a:r>
              <a:rPr lang="nb-NO" baseline="0" dirty="0"/>
              <a:t>Dere kan bli de lokale spesialistene på disse temaene, som alle står oppi og tar avgjørelser basert på (uten å vite det, kanskje…) hver eneste dag </a:t>
            </a:r>
            <a:r>
              <a:rPr lang="nb-NO" baseline="0" dirty="0">
                <a:sym typeface="Wingdings" panose="05000000000000000000" pitchFamily="2" charset="2"/>
              </a:rPr>
              <a:t></a:t>
            </a:r>
          </a:p>
          <a:p>
            <a:endParaRPr lang="nb-NO" baseline="0" dirty="0">
              <a:sym typeface="Wingdings" panose="05000000000000000000" pitchFamily="2" charset="2"/>
            </a:endParaRP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11</a:t>
            </a:fld>
            <a:endParaRPr lang="nb-NO"/>
          </a:p>
        </p:txBody>
      </p:sp>
    </p:spTree>
    <p:extLst>
      <p:ext uri="{BB962C8B-B14F-4D97-AF65-F5344CB8AC3E}">
        <p14:creationId xmlns:p14="http://schemas.microsoft.com/office/powerpoint/2010/main" val="426635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 paragrafene</a:t>
            </a:r>
            <a:r>
              <a:rPr lang="nb-NO" baseline="0" dirty="0"/>
              <a:t> er kanskje ikke umiddelbart og tydelig relevante i medisinsk nødmeldetjeneste, men husk at det området vi ofte ser at det blir utfordringer på, er i kommunikasjonen mellom helsepersonell og pasienter. </a:t>
            </a:r>
          </a:p>
          <a:p>
            <a:r>
              <a:rPr lang="nb-NO" baseline="0" dirty="0"/>
              <a:t>Det finnes en rekke tilsynssaker der det har vært kommunikasjonen og informasjonen som svikter. </a:t>
            </a:r>
          </a:p>
          <a:p>
            <a:r>
              <a:rPr lang="nb-NO" baseline="0" dirty="0"/>
              <a:t>Kommunikasjon er tema i flere timer på dette kurset, men her ser dere at vi alle har en plikt til å gi informasjon.</a:t>
            </a:r>
          </a:p>
          <a:p>
            <a:endParaRPr lang="nb-NO" baseline="0" dirty="0"/>
          </a:p>
          <a:p>
            <a:r>
              <a:rPr lang="nb-NO" baseline="0" dirty="0"/>
              <a:t>Merk også at det er et lovkrav å benytte tolk ved behov. Sjekk lokale rutiner! </a:t>
            </a:r>
          </a:p>
          <a:p>
            <a:r>
              <a:rPr lang="nb-NO" baseline="0" dirty="0"/>
              <a:t>AMK har et nasjonalt system gjennom Sykehusinnkjøp.</a:t>
            </a:r>
          </a:p>
          <a:p>
            <a:endParaRPr lang="nb-NO" baseline="0" dirty="0"/>
          </a:p>
          <a:p>
            <a:r>
              <a:rPr lang="nb-NO" baseline="0" dirty="0"/>
              <a:t>Det er også verdt å merke seg at pasienter som er stresset og engstelige / i krise, trolig husker beskjeder dårligere enn de vanligvis gjør. </a:t>
            </a:r>
          </a:p>
          <a:p>
            <a:r>
              <a:rPr lang="nb-NO" baseline="0" dirty="0"/>
              <a:t>Husk det når dere gir info til en bekymret far om hans febersyke baby. </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12</a:t>
            </a:fld>
            <a:endParaRPr lang="nb-NO"/>
          </a:p>
        </p:txBody>
      </p:sp>
    </p:spTree>
    <p:extLst>
      <p:ext uri="{BB962C8B-B14F-4D97-AF65-F5344CB8AC3E}">
        <p14:creationId xmlns:p14="http://schemas.microsoft.com/office/powerpoint/2010/main" val="120635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a:t>
            </a:r>
            <a:r>
              <a:rPr lang="nb-NO" baseline="0" dirty="0"/>
              <a:t>e er relevante paragrafer om informasjon til foresatte om deres barn. </a:t>
            </a:r>
          </a:p>
          <a:p>
            <a:endParaRPr lang="nb-NO" baseline="0" dirty="0"/>
          </a:p>
          <a:p>
            <a:r>
              <a:rPr lang="nb-NO" baseline="0" dirty="0"/>
              <a:t>DISKUSJON: </a:t>
            </a:r>
            <a:r>
              <a:rPr lang="nb-NO" b="1" i="1" baseline="0" dirty="0"/>
              <a:t>Kan dere komme på eksempler på begge unntakene?</a:t>
            </a:r>
          </a:p>
          <a:p>
            <a:pPr lvl="1"/>
            <a:r>
              <a:rPr lang="nb-NO" b="0" baseline="0" dirty="0">
                <a:sym typeface="Wingdings" panose="05000000000000000000" pitchFamily="2" charset="2"/>
              </a:rPr>
              <a:t>Tips til kursholder: </a:t>
            </a:r>
          </a:p>
          <a:p>
            <a:pPr lvl="1" algn="l"/>
            <a:r>
              <a:rPr lang="nb-NO" b="0" baseline="0" dirty="0">
                <a:sym typeface="Wingdings" panose="05000000000000000000" pitchFamily="2" charset="2"/>
              </a:rPr>
              <a:t>-12-15 år: f.eks. mishandling</a:t>
            </a:r>
            <a:r>
              <a:rPr lang="nb-NO" baseline="0" dirty="0">
                <a:sym typeface="Wingdings" panose="05000000000000000000" pitchFamily="2" charset="2"/>
              </a:rPr>
              <a:t>, frykt for represalier fra foresatte</a:t>
            </a:r>
          </a:p>
          <a:p>
            <a:pPr lvl="1" algn="l"/>
            <a:r>
              <a:rPr lang="nb-NO" baseline="0" dirty="0">
                <a:sym typeface="Wingdings" panose="05000000000000000000" pitchFamily="2" charset="2"/>
              </a:rPr>
              <a:t>-0-18 år: </a:t>
            </a:r>
            <a:r>
              <a:rPr lang="nb-NO" sz="1200" b="0" i="0" kern="1200" dirty="0">
                <a:solidFill>
                  <a:schemeClr val="tx1"/>
                </a:solidFill>
                <a:effectLst/>
                <a:latin typeface="+mn-lt"/>
                <a:ea typeface="+mn-ea"/>
                <a:cs typeface="+mn-cs"/>
              </a:rPr>
              <a:t>Dette kan for eksempel være en alvorlig omsorgssviktsituasjon eller annen situasjon med alvorlig uro eller belastning, for eksempel knyttet til kjønnsidentitet, seksualitet eller psykososiale forhold. </a:t>
            </a:r>
            <a:r>
              <a:rPr lang="nb-NO" baseline="0" dirty="0">
                <a:sym typeface="Wingdings" panose="05000000000000000000" pitchFamily="2" charset="2"/>
              </a:rPr>
              <a:t>(</a:t>
            </a:r>
            <a:r>
              <a:rPr lang="nb-NO" baseline="0" dirty="0" err="1">
                <a:sym typeface="Wingdings" panose="05000000000000000000" pitchFamily="2" charset="2"/>
              </a:rPr>
              <a:t>Hdir</a:t>
            </a:r>
            <a:r>
              <a:rPr lang="nb-NO" baseline="0" dirty="0">
                <a:sym typeface="Wingdings" panose="05000000000000000000" pitchFamily="2" charset="2"/>
              </a:rPr>
              <a:t> kommentarutgaven)</a:t>
            </a:r>
          </a:p>
          <a:p>
            <a:endParaRPr lang="nb-NO" baseline="0" dirty="0">
              <a:sym typeface="Wingdings" panose="05000000000000000000" pitchFamily="2" charset="2"/>
            </a:endParaRPr>
          </a:p>
          <a:p>
            <a:r>
              <a:rPr lang="nb-NO" baseline="0" dirty="0">
                <a:sym typeface="Wingdings" panose="05000000000000000000" pitchFamily="2" charset="2"/>
              </a:rPr>
              <a:t>Et eksempel på oppfylle foreldreansvaret trer inn for alle &lt;18 år: f.eks. alvorlig selvmordsforsøk eller ulykke og er på sykehus  			</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13</a:t>
            </a:fld>
            <a:endParaRPr lang="nb-NO"/>
          </a:p>
        </p:txBody>
      </p:sp>
    </p:spTree>
    <p:extLst>
      <p:ext uri="{BB962C8B-B14F-4D97-AF65-F5344CB8AC3E}">
        <p14:creationId xmlns:p14="http://schemas.microsoft.com/office/powerpoint/2010/main" val="131872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Hva gjør du? Diskuter gjerne i grupper på 2-3.</a:t>
            </a:r>
          </a:p>
          <a:p>
            <a:endParaRPr lang="nb-NO" dirty="0"/>
          </a:p>
          <a:p>
            <a:endParaRPr lang="nb-NO" dirty="0">
              <a:sym typeface="Wingdings" panose="05000000000000000000" pitchFamily="2" charset="2"/>
            </a:endParaRPr>
          </a:p>
          <a:p>
            <a:pPr marL="171450" indent="-171450">
              <a:buFont typeface="Wingdings" panose="05000000000000000000" pitchFamily="2" charset="2"/>
              <a:buChar char="à"/>
            </a:pPr>
            <a:r>
              <a:rPr lang="nb-NO" dirty="0">
                <a:sym typeface="Wingdings" panose="05000000000000000000" pitchFamily="2" charset="2"/>
              </a:rPr>
              <a:t>Rådet i slike situasjoner er å først tenke om §7 gjør seg gjeldende. </a:t>
            </a:r>
          </a:p>
          <a:p>
            <a:pPr marL="0" indent="0">
              <a:buFont typeface="Wingdings" panose="05000000000000000000" pitchFamily="2" charset="2"/>
              <a:buNone/>
            </a:pPr>
            <a:r>
              <a:rPr lang="nb-NO" dirty="0">
                <a:sym typeface="Wingdings" panose="05000000000000000000" pitchFamily="2" charset="2"/>
              </a:rPr>
              <a:t>Kanskje ta en pause og si at du ringer opp igjen, om det er tid. Diskutere litt med kollega, slå opp i kommentarutgaven… </a:t>
            </a:r>
          </a:p>
          <a:p>
            <a:pPr marL="0" indent="0">
              <a:buFont typeface="Wingdings" panose="05000000000000000000" pitchFamily="2" charset="2"/>
              <a:buNone/>
            </a:pPr>
            <a:r>
              <a:rPr lang="nb-NO" dirty="0">
                <a:sym typeface="Wingdings" panose="05000000000000000000" pitchFamily="2" charset="2"/>
              </a:rPr>
              <a:t>I denne casen er vel ikke §7 aktuell, og om kona høres klar og orientert ut og sier at mannen er det samme, kan man nok ikke tvinge seg på. </a:t>
            </a:r>
          </a:p>
          <a:p>
            <a:pPr marL="0" indent="0">
              <a:buFont typeface="Wingdings" panose="05000000000000000000" pitchFamily="2" charset="2"/>
              <a:buNone/>
            </a:pPr>
            <a:r>
              <a:rPr lang="nb-NO" dirty="0">
                <a:sym typeface="Wingdings" panose="05000000000000000000" pitchFamily="2" charset="2"/>
              </a:rPr>
              <a:t>MEN: husk at du må gi informasjon! -som de forstår, og gjerne bekrefter at de forstår.</a:t>
            </a:r>
          </a:p>
          <a:p>
            <a:pPr marL="0" indent="0">
              <a:buFont typeface="Wingdings" panose="05000000000000000000" pitchFamily="2" charset="2"/>
              <a:buNone/>
            </a:pPr>
            <a:r>
              <a:rPr lang="nb-NO" dirty="0">
                <a:sym typeface="Wingdings" panose="05000000000000000000" pitchFamily="2" charset="2"/>
              </a:rPr>
              <a:t>Kan du få snakke med mannen? Om du får, ev. sette på høyttaler ved siden av ham via kone </a:t>
            </a:r>
            <a:endParaRPr lang="nb-NO"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14</a:t>
            </a:fld>
            <a:endParaRPr lang="nb-NO"/>
          </a:p>
        </p:txBody>
      </p:sp>
    </p:spTree>
    <p:extLst>
      <p:ext uri="{BB962C8B-B14F-4D97-AF65-F5344CB8AC3E}">
        <p14:creationId xmlns:p14="http://schemas.microsoft.com/office/powerpoint/2010/main" val="290684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poenget</a:t>
            </a:r>
            <a:r>
              <a:rPr lang="nb-NO" baseline="0" dirty="0"/>
              <a:t> at all helsehjelp skal gis med pasientens samtykke (ev. foresatte til barn). </a:t>
            </a:r>
          </a:p>
          <a:p>
            <a:r>
              <a:rPr lang="nb-NO" baseline="0" dirty="0"/>
              <a:t>Dette er vanligvis ikke et problem, da vi antar samtykke fra de som tar kontakt. </a:t>
            </a:r>
          </a:p>
          <a:p>
            <a:endParaRPr lang="nb-NO" baseline="0" dirty="0"/>
          </a:p>
          <a:p>
            <a:r>
              <a:rPr lang="nb-NO" baseline="0" dirty="0"/>
              <a:t>Men i akutte situasjoner kan det noen ganger være aktuelt å tvinge pasienter til å motta livreddende hjelp, som vi diskuterte under §7 i første del av myndighetskrav.  </a:t>
            </a:r>
          </a:p>
          <a:p>
            <a:r>
              <a:rPr lang="nb-NO" baseline="0" dirty="0"/>
              <a:t>Som dere ser finnes det tre unntak fra §7, altså tre situasjoner der pasienter kan nekte å motta øyeblikkelig, påtrengende nødvendig helsehjelp etter §7 (selv om det fører til at de dør).  </a:t>
            </a:r>
          </a:p>
          <a:p>
            <a:r>
              <a:rPr lang="nb-NO" baseline="0" dirty="0"/>
              <a:t>Ikke ofte aktuelt, men terminale kreftpasienter med en infeksjon oppå er et eksempel. Jehovas vitner som har vært i ulykke og har indre blødninger og trenger blod er et annet. </a:t>
            </a:r>
          </a:p>
          <a:p>
            <a:endParaRPr lang="nb-NO" baseline="0" dirty="0"/>
          </a:p>
          <a:p>
            <a:r>
              <a:rPr lang="nb-NO" baseline="0" dirty="0"/>
              <a:t>Behandling under tvungent psykisk helsevern betyr vanligvis tvangsinnleggelse etter §3-2 eller 3-3 i psykisk helsevernloven (</a:t>
            </a:r>
            <a:r>
              <a:rPr lang="nb-NO" baseline="0" dirty="0" err="1"/>
              <a:t>phvl</a:t>
            </a:r>
            <a:r>
              <a:rPr lang="nb-NO" baseline="0" dirty="0"/>
              <a:t>).</a:t>
            </a:r>
          </a:p>
          <a:p>
            <a:r>
              <a:rPr lang="nb-NO" baseline="0" dirty="0"/>
              <a:t>Vi skal etterpå se mer på den for oss aktuelle paragraf 3-1 i </a:t>
            </a:r>
            <a:r>
              <a:rPr lang="nb-NO" baseline="0" dirty="0" err="1"/>
              <a:t>phvl</a:t>
            </a:r>
            <a:r>
              <a:rPr lang="nb-NO" baseline="0" dirty="0"/>
              <a:t> om tvungen legeundersøkelse. </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15</a:t>
            </a:fld>
            <a:endParaRPr lang="nb-NO"/>
          </a:p>
        </p:txBody>
      </p:sp>
    </p:spTree>
    <p:extLst>
      <p:ext uri="{BB962C8B-B14F-4D97-AF65-F5344CB8AC3E}">
        <p14:creationId xmlns:p14="http://schemas.microsoft.com/office/powerpoint/2010/main" val="235839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Punktene oppsummerer §4-3.</a:t>
            </a:r>
          </a:p>
          <a:p>
            <a:endParaRPr lang="nb-NO" dirty="0"/>
          </a:p>
          <a:p>
            <a:r>
              <a:rPr lang="nb-NO" dirty="0"/>
              <a:t>Det er nok en utbredt misforståelse at samtykkekompetanse er aktuelt når man må vurdere å bruke §7.</a:t>
            </a:r>
          </a:p>
          <a:p>
            <a:r>
              <a:rPr lang="nb-NO" baseline="0" dirty="0"/>
              <a:t>Det betyr at i ulike situasjoner må vi først ta stilling til om det dreier seg om en §7-situasjon eller ikke. </a:t>
            </a:r>
          </a:p>
          <a:p>
            <a:pPr lvl="1"/>
            <a:r>
              <a:rPr lang="nb-NO" baseline="0" dirty="0"/>
              <a:t>Hvis JA: Samtykkekompetanse ikke aktuelt. </a:t>
            </a:r>
          </a:p>
          <a:p>
            <a:pPr lvl="1"/>
            <a:r>
              <a:rPr lang="nb-NO" baseline="0" dirty="0"/>
              <a:t>Hvis NEI: samtykkekompetanse aktuelt.</a:t>
            </a:r>
          </a:p>
          <a:p>
            <a:pPr lvl="1"/>
            <a:endParaRPr lang="nb-NO" baseline="0" dirty="0"/>
          </a:p>
          <a:p>
            <a:r>
              <a:rPr lang="nb-NO" baseline="0" dirty="0"/>
              <a:t>Leger må også ta stilling til det ved tvangsinnleggelser i psykiatrisk sykehus.</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16</a:t>
            </a:fld>
            <a:endParaRPr lang="nb-NO"/>
          </a:p>
        </p:txBody>
      </p:sp>
    </p:spTree>
    <p:extLst>
      <p:ext uri="{BB962C8B-B14F-4D97-AF65-F5344CB8AC3E}">
        <p14:creationId xmlns:p14="http://schemas.microsoft.com/office/powerpoint/2010/main" val="569672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a:t>
            </a:r>
            <a:r>
              <a:rPr lang="nb-NO" baseline="0" dirty="0"/>
              <a:t> skal vi gå over til å snakke om akuttmedisinforskriften og det mest aktuelle for dere der.</a:t>
            </a:r>
          </a:p>
          <a:p>
            <a:endParaRPr lang="nb-NO" baseline="0" dirty="0"/>
          </a:p>
          <a:p>
            <a:r>
              <a:rPr lang="nb-NO" baseline="0" dirty="0"/>
              <a:t>Noe av innholdet er greit å kjenne til for å forstå hvorfor aktørene handler som de gjør, f.eks. hvorfor det piper i radioen hver gang en ambulanse varsles akutt etc.</a:t>
            </a:r>
          </a:p>
          <a:p>
            <a:endParaRPr lang="nb-NO" baseline="0" dirty="0"/>
          </a:p>
          <a:p>
            <a:r>
              <a:rPr lang="nb-NO" baseline="0" dirty="0"/>
              <a:t>Forskriften regulerer kommunenes og de regionale helseforetakenes (RHF) akuttmedisinske tjenester utenfor sykehus.</a:t>
            </a:r>
          </a:p>
          <a:p>
            <a:endParaRPr lang="nb-NO" baseline="0" dirty="0"/>
          </a:p>
          <a:p>
            <a:r>
              <a:rPr lang="nb-NO" baseline="0" dirty="0"/>
              <a:t>Deler av forskriften er nevnt i andre forelesninger i kurset, vi går derfor ikke inn på alt her.</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044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Akuttmedisinforskriften regulerer mye av driften av AMK, LVS, LV, ambulansetjeneste osv.</a:t>
            </a:r>
          </a:p>
          <a:p>
            <a:r>
              <a:rPr lang="nb-NO" dirty="0"/>
              <a:t>Vi trekker her ut noen paragrafer som er aktuelle for dere. </a:t>
            </a:r>
          </a:p>
          <a:p>
            <a:endParaRPr lang="nb-NO" dirty="0"/>
          </a:p>
          <a:p>
            <a:r>
              <a:rPr lang="nb-NO" dirty="0"/>
              <a:t>Oppfordrer alle til å lese kommentarutgaven </a:t>
            </a:r>
            <a:r>
              <a:rPr lang="nb-NO" dirty="0">
                <a:sym typeface="Wingdings" panose="05000000000000000000" pitchFamily="2" charset="2"/>
              </a:rPr>
              <a:t></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18</a:t>
            </a:fld>
            <a:endParaRPr lang="nb-NO"/>
          </a:p>
        </p:txBody>
      </p:sp>
    </p:spTree>
    <p:extLst>
      <p:ext uri="{BB962C8B-B14F-4D97-AF65-F5344CB8AC3E}">
        <p14:creationId xmlns:p14="http://schemas.microsoft.com/office/powerpoint/2010/main" val="287084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trukket frem tre punkter fra §13 om</a:t>
            </a:r>
            <a:r>
              <a:rPr lang="nb-NO" baseline="0" dirty="0"/>
              <a:t> LVS:</a:t>
            </a:r>
          </a:p>
          <a:p>
            <a:endParaRPr lang="nb-NO" baseline="0" dirty="0"/>
          </a:p>
          <a:p>
            <a:pPr marL="228600" indent="-228600">
              <a:buAutoNum type="arabicParenR"/>
            </a:pPr>
            <a:r>
              <a:rPr lang="nb-NO" baseline="0" dirty="0"/>
              <a:t>Telefonen </a:t>
            </a:r>
            <a:r>
              <a:rPr lang="nb-NO" baseline="0" dirty="0" err="1"/>
              <a:t>konferansekobles</a:t>
            </a:r>
            <a:r>
              <a:rPr lang="nb-NO" baseline="0" dirty="0"/>
              <a:t> til AMK ved behov for akuttmedisinsk hjelp</a:t>
            </a:r>
          </a:p>
          <a:p>
            <a:pPr marL="228600" indent="-228600">
              <a:buAutoNum type="arabicParenR"/>
            </a:pPr>
            <a:endParaRPr lang="nb-NO" baseline="0" dirty="0"/>
          </a:p>
          <a:p>
            <a:pPr marL="228600" indent="-228600">
              <a:buAutoNum type="arabicParenR"/>
            </a:pPr>
            <a:r>
              <a:rPr lang="nb-NO" dirty="0"/>
              <a:t>§13 pålegger LVS å være mer enn bare en svartjeneste for pasienter. Den skal være et nav</a:t>
            </a:r>
            <a:r>
              <a:rPr lang="nb-NO" baseline="0" dirty="0"/>
              <a:t> i kommunens beredskapstjenester og er sentral om det skulle oppstå større hendelser etc.  </a:t>
            </a:r>
          </a:p>
          <a:p>
            <a:pPr marL="914400" lvl="2" indent="0">
              <a:buFontTx/>
              <a:buNone/>
            </a:pPr>
            <a:r>
              <a:rPr lang="nb-NO" baseline="0" dirty="0"/>
              <a:t>Dette krever en del oversikt, så be om innføring i beredskapsplaner etc. i deres LVS, i tilfelle den store hendelsen skjer på deres vakt. </a:t>
            </a:r>
          </a:p>
          <a:p>
            <a:pPr marL="914400" lvl="2" indent="0">
              <a:buFontTx/>
              <a:buNone/>
            </a:pPr>
            <a:r>
              <a:rPr lang="nb-NO" baseline="0" dirty="0"/>
              <a:t>Andre instanser i kommunen er bl.a.: </a:t>
            </a:r>
          </a:p>
          <a:p>
            <a:pPr marL="1657350" lvl="3" indent="-285750">
              <a:buFont typeface="Wingdings" panose="05000000000000000000" pitchFamily="2" charset="2"/>
              <a:buChar char="Ø"/>
            </a:pPr>
            <a:r>
              <a:rPr lang="nb-NO" sz="1200" dirty="0"/>
              <a:t>helse- og omsorgstjenesten i kommunen</a:t>
            </a:r>
          </a:p>
          <a:p>
            <a:pPr marL="1657350" lvl="3" indent="-285750">
              <a:buFont typeface="Wingdings" panose="05000000000000000000" pitchFamily="2" charset="2"/>
              <a:buChar char="Ø"/>
            </a:pPr>
            <a:r>
              <a:rPr lang="nb-NO" sz="1200" dirty="0"/>
              <a:t>LV-lege</a:t>
            </a:r>
          </a:p>
          <a:p>
            <a:pPr marL="1657350" lvl="3" indent="-285750">
              <a:buFont typeface="Wingdings" panose="05000000000000000000" pitchFamily="2" charset="2"/>
              <a:buChar char="Ø"/>
            </a:pPr>
            <a:r>
              <a:rPr lang="nb-NO" sz="1200" dirty="0"/>
              <a:t>fastlege</a:t>
            </a:r>
          </a:p>
          <a:p>
            <a:pPr marL="1657350" lvl="3" indent="-285750">
              <a:buFont typeface="Wingdings" panose="05000000000000000000" pitchFamily="2" charset="2"/>
              <a:buChar char="Ø"/>
            </a:pPr>
            <a:r>
              <a:rPr lang="nb-NO" sz="1200" dirty="0"/>
              <a:t>jordmor</a:t>
            </a:r>
          </a:p>
          <a:p>
            <a:pPr marL="1657350" lvl="3" indent="-285750">
              <a:buFont typeface="Wingdings" panose="05000000000000000000" pitchFamily="2" charset="2"/>
              <a:buChar char="Ø"/>
            </a:pPr>
            <a:r>
              <a:rPr lang="nb-NO" sz="1200" dirty="0"/>
              <a:t>kriseteam</a:t>
            </a:r>
          </a:p>
          <a:p>
            <a:pPr marL="1657350" lvl="3" indent="-285750">
              <a:buFont typeface="Wingdings" panose="05000000000000000000" pitchFamily="2" charset="2"/>
              <a:buChar char="Ø"/>
            </a:pPr>
            <a:r>
              <a:rPr lang="nb-NO" sz="1200" dirty="0"/>
              <a:t>andre relevante instanser</a:t>
            </a:r>
          </a:p>
          <a:p>
            <a:pPr marL="228600" indent="-228600">
              <a:buAutoNum type="arabicParenR"/>
            </a:pPr>
            <a:endParaRPr lang="nb-NO" baseline="0" dirty="0"/>
          </a:p>
          <a:p>
            <a:pPr marL="228600" indent="-228600">
              <a:buAutoNum type="arabicParenR"/>
            </a:pPr>
            <a:r>
              <a:rPr lang="nb-NO" baseline="0" dirty="0"/>
              <a:t>Operatørene skal i praksis være spl. eller </a:t>
            </a:r>
            <a:r>
              <a:rPr lang="nb-NO" baseline="0" dirty="0" err="1"/>
              <a:t>paramedic</a:t>
            </a:r>
            <a:r>
              <a:rPr lang="nb-NO" baseline="0" dirty="0"/>
              <a:t>, ha nødvendig klinisk praksis og opplæring i LVS. </a:t>
            </a:r>
          </a:p>
          <a:p>
            <a:pPr marL="0" indent="0">
              <a:buNone/>
            </a:pPr>
            <a:r>
              <a:rPr lang="nb-NO" baseline="0" dirty="0"/>
              <a:t>      Dette siste punktet (tilleggsopplæring) er det vi driver med her nå. </a:t>
            </a:r>
          </a:p>
          <a:p>
            <a:pPr marL="0" indent="0">
              <a:buNone/>
            </a:pPr>
            <a:endParaRPr lang="nb-NO" baseline="0" dirty="0"/>
          </a:p>
          <a:p>
            <a:pPr marL="0" indent="0">
              <a:buNone/>
            </a:pPr>
            <a:r>
              <a:rPr lang="nb-NO" baseline="0" dirty="0"/>
              <a:t>EV. DISKUSJON: Men hva er «nødvendig klinisk praksis»? </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19</a:t>
            </a:fld>
            <a:endParaRPr lang="nb-NO"/>
          </a:p>
        </p:txBody>
      </p:sp>
    </p:spTree>
    <p:extLst>
      <p:ext uri="{BB962C8B-B14F-4D97-AF65-F5344CB8AC3E}">
        <p14:creationId xmlns:p14="http://schemas.microsoft.com/office/powerpoint/2010/main" val="99453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dirty="0"/>
              <a:t>Denne</a:t>
            </a:r>
            <a:r>
              <a:rPr lang="nb-NO" altLang="nb-NO" i="0" baseline="0" dirty="0"/>
              <a:t> presentasjonen er en fortsettelse av «Myndighetskrav 1», der vi tar for oss flere lover og forskrifter som er aktuelle for alle som jobber i medisinsk nødmeldetjeneste.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i="0" baseline="0" dirty="0"/>
              <a:t>Noen nevnes bare og er greie å kjenne til, mens vi tar for oss andre litt grundigere.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i="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a:t>
            </a:fld>
            <a:endParaRPr lang="nb-NO"/>
          </a:p>
        </p:txBody>
      </p:sp>
    </p:spTree>
    <p:extLst>
      <p:ext uri="{BB962C8B-B14F-4D97-AF65-F5344CB8AC3E}">
        <p14:creationId xmlns:p14="http://schemas.microsoft.com/office/powerpoint/2010/main" val="2497455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rekke punkter finnes under §15,</a:t>
            </a:r>
            <a:r>
              <a:rPr lang="nb-NO" baseline="0" dirty="0"/>
              <a:t> mer overordnet, men det kan være greit å vite om de som nevnes her. </a:t>
            </a:r>
          </a:p>
          <a:p>
            <a:r>
              <a:rPr lang="nb-NO" baseline="0" dirty="0"/>
              <a:t>Punkt to er f.eks. bakgrunnen for at AMK varler LVS / LV-lege ved alle akuttoppdrag i kommunen, samt at AMK setter over de fleste gule oppdrag til LVS, så sant det ikke er åpenbart behov for ambulanse. </a:t>
            </a:r>
          </a:p>
          <a:p>
            <a:endParaRPr lang="nb-NO" baseline="0" dirty="0"/>
          </a:p>
          <a:p>
            <a:endParaRPr lang="nb-NO" baseline="0" dirty="0"/>
          </a:p>
          <a:p>
            <a:r>
              <a:rPr lang="nb-NO" baseline="0" dirty="0"/>
              <a:t>Kursholder bør komme med eksempler på oppdrag som overføres – f.eks. kan henvendelser om psykiatri/suicid kan være godt eksempel. </a:t>
            </a:r>
            <a:endParaRPr lang="nb-NO"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20</a:t>
            </a:fld>
            <a:endParaRPr lang="nb-NO"/>
          </a:p>
        </p:txBody>
      </p:sp>
    </p:spTree>
    <p:extLst>
      <p:ext uri="{BB962C8B-B14F-4D97-AF65-F5344CB8AC3E}">
        <p14:creationId xmlns:p14="http://schemas.microsoft.com/office/powerpoint/2010/main" val="2482684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kanskje nevnt tidligere</a:t>
            </a:r>
            <a:r>
              <a:rPr lang="nb-NO" baseline="0" dirty="0"/>
              <a:t> i kurset, men ikke glem at dere </a:t>
            </a:r>
            <a:r>
              <a:rPr lang="nb-NO" baseline="0" dirty="0" err="1"/>
              <a:t>lydlogges</a:t>
            </a:r>
            <a:r>
              <a:rPr lang="nb-NO" baseline="0" dirty="0"/>
              <a:t>, slik at man ikke sukker eller sier ting som ikke egner seg for avspilling i etterkant (jf. høflig og omsorgsfull). </a:t>
            </a:r>
          </a:p>
          <a:p>
            <a:endParaRPr lang="nb-NO" baseline="0" dirty="0"/>
          </a:p>
          <a:p>
            <a:r>
              <a:rPr lang="nb-NO" baseline="0" dirty="0"/>
              <a:t>Det ser ut som om video ikke kommer til å skulle lagres, ev. kun kortvarig for kvalitetssikring. </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21</a:t>
            </a:fld>
            <a:endParaRPr lang="nb-NO"/>
          </a:p>
        </p:txBody>
      </p:sp>
    </p:spTree>
    <p:extLst>
      <p:ext uri="{BB962C8B-B14F-4D97-AF65-F5344CB8AC3E}">
        <p14:creationId xmlns:p14="http://schemas.microsoft.com/office/powerpoint/2010/main" val="259681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Da er vi kommet til siste punkt på lista, psykisk helsevernloven.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For operatører i medisinsk nødmeldetjeneste er det primært én paragraf som er viktig å ha god kunnskap om; 3-1.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68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Vi skal ta for oss et par caser her, men det er kanskje hensiktsmessig å først gå gjennom paragrafen, for det er vanskelig nok når man kjenner innholdet i paragrafen.</a:t>
            </a:r>
          </a:p>
          <a:p>
            <a:endParaRPr lang="nb-NO" baseline="0" dirty="0"/>
          </a:p>
          <a:p>
            <a:r>
              <a:rPr lang="nb-NO" baseline="0" dirty="0"/>
              <a:t>Til høyre er de viktigste punktene oppsummert. </a:t>
            </a:r>
          </a:p>
          <a:p>
            <a:r>
              <a:rPr lang="nb-NO" baseline="0" dirty="0"/>
              <a:t>Det er viktig å ha litt kontroll på dette, særlig for dere som skal jobbe på LVS og være involvert direkte i vurderingene og motta opplysninger fra kommunelege etc. </a:t>
            </a:r>
          </a:p>
          <a:p>
            <a:r>
              <a:rPr lang="nb-NO" baseline="0" dirty="0"/>
              <a:t>Men også i AMK, som mottar en rekke ambulansebestillinger, ofte av litt komplisert art når det er tvang inne i bildet og politiet ev. involveres. Dette omtales andre steder i kurset, så vi går ikke videre inn på det nå. </a:t>
            </a:r>
          </a:p>
          <a:p>
            <a:endParaRPr lang="nb-NO" baseline="0" dirty="0"/>
          </a:p>
          <a:p>
            <a:r>
              <a:rPr lang="nb-NO" baseline="0" dirty="0"/>
              <a:t>Viktig å merke seg her, er at frivillighet skal forsøkes, som før all tvangsbruk! Og det er kanskje det punktet som oftest svikter, og som kanskje er litt vanskelig. For hva betyr «frivillighet forsøkt» før et tvangsvedtak ev. må fattes?</a:t>
            </a:r>
          </a:p>
          <a:p>
            <a:endParaRPr lang="nb-NO" baseline="0" dirty="0"/>
          </a:p>
          <a:p>
            <a:r>
              <a:rPr lang="nb-NO" baseline="0" dirty="0"/>
              <a:t>Vi ser videre på dette i en case.</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23</a:t>
            </a:fld>
            <a:endParaRPr lang="nb-NO"/>
          </a:p>
        </p:txBody>
      </p:sp>
    </p:spTree>
    <p:extLst>
      <p:ext uri="{BB962C8B-B14F-4D97-AF65-F5344CB8AC3E}">
        <p14:creationId xmlns:p14="http://schemas.microsoft.com/office/powerpoint/2010/main" val="2098004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Times New Roman" panose="02020603050405020304" pitchFamily="18" charset="0"/>
              </a:rPr>
              <a:t>NB: Animasjon på dette lysbildet</a:t>
            </a:r>
            <a:endParaRPr lang="nb-NO" b="1" baseline="0" dirty="0"/>
          </a:p>
          <a:p>
            <a:endParaRPr lang="nb-NO" dirty="0"/>
          </a:p>
          <a:p>
            <a:r>
              <a:rPr lang="nb-NO" dirty="0"/>
              <a:t>DISKUSJON TO OG</a:t>
            </a:r>
            <a:r>
              <a:rPr lang="nb-NO" baseline="0" dirty="0"/>
              <a:t> TO:</a:t>
            </a:r>
          </a:p>
          <a:p>
            <a:r>
              <a:rPr lang="nb-NO" baseline="0" dirty="0"/>
              <a:t>(Trykk frem animasjon nr.1)</a:t>
            </a:r>
          </a:p>
          <a:p>
            <a:r>
              <a:rPr lang="nb-NO" baseline="0" dirty="0"/>
              <a:t>-</a:t>
            </a:r>
            <a:r>
              <a:rPr lang="nb-NO" b="1" i="1" baseline="0" dirty="0"/>
              <a:t>Hvor tror dere mor har ringt? </a:t>
            </a:r>
            <a:r>
              <a:rPr lang="nb-NO" baseline="0" dirty="0"/>
              <a:t>(Instruktør kan her fremheve at det nok er mest sannsynlig med LVS, men at det slett ikke er uvanlig at AMK får henvendelsen.)</a:t>
            </a:r>
          </a:p>
          <a:p>
            <a:r>
              <a:rPr lang="nb-NO" b="1" i="1" baseline="0" dirty="0"/>
              <a:t>-Skal AMK eller LVS håndtere henvendelsen videre? </a:t>
            </a:r>
            <a:r>
              <a:rPr lang="nb-NO" baseline="0" dirty="0"/>
              <a:t>(Instruktør: Alltid viktig å spørre seg hvor mye det haster – er det akutt fare for liv/helse? I så fall tenger vi ikke vedtak etter §3-1, fordi vi da har §7 i hpl og kan sende ressurser til pasienten umiddelbart.)</a:t>
            </a:r>
          </a:p>
          <a:p>
            <a:endParaRPr lang="nb-NO" baseline="0" dirty="0"/>
          </a:p>
          <a:p>
            <a:r>
              <a:rPr lang="nb-NO" baseline="0" dirty="0"/>
              <a:t>Her er det ikke så akutt, vel, så da er neste spørsmål: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(Trykk frem animasjon nr.2)</a:t>
            </a:r>
          </a:p>
          <a:p>
            <a:r>
              <a:rPr lang="nb-NO" b="1" i="1" baseline="0" dirty="0"/>
              <a:t>-Er frivillighet forsøkt? </a:t>
            </a:r>
            <a:r>
              <a:rPr lang="nb-NO" baseline="0" dirty="0"/>
              <a:t>(Instruktør: eller er det først forsøkt skikkelig etter at lege (helsepersonell) har oppsøkt pasienten og sagt at man gjerne vil ta en prat fordi noen er bekymret?)</a:t>
            </a:r>
          </a:p>
          <a:p>
            <a:r>
              <a:rPr lang="nb-NO" b="1" i="1" baseline="0" dirty="0"/>
              <a:t>-Hva er riktig tiltak her? </a:t>
            </a:r>
            <a:r>
              <a:rPr lang="nb-NO" baseline="0" dirty="0"/>
              <a:t>(Instruktør: Kanskje ingen fasit, pga. forskjellig systemer, men en god løsning er vel å sende LV-bil hjem til pas. og banke på og forsøke å få til en prat, frivillig? </a:t>
            </a:r>
          </a:p>
          <a:p>
            <a:r>
              <a:rPr lang="nb-NO" baseline="0" dirty="0"/>
              <a:t>Da slipper man alt som heter TVUNGEN legeundersøkelse fordi frivillighet er forsøkt, fysisk.)</a:t>
            </a:r>
          </a:p>
          <a:p>
            <a:endParaRPr lang="nb-NO" baseline="0" dirty="0"/>
          </a:p>
          <a:p>
            <a:r>
              <a:rPr lang="nb-NO" baseline="0" dirty="0"/>
              <a:t>Denne casen løste seg med at LV-bilen dro til adressen på bakgrunn av mors første henvendelse. </a:t>
            </a:r>
          </a:p>
          <a:p>
            <a:r>
              <a:rPr lang="nb-NO" baseline="0" dirty="0"/>
              <a:t>Ved å banke på kjellerdøren (etter å ha vurdert farlighet sammen med mor), fikk legen og spl. komme inn, tok en lang prat og konkluderte med at pas. trenger innleggelse, noe han var enig i, og han ble innlagt etter §2-1 i </a:t>
            </a:r>
            <a:r>
              <a:rPr lang="nb-NO" baseline="0" dirty="0" err="1"/>
              <a:t>phvl</a:t>
            </a:r>
            <a:r>
              <a:rPr lang="nb-NO" baseline="0" dirty="0"/>
              <a:t>, frivillig.</a:t>
            </a:r>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24</a:t>
            </a:fld>
            <a:endParaRPr lang="nb-NO"/>
          </a:p>
        </p:txBody>
      </p:sp>
    </p:spTree>
    <p:extLst>
      <p:ext uri="{BB962C8B-B14F-4D97-AF65-F5344CB8AC3E}">
        <p14:creationId xmlns:p14="http://schemas.microsoft.com/office/powerpoint/2010/main" val="485141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Times New Roman" panose="02020603050405020304" pitchFamily="18" charset="0"/>
              </a:rPr>
              <a:t>NB: Animasjon på dette lysbildet</a:t>
            </a:r>
            <a:endParaRPr lang="nb-NO" b="1" baseline="0" dirty="0"/>
          </a:p>
          <a:p>
            <a:endParaRPr lang="nb-NO" dirty="0"/>
          </a:p>
          <a:p>
            <a:r>
              <a:rPr lang="nb-NO" dirty="0"/>
              <a:t>DISKUSJON/TO OG</a:t>
            </a:r>
            <a:r>
              <a:rPr lang="nb-NO" baseline="0" dirty="0"/>
              <a:t> TO:</a:t>
            </a:r>
          </a:p>
          <a:p>
            <a:r>
              <a:rPr lang="nb-NO" b="1" i="1" baseline="0" dirty="0"/>
              <a:t>-Hva tenker dere nå?</a:t>
            </a:r>
          </a:p>
          <a:p>
            <a:r>
              <a:rPr lang="nb-NO" baseline="0" dirty="0"/>
              <a:t>-</a:t>
            </a:r>
            <a:r>
              <a:rPr lang="nb-NO" b="1" i="1" baseline="0" dirty="0"/>
              <a:t>Er det akutt? </a:t>
            </a:r>
            <a:r>
              <a:rPr lang="nb-NO" baseline="0" dirty="0"/>
              <a:t>(Instruktør: hvilken paragraf er aktuell? §7 i hpl, ikke §3-1 i </a:t>
            </a:r>
            <a:r>
              <a:rPr lang="nb-NO" baseline="0" dirty="0" err="1"/>
              <a:t>phvl</a:t>
            </a:r>
            <a:r>
              <a:rPr lang="nb-NO"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-Hvilken sentral bør håndtere denne casen?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baseline="0" dirty="0"/>
              <a:t>Trykk frem animasjonen: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baseline="0" dirty="0"/>
              <a:t>-Hvilke ressurser bør frem til adressen? </a:t>
            </a:r>
            <a:r>
              <a:rPr lang="nb-NO" baseline="0" dirty="0"/>
              <a:t>(Politi, LV-lege, ev. ambulanse, i den prioriterte rekkefølgen. Skal jo mest sannsynlig innlegges, og da trengs ambulansen, men ikke før det…)</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25</a:t>
            </a:fld>
            <a:endParaRPr lang="nb-NO"/>
          </a:p>
        </p:txBody>
      </p:sp>
    </p:spTree>
    <p:extLst>
      <p:ext uri="{BB962C8B-B14F-4D97-AF65-F5344CB8AC3E}">
        <p14:creationId xmlns:p14="http://schemas.microsoft.com/office/powerpoint/2010/main" val="1460174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Her er det forsøkt oppsummert med en litt annen vinkling; altså hva dere skal tenke på når dere får henvendelser, ofte fra pårørende eller kanskje behandler på DPS, om en pasient man tenker må </a:t>
            </a:r>
            <a:r>
              <a:rPr lang="nb-NO" baseline="0" dirty="0" err="1"/>
              <a:t>legevurderes</a:t>
            </a:r>
            <a:r>
              <a:rPr lang="nb-NO" baseline="0" dirty="0"/>
              <a:t>, gjerne for innleggelse.</a:t>
            </a:r>
          </a:p>
          <a:p>
            <a:endParaRPr lang="nb-NO" baseline="0" dirty="0"/>
          </a:p>
          <a:p>
            <a:r>
              <a:rPr lang="nb-NO" baseline="0" dirty="0"/>
              <a:t>-Avklar først om det er akutt fare eller ei, jf. første punkt på lista til høyre her. Sett i så fall i gang tiltak uten videre juridiske vurderinger.</a:t>
            </a:r>
          </a:p>
          <a:p>
            <a:r>
              <a:rPr lang="nb-NO" baseline="0" dirty="0"/>
              <a:t>-Avklar så, etter kartlegging, i hvilken grad du mener frivillighet er forsøkt.</a:t>
            </a:r>
          </a:p>
          <a:p>
            <a:r>
              <a:rPr lang="nb-NO" baseline="0" dirty="0"/>
              <a:t> (Kanskje er «alt» gjort av behandler på DPS, slik at det bare er å rette henvendelsen til kommunelegen med ønske om vurdering av at det fattes et §3-1-vedtak?  </a:t>
            </a:r>
          </a:p>
          <a:p>
            <a:r>
              <a:rPr lang="nb-NO" baseline="0" dirty="0"/>
              <a:t>Eller kan det forsøkes noe mer før tvangsvedtak etter §3-1 fattes, slik vi snakket om i casen?)</a:t>
            </a:r>
          </a:p>
          <a:p>
            <a:endParaRPr lang="nb-NO" baseline="0" dirty="0"/>
          </a:p>
          <a:p>
            <a:r>
              <a:rPr lang="nb-NO" baseline="0" dirty="0"/>
              <a:t>-Vurder farlighet (voldsrisikovurdering) og forsøk å kartlegge hva man skal gjøre om man ikke får svar/finner pasienten, dersom dette ikke er helt sikkert (altså være litt i forkant for å planlegge hvor stort apparat som ev. skal settes i gang </a:t>
            </a:r>
            <a:r>
              <a:rPr lang="nb-NO" baseline="0" dirty="0" err="1"/>
              <a:t>mtp</a:t>
            </a:r>
            <a:r>
              <a:rPr lang="nb-NO" baseline="0" dirty="0"/>
              <a:t>. dette. Dette er selvsagt legens ansvar, så involver legen tidlig, men siden du snakker med kanskje flere nøkkelpersoner, så er det fint å være med på å planlegge litt.)</a:t>
            </a:r>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26</a:t>
            </a:fld>
            <a:endParaRPr lang="nb-NO"/>
          </a:p>
        </p:txBody>
      </p:sp>
    </p:spTree>
    <p:extLst>
      <p:ext uri="{BB962C8B-B14F-4D97-AF65-F5344CB8AC3E}">
        <p14:creationId xmlns:p14="http://schemas.microsoft.com/office/powerpoint/2010/main" val="991731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Repetisjon fra forrige time om Myndighetskrav. </a:t>
            </a:r>
          </a:p>
        </p:txBody>
      </p:sp>
      <p:sp>
        <p:nvSpPr>
          <p:cNvPr id="4" name="Plassholder for lysbildenummer 3"/>
          <p:cNvSpPr>
            <a:spLocks noGrp="1"/>
          </p:cNvSpPr>
          <p:nvPr>
            <p:ph type="sldNum" sz="quarter" idx="5"/>
          </p:nvPr>
        </p:nvSpPr>
        <p:spPr/>
        <p:txBody>
          <a:bodyPr/>
          <a:lstStyle/>
          <a:p>
            <a:fld id="{32967BC4-EBA8-4C97-A39C-C478344FBDD4}" type="slidenum">
              <a:rPr lang="nb-NO" smtClean="0"/>
              <a:t>27</a:t>
            </a:fld>
            <a:endParaRPr lang="nb-NO"/>
          </a:p>
        </p:txBody>
      </p:sp>
    </p:spTree>
    <p:extLst>
      <p:ext uri="{BB962C8B-B14F-4D97-AF65-F5344CB8AC3E}">
        <p14:creationId xmlns:p14="http://schemas.microsoft.com/office/powerpoint/2010/main" val="203851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a:p>
            <a:r>
              <a:rPr lang="nb-NO" baseline="0" dirty="0"/>
              <a:t>Da er vi gjennom alt, og dere er mettet med lover og paragrafer…</a:t>
            </a:r>
          </a:p>
          <a:p>
            <a:endParaRPr lang="nb-NO" baseline="0" dirty="0"/>
          </a:p>
          <a:p>
            <a:r>
              <a:rPr lang="nb-NO" baseline="0" dirty="0"/>
              <a:t>Jeg vil oppfordre dere til å tenke på dette som et grunnlag, og så bruke tid, caser og miljøet på sentralen deres til å diskutere og vurdere, gjerne med litt oppslag i kommentarutgavene til lovene. </a:t>
            </a:r>
          </a:p>
          <a:p>
            <a:r>
              <a:rPr lang="nb-NO" baseline="0" dirty="0"/>
              <a:t>Da blir dette spennende og gøy, og det er i aller høyeste grad relevant for arbeidet deres </a:t>
            </a:r>
            <a:r>
              <a:rPr lang="nb-NO" baseline="0" dirty="0">
                <a:sym typeface="Wingdings" panose="05000000000000000000" pitchFamily="2" charset="2"/>
              </a:rPr>
              <a:t></a:t>
            </a:r>
            <a:endParaRPr lang="nb-NO" baseline="0" dirty="0"/>
          </a:p>
          <a:p>
            <a:endParaRPr lang="nb-NO" baseline="0" dirty="0"/>
          </a:p>
          <a:p>
            <a:endParaRPr lang="nb-NO" baseline="0"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28</a:t>
            </a:fld>
            <a:endParaRPr lang="nb-NO"/>
          </a:p>
        </p:txBody>
      </p:sp>
    </p:spTree>
    <p:extLst>
      <p:ext uri="{BB962C8B-B14F-4D97-AF65-F5344CB8AC3E}">
        <p14:creationId xmlns:p14="http://schemas.microsoft.com/office/powerpoint/2010/main" val="3372126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Kompetanseplan</a:t>
            </a:r>
            <a:r>
              <a:rPr lang="nb-NO" baseline="0" dirty="0"/>
              <a:t> med emnebeskrivelser og sjekklister finner du på kokom.no</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174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I denne timen skal vi først fullføre noen paragrafer i helsepersonelloven.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Deretter går vi over til myndighetskrav som ikke i så stor grad går direkte på det enkelte personell, men på systemet og tjenestene.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Men de er allikevel fine å ha kjennskap til når man skal jobbe i dette systemet.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Dette kan bidra til å oppklare noen misforståelser, gjøre arbeidshverdagen enklere og forhåpentligvis føre til riktigere helsehjelp for pasientene.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Vi prøver å ha noen caser til diskusjon i denne timen også, men det blir noe mer oppramsing av enkelte av lovene/forskriftene.</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792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Til instruktør</a:t>
            </a:r>
            <a:r>
              <a:rPr lang="nb-NO" dirty="0"/>
              <a:t>: DETTE BILDET ER TATT UT FOR Å SPARE TID. BUDSKAPET ER AT VI ER ALLE EN DEL AV «PERSONELL I AKUTTMEDISINSK BEREDSKAP» I HHT. AKUTTMEDISINFORSKRIFTEN, SAMT EN REFLEKSJON RUNDT HVA MEDISINSK NØDMELDETJENESTE ER OG IKKE ER. KAN NEVNES HVIS TID. </a:t>
            </a:r>
          </a:p>
          <a:p>
            <a:endParaRPr lang="nb-NO" dirty="0"/>
          </a:p>
          <a:p>
            <a:r>
              <a:rPr lang="nb-NO" dirty="0"/>
              <a:t>§3</a:t>
            </a:r>
            <a:r>
              <a:rPr lang="nb-NO" baseline="0" dirty="0"/>
              <a:t> er bare en bekreftelse av det dere har skjønt; at medisinsk nødmeldetjeneste er LVS + AMK og systemet rundt dem. </a:t>
            </a:r>
          </a:p>
          <a:p>
            <a:r>
              <a:rPr lang="nb-NO" baseline="0" dirty="0"/>
              <a:t>	EV. DISKUSJON: </a:t>
            </a:r>
            <a:r>
              <a:rPr lang="nb-NO" i="1" baseline="0" dirty="0"/>
              <a:t>Er det andre dere mener kunne vært en del av medisinsk nødmeldetjeneste? </a:t>
            </a:r>
            <a:r>
              <a:rPr lang="nb-NO" baseline="0" dirty="0"/>
              <a:t>(SVAR: trygghetsalarmsentraler, helsesekretærer på fastlegekontorer etc.)</a:t>
            </a:r>
          </a:p>
          <a:p>
            <a:endParaRPr lang="nb-NO" baseline="0" dirty="0"/>
          </a:p>
          <a:p>
            <a:r>
              <a:rPr lang="nb-NO" baseline="0" dirty="0"/>
              <a:t>Og vi ser også i punkt to at det er definert at vi er en del av den akuttmedisinske beredskapen i Norge. </a:t>
            </a:r>
          </a:p>
          <a:p>
            <a:r>
              <a:rPr lang="nb-NO" baseline="0" dirty="0"/>
              <a:t>Kanskje særlig aktuelt å bli minnet på det for dere som jobber i LVS, der man oftere håndterer mindre dramatiske situasjoner. </a:t>
            </a:r>
          </a:p>
          <a:p>
            <a:r>
              <a:rPr lang="nb-NO" baseline="0" dirty="0"/>
              <a:t>Men husk at det kan oppstå store hendelser også i deres område, og da er man plutselig en vesentlig del av den akuttmedisinske beredskapen. </a:t>
            </a:r>
          </a:p>
          <a:p>
            <a:r>
              <a:rPr lang="nb-NO" baseline="0" dirty="0"/>
              <a:t>Noen som har eksempler?</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30</a:t>
            </a:fld>
            <a:endParaRPr lang="nb-NO"/>
          </a:p>
        </p:txBody>
      </p:sp>
    </p:spTree>
    <p:extLst>
      <p:ext uri="{BB962C8B-B14F-4D97-AF65-F5344CB8AC3E}">
        <p14:creationId xmlns:p14="http://schemas.microsoft.com/office/powerpoint/2010/main" val="248988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Kort gjennomgang av undervisningsmålene.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La oss begynne med det som står igjen av helsepersonelloven.</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12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Vi skal over til en fin paragraf. </a:t>
            </a:r>
          </a:p>
          <a:p>
            <a:endParaRPr lang="nb-NO" baseline="0" dirty="0"/>
          </a:p>
          <a:p>
            <a:r>
              <a:rPr lang="nb-NO" baseline="0" dirty="0"/>
              <a:t>Les casen. Diskuter 2-3 sammen i ett minutt. Hva bør legen svare?</a:t>
            </a:r>
          </a:p>
          <a:p>
            <a:r>
              <a:rPr lang="nb-NO" baseline="0" dirty="0"/>
              <a:t>TRYKK FOR RELEVANT PARAGRAF OG FASIT</a:t>
            </a:r>
          </a:p>
        </p:txBody>
      </p:sp>
      <p:sp>
        <p:nvSpPr>
          <p:cNvPr id="4" name="Plassholder for lysbildenummer 3"/>
          <p:cNvSpPr>
            <a:spLocks noGrp="1"/>
          </p:cNvSpPr>
          <p:nvPr>
            <p:ph type="sldNum" sz="quarter" idx="10"/>
          </p:nvPr>
        </p:nvSpPr>
        <p:spPr/>
        <p:txBody>
          <a:bodyPr/>
          <a:lstStyle/>
          <a:p>
            <a:fld id="{32967BC4-EBA8-4C97-A39C-C478344FBDD4}" type="slidenum">
              <a:rPr lang="nb-NO" smtClean="0"/>
              <a:t>5</a:t>
            </a:fld>
            <a:endParaRPr lang="nb-NO"/>
          </a:p>
        </p:txBody>
      </p:sp>
    </p:spTree>
    <p:extLst>
      <p:ext uri="{BB962C8B-B14F-4D97-AF65-F5344CB8AC3E}">
        <p14:creationId xmlns:p14="http://schemas.microsoft.com/office/powerpoint/2010/main" val="214159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§29c</a:t>
            </a:r>
            <a:r>
              <a:rPr lang="nb-NO" baseline="0" dirty="0"/>
              <a:t> betyr at f.eks. en sykepleier som har vært med i behandlingen av en pasient kan ta kontakt med avdelingen som tok i mot pasienten/legen som behandlet pasienten videre etc. og be om å få vite hva diagnosen var.</a:t>
            </a:r>
          </a:p>
          <a:p>
            <a:endParaRPr lang="nb-NO" baseline="0" dirty="0"/>
          </a:p>
          <a:p>
            <a:r>
              <a:rPr lang="nb-NO" baseline="0" dirty="0"/>
              <a:t>Man kan be om informasjonen muntlig.</a:t>
            </a:r>
          </a:p>
          <a:p>
            <a:r>
              <a:rPr lang="nb-NO" baseline="0" dirty="0"/>
              <a:t>Dersom man antar at pasienten ikke vil samtykke, må pasienten spørres.</a:t>
            </a:r>
          </a:p>
          <a:p>
            <a:r>
              <a:rPr lang="nb-NO" baseline="0" dirty="0"/>
              <a:t>Den som utleverer må journalføre hvem som spør, at det er hjemlet i §29c og hva som utleveres.</a:t>
            </a:r>
          </a:p>
          <a:p>
            <a:endParaRPr lang="nb-NO" baseline="0" dirty="0"/>
          </a:p>
          <a:p>
            <a:r>
              <a:rPr lang="nb-NO" baseline="0" dirty="0"/>
              <a:t>I praksis er dette ofte vanskelig for når man spør de som har overtatt pasienten, f.eks. koordinator i et akuttmottak etter en innleggelse med ambulanse eller fra LV, er svaret at informasjonen er taushetsbelagt og ikke kan gis ut. </a:t>
            </a:r>
          </a:p>
          <a:p>
            <a:r>
              <a:rPr lang="nb-NO" baseline="0" dirty="0"/>
              <a:t>Dette er altså feil, jf. §29c, men mange er ikke kjent med paragrafen.</a:t>
            </a:r>
          </a:p>
          <a:p>
            <a:r>
              <a:rPr lang="nb-NO" baseline="0" dirty="0"/>
              <a:t>Det står i loven at det skal journalføres, og da egentlig være et system for dette, som kan gjøre det litt vanskelig å få utnyttet paragrafen i det praktiske. </a:t>
            </a:r>
          </a:p>
          <a:p>
            <a:r>
              <a:rPr lang="nb-NO" baseline="0" dirty="0"/>
              <a:t>Men om dere tar med dere dette hjem og får satt det i system, er det gode muligheter for læring i interessante caser. </a:t>
            </a:r>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6</a:t>
            </a:fld>
            <a:endParaRPr lang="nb-NO"/>
          </a:p>
        </p:txBody>
      </p:sp>
    </p:spTree>
    <p:extLst>
      <p:ext uri="{BB962C8B-B14F-4D97-AF65-F5344CB8AC3E}">
        <p14:creationId xmlns:p14="http://schemas.microsoft.com/office/powerpoint/2010/main" val="201216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kjenner til denne. Vær obs,</a:t>
            </a:r>
            <a:r>
              <a:rPr lang="nb-NO" baseline="0" dirty="0"/>
              <a:t> også i medisinsk nødmeldetjeneste, på at det er lett å tenke at «neste ledd» tar seg av meldingen. Meldeplikten gjelder alle som har kunnskap om forholdene. </a:t>
            </a:r>
          </a:p>
          <a:p>
            <a:endParaRPr lang="nb-NO" baseline="0" dirty="0"/>
          </a:p>
          <a:p>
            <a:r>
              <a:rPr lang="nb-NO" baseline="0" dirty="0"/>
              <a:t>«Grunn til å tro» krever ikke sikkerhet, men noe mer enn en vag mistanke om meldepliktige forhold. </a:t>
            </a:r>
          </a:p>
          <a:p>
            <a:endParaRPr lang="nb-NO" baseline="0" dirty="0"/>
          </a:p>
          <a:p>
            <a:r>
              <a:rPr lang="nb-NO" baseline="0" dirty="0"/>
              <a:t>TIPS: Ring ev. barnevernet for å få råd uten å nevne barnets personalia. </a:t>
            </a:r>
          </a:p>
          <a:p>
            <a:r>
              <a:rPr lang="nb-NO" baseline="0" dirty="0"/>
              <a:t>Helsepersonell skal melde med eget navn og nummer, samt informere om at man melder. Igjen; søk råd fra barnevernet, hvis vanskelig.</a:t>
            </a:r>
          </a:p>
          <a:p>
            <a:endParaRPr lang="nb-NO" baseline="0" dirty="0"/>
          </a:p>
          <a:p>
            <a:r>
              <a:rPr lang="nb-NO" baseline="0" dirty="0"/>
              <a:t>I kommentarutgaven til hpl står det noen føringer:</a:t>
            </a:r>
          </a:p>
          <a:p>
            <a:r>
              <a:rPr lang="nb-NO" baseline="0" dirty="0"/>
              <a:t>-</a:t>
            </a:r>
            <a:r>
              <a:rPr lang="nb-NO" sz="1200" b="0" i="0" kern="1200" dirty="0">
                <a:solidFill>
                  <a:schemeClr val="tx1"/>
                </a:solidFill>
                <a:effectLst/>
                <a:latin typeface="+mn-lt"/>
                <a:ea typeface="+mn-ea"/>
                <a:cs typeface="+mn-cs"/>
              </a:rPr>
              <a:t>Helsepersonell</a:t>
            </a:r>
            <a:r>
              <a:rPr lang="nb-NO" sz="1200" b="0" i="0" kern="1200" baseline="0" dirty="0">
                <a:solidFill>
                  <a:schemeClr val="tx1"/>
                </a:solidFill>
                <a:effectLst/>
                <a:latin typeface="+mn-lt"/>
                <a:ea typeface="+mn-ea"/>
                <a:cs typeface="+mn-cs"/>
              </a:rPr>
              <a:t> skal melde til barnevernet </a:t>
            </a:r>
            <a:r>
              <a:rPr lang="nb-NO" sz="1200" b="0" i="0" kern="1200" dirty="0">
                <a:solidFill>
                  <a:schemeClr val="tx1"/>
                </a:solidFill>
                <a:effectLst/>
                <a:latin typeface="+mn-lt"/>
                <a:ea typeface="+mn-ea"/>
                <a:cs typeface="+mn-cs"/>
              </a:rPr>
              <a:t>når det er grunn til å tro at det foreligger alvorlig omsorgssvikt eller når et barn har vist alvorlige atferdsvansker. </a:t>
            </a:r>
          </a:p>
          <a:p>
            <a:r>
              <a:rPr lang="nb-NO" sz="1200" b="0" i="0" kern="1200" dirty="0">
                <a:solidFill>
                  <a:schemeClr val="tx1"/>
                </a:solidFill>
                <a:effectLst/>
                <a:latin typeface="+mn-lt"/>
                <a:ea typeface="+mn-ea"/>
                <a:cs typeface="+mn-cs"/>
              </a:rPr>
              <a:t>-Det er tydeliggjort at meldeplikten er et selvstendig og personlig ansvar for helsepersonell.</a:t>
            </a:r>
          </a:p>
          <a:p>
            <a:r>
              <a:rPr lang="nb-NO" sz="1200" b="0" i="0" kern="1200" baseline="0" dirty="0">
                <a:solidFill>
                  <a:schemeClr val="tx1"/>
                </a:solidFill>
                <a:effectLst/>
                <a:latin typeface="+mn-lt"/>
                <a:ea typeface="+mn-ea"/>
                <a:cs typeface="+mn-cs"/>
              </a:rPr>
              <a:t>-Helsepersonell skal ikke undersøke saken videre selv -  det er barnevernets jobb.</a:t>
            </a:r>
          </a:p>
          <a:p>
            <a:r>
              <a:rPr lang="nb-NO" sz="1200" b="0" i="0" kern="1200" baseline="0" dirty="0">
                <a:solidFill>
                  <a:schemeClr val="tx1"/>
                </a:solidFill>
                <a:effectLst/>
                <a:latin typeface="+mn-lt"/>
                <a:ea typeface="+mn-ea"/>
                <a:cs typeface="+mn-cs"/>
              </a:rPr>
              <a:t>-Meldeplikten gjelder selv om man forsøker å avhjelpe situasjonen selv/på annen måte.</a:t>
            </a:r>
          </a:p>
          <a:p>
            <a:endParaRPr lang="nb-NO" sz="1200" b="0" i="0" kern="1200" baseline="0" dirty="0">
              <a:solidFill>
                <a:schemeClr val="tx1"/>
              </a:solidFill>
              <a:effectLst/>
              <a:latin typeface="+mn-lt"/>
              <a:ea typeface="+mn-ea"/>
              <a:cs typeface="+mn-cs"/>
            </a:endParaRPr>
          </a:p>
          <a:p>
            <a:r>
              <a:rPr lang="nb-NO" sz="1200" b="0" i="0" kern="1200" baseline="0" dirty="0">
                <a:solidFill>
                  <a:schemeClr val="tx1"/>
                </a:solidFill>
                <a:effectLst/>
                <a:latin typeface="+mn-lt"/>
                <a:ea typeface="+mn-ea"/>
                <a:cs typeface="+mn-cs"/>
              </a:rPr>
              <a:t>Akutte meldinger går via telefon – gjør dere kjent med lokale rutiner. </a:t>
            </a:r>
          </a:p>
          <a:p>
            <a:r>
              <a:rPr lang="nb-NO" sz="1200" b="0" i="0" kern="1200" baseline="0" dirty="0">
                <a:solidFill>
                  <a:schemeClr val="tx1"/>
                </a:solidFill>
                <a:effectLst/>
                <a:latin typeface="+mn-lt"/>
                <a:ea typeface="+mn-ea"/>
                <a:cs typeface="+mn-cs"/>
              </a:rPr>
              <a:t>Noen steder er politiet barnevernsvakt på natten (EV. DISKUSJON: Er dette OK mtp. taushetsplikten?)</a:t>
            </a:r>
            <a:endParaRPr lang="nb-NO" baseline="0" dirty="0"/>
          </a:p>
          <a:p>
            <a:endParaRPr lang="nb-NO" baseline="0" dirty="0"/>
          </a:p>
          <a:p>
            <a:endParaRPr lang="nb-NO" baseline="0" dirty="0"/>
          </a:p>
          <a:p>
            <a:endParaRPr lang="nb-NO" baseline="0" dirty="0"/>
          </a:p>
          <a:p>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7</a:t>
            </a:fld>
            <a:endParaRPr lang="nb-NO"/>
          </a:p>
        </p:txBody>
      </p:sp>
    </p:spTree>
    <p:extLst>
      <p:ext uri="{BB962C8B-B14F-4D97-AF65-F5344CB8AC3E}">
        <p14:creationId xmlns:p14="http://schemas.microsoft.com/office/powerpoint/2010/main" val="142561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 deltakerne snakke med sidemann / grupper på 2 til 3 deltakere - gi dem 2 minutter til felles refleksjon.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Calibri"/>
              </a:rPr>
              <a:t>Be om innspill i plenum etterpå.</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TRYKK NESTE LYSBILDE FOR PARAGRAF OG FASIT.</a:t>
            </a:r>
          </a:p>
          <a:p>
            <a:endParaRPr lang="nb-NO" dirty="0">
              <a:cs typeface="Calibri"/>
            </a:endParaRPr>
          </a:p>
          <a:p>
            <a:endParaRPr lang="nb-NO" dirty="0">
              <a:cs typeface="Calibri"/>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67BC4-EBA8-4C97-A39C-C478344FBDD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57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nevnes</a:t>
            </a:r>
            <a:r>
              <a:rPr lang="nb-NO" baseline="0" dirty="0"/>
              <a:t> dokumentasjonsplikten, slik den står i §39 og 40.</a:t>
            </a:r>
          </a:p>
          <a:p>
            <a:r>
              <a:rPr lang="nb-NO" baseline="0" dirty="0"/>
              <a:t>Litt mer detaljer om dette får dere i leksjonen om beslutningsstøtte. </a:t>
            </a:r>
          </a:p>
          <a:p>
            <a:endParaRPr lang="nb-NO" baseline="0" dirty="0"/>
          </a:p>
          <a:p>
            <a:r>
              <a:rPr lang="nb-NO" baseline="0" dirty="0"/>
              <a:t>INSTRUKTØR: Nevne at man bør journalføre eventuelle juridiske vurderinger, jf. alt vi har snakket om i leksjonen «Myndighetskrav 1». </a:t>
            </a:r>
            <a:endParaRPr lang="nb-NO" dirty="0"/>
          </a:p>
        </p:txBody>
      </p:sp>
      <p:sp>
        <p:nvSpPr>
          <p:cNvPr id="4" name="Plassholder for lysbildenummer 3"/>
          <p:cNvSpPr>
            <a:spLocks noGrp="1"/>
          </p:cNvSpPr>
          <p:nvPr>
            <p:ph type="sldNum" sz="quarter" idx="10"/>
          </p:nvPr>
        </p:nvSpPr>
        <p:spPr/>
        <p:txBody>
          <a:bodyPr/>
          <a:lstStyle/>
          <a:p>
            <a:fld id="{32967BC4-EBA8-4C97-A39C-C478344FBDD4}" type="slidenum">
              <a:rPr lang="nb-NO" smtClean="0"/>
              <a:t>9</a:t>
            </a:fld>
            <a:endParaRPr lang="nb-NO"/>
          </a:p>
        </p:txBody>
      </p:sp>
    </p:spTree>
    <p:extLst>
      <p:ext uri="{BB962C8B-B14F-4D97-AF65-F5344CB8AC3E}">
        <p14:creationId xmlns:p14="http://schemas.microsoft.com/office/powerpoint/2010/main" val="413542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A71164E5-006A-4113-89CE-64C57AA29637}"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6955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166F4AC-A676-431A-8F88-969DD9C746C4}"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28902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39BACC5-8D0B-4E57-BE38-DD2D21DCDEA9}"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266306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1E922A24-9D4E-43FE-9466-0425E3D8DA55}"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99833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7AEB7169-3E4A-47EE-918A-DABB426882D8}"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50563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CEA3DA9C-E3AD-453C-BC6B-6D287AA362FE}"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515949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CEDC6462-F1FA-4408-8712-A803B4EFB129}"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592210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310FCF10-57FE-4584-91A1-8AC6A95AF2E3}" type="datetime1">
              <a:rPr lang="nb-NO" smtClean="0"/>
              <a:t>19.06.2023</a:t>
            </a:fld>
            <a:endParaRPr lang="nb-NO"/>
          </a:p>
        </p:txBody>
      </p:sp>
      <p:sp>
        <p:nvSpPr>
          <p:cNvPr id="8" name="Plassholder for bunntekst 7"/>
          <p:cNvSpPr>
            <a:spLocks noGrp="1"/>
          </p:cNvSpPr>
          <p:nvPr>
            <p:ph type="ftr" sz="quarter" idx="11"/>
          </p:nvPr>
        </p:nvSpPr>
        <p:spPr/>
        <p:txBody>
          <a:bodyPr/>
          <a:lstStyle/>
          <a:p>
            <a:r>
              <a:rPr lang="nb-NO"/>
              <a:t>Illustrasjon fra Helsenorge.no</a:t>
            </a:r>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1916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CB0E703E-7C51-4C5A-911D-7F1EAA19B8E1}" type="datetime1">
              <a:rPr lang="nb-NO" smtClean="0"/>
              <a:t>19.06.2023</a:t>
            </a:fld>
            <a:endParaRPr lang="nb-NO"/>
          </a:p>
        </p:txBody>
      </p:sp>
      <p:sp>
        <p:nvSpPr>
          <p:cNvPr id="4" name="Plassholder for bunntekst 3"/>
          <p:cNvSpPr>
            <a:spLocks noGrp="1"/>
          </p:cNvSpPr>
          <p:nvPr>
            <p:ph type="ftr" sz="quarter" idx="11"/>
          </p:nvPr>
        </p:nvSpPr>
        <p:spPr/>
        <p:txBody>
          <a:bodyPr/>
          <a:lstStyle/>
          <a:p>
            <a:r>
              <a:rPr lang="nb-NO"/>
              <a:t>Illustrasjon fra Helsenorge.no</a:t>
            </a:r>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415590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79EE42E-BA8C-47BB-9F5E-0641A3C8E673}" type="datetime1">
              <a:rPr lang="nb-NO" smtClean="0"/>
              <a:t>19.06.2023</a:t>
            </a:fld>
            <a:endParaRPr lang="nb-NO"/>
          </a:p>
        </p:txBody>
      </p:sp>
      <p:sp>
        <p:nvSpPr>
          <p:cNvPr id="3" name="Plassholder for bunntekst 2"/>
          <p:cNvSpPr>
            <a:spLocks noGrp="1"/>
          </p:cNvSpPr>
          <p:nvPr>
            <p:ph type="ftr" sz="quarter" idx="11"/>
          </p:nvPr>
        </p:nvSpPr>
        <p:spPr/>
        <p:txBody>
          <a:bodyPr/>
          <a:lstStyle/>
          <a:p>
            <a:r>
              <a:rPr lang="nb-NO"/>
              <a:t>Illustrasjon fra Helsenorge.no</a:t>
            </a:r>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4099838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89EAC2B7-12E8-452C-AAB8-18DAECF04346}"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58196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06808D8-2D71-4FB0-9EBD-9B0F02FF5A4F}"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272790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199C6733-D08C-4DF6-9E18-FA4B184C0C32}" type="datetime1">
              <a:rPr lang="nb-NO" smtClean="0"/>
              <a:t>19.06.2023</a:t>
            </a:fld>
            <a:endParaRPr lang="nb-NO"/>
          </a:p>
        </p:txBody>
      </p:sp>
      <p:sp>
        <p:nvSpPr>
          <p:cNvPr id="6" name="Plassholder for bunntekst 5"/>
          <p:cNvSpPr>
            <a:spLocks noGrp="1"/>
          </p:cNvSpPr>
          <p:nvPr>
            <p:ph type="ftr" sz="quarter" idx="11"/>
          </p:nvPr>
        </p:nvSpPr>
        <p:spPr/>
        <p:txBody>
          <a:bodyPr/>
          <a:lstStyle/>
          <a:p>
            <a:r>
              <a:rPr lang="nb-NO"/>
              <a:t>Illustrasjon fra Helsenorge.no</a:t>
            </a:r>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00072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18F8AB0D-9A56-40F3-8FC9-47C523A0290E}"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586768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33BA65B-AB0A-4FFF-B4D7-16621B764B5C}" type="datetime1">
              <a:rPr lang="nb-NO" smtClean="0"/>
              <a:t>19.06.2023</a:t>
            </a:fld>
            <a:endParaRPr lang="nb-NO"/>
          </a:p>
        </p:txBody>
      </p:sp>
      <p:sp>
        <p:nvSpPr>
          <p:cNvPr id="5" name="Plassholder for bunntekst 4"/>
          <p:cNvSpPr>
            <a:spLocks noGrp="1"/>
          </p:cNvSpPr>
          <p:nvPr>
            <p:ph type="ftr" sz="quarter" idx="11"/>
          </p:nvPr>
        </p:nvSpPr>
        <p:spPr/>
        <p:txBody>
          <a:bodyPr/>
          <a:lstStyle/>
          <a:p>
            <a:r>
              <a:rPr lang="nb-NO"/>
              <a:t>Illustrasjon fra Helsenorge.no</a:t>
            </a:r>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90963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A7E639BC-DFED-4F4A-8D67-95CEBF21D990}" type="datetime1">
              <a:rPr lang="nb-NO" smtClean="0"/>
              <a:t>19.06.2023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8457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E1657A2-9F84-473B-97DB-C77D9ECD9269}"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8949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3BFF5-03BD-4AAB-B9F8-445E84B0F0CB}" type="datetime1">
              <a:rPr lang="nb-NO" smtClean="0"/>
              <a:t>19.06.2023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1899972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D76CD00C-DD66-4288-AA03-4B1C5EEE7E4C}" type="datetime1">
              <a:rPr lang="nb-NO" smtClean="0"/>
              <a:t>19.06.2023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72765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0940BA0-EEF8-4F77-8BB5-FEDDEB3620B9}" type="datetime1">
              <a:rPr lang="nb-NO" smtClean="0"/>
              <a:t>19.06.2023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12872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3F3FF336-513F-497F-9AD0-104CE025E79D}"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74342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FC517A32-3267-437D-B0EF-D83A856B0478}" type="datetime1">
              <a:rPr lang="nb-NO" smtClean="0"/>
              <a:t>19.06.2023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BBB55A98-9554-44C9-BA58-B78A95C72FFC}" type="slidenum">
              <a:rPr lang="nb-NO" smtClean="0"/>
              <a:t>‹#›</a:t>
            </a:fld>
            <a:endParaRPr lang="nb-NO"/>
          </a:p>
        </p:txBody>
      </p:sp>
    </p:spTree>
    <p:extLst>
      <p:ext uri="{BB962C8B-B14F-4D97-AF65-F5344CB8AC3E}">
        <p14:creationId xmlns:p14="http://schemas.microsoft.com/office/powerpoint/2010/main" val="347673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C238D-1DF6-4D95-B8EA-9DC4ADA2DCA0}" type="datetime1">
              <a:rPr lang="nb-NO" smtClean="0"/>
              <a:t>19.06.2023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2432489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1843E-C34D-4AA7-947D-2A07687F33B9}" type="datetime1">
              <a:rPr lang="nb-NO" smtClean="0"/>
              <a:t>19.06.2023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Illustrasjon fra Helsenorge.no</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5A98-9554-44C9-BA58-B78A95C72FFC}" type="slidenum">
              <a:rPr lang="nb-NO" smtClean="0"/>
              <a:t>‹#›</a:t>
            </a:fld>
            <a:endParaRPr lang="nb-NO"/>
          </a:p>
        </p:txBody>
      </p:sp>
    </p:spTree>
    <p:extLst>
      <p:ext uri="{BB962C8B-B14F-4D97-AF65-F5344CB8AC3E}">
        <p14:creationId xmlns:p14="http://schemas.microsoft.com/office/powerpoint/2010/main" val="3692115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helsedirektoratet.no/rundskriv/helsepersonelloven-med-kommentarer" TargetMode="External"/><Relationship Id="rId5" Type="http://schemas.openxmlformats.org/officeDocument/2006/relationships/image" Target="../media/image21.png"/><Relationship Id="rId4" Type="http://schemas.openxmlformats.org/officeDocument/2006/relationships/hyperlink" Target="mailto:post@kokom.n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Undertittel 2"/>
          <p:cNvSpPr>
            <a:spLocks noGrp="1"/>
          </p:cNvSpPr>
          <p:nvPr>
            <p:ph type="subTitle" idx="4294967295"/>
          </p:nvPr>
        </p:nvSpPr>
        <p:spPr>
          <a:xfrm>
            <a:off x="2468108" y="5308571"/>
            <a:ext cx="7473360" cy="1393217"/>
          </a:xfrm>
        </p:spPr>
        <p:txBody>
          <a:bodyPr vert="horz" lIns="91440" tIns="45720" rIns="91440" bIns="45720" rtlCol="0" anchor="t">
            <a:noAutofit/>
          </a:bodyPr>
          <a:lstStyle/>
          <a:p>
            <a:pPr marL="0" indent="0" algn="ctr">
              <a:buNone/>
            </a:pPr>
            <a:r>
              <a:rPr lang="nb-NO" altLang="nb-NO" sz="1600" dirty="0">
                <a:solidFill>
                  <a:srgbClr val="0070C0"/>
                </a:solidFill>
                <a:latin typeface="Verdana"/>
                <a:ea typeface="Verdana"/>
              </a:rPr>
              <a:t>Grunnkurs for operatører i </a:t>
            </a:r>
            <a:endParaRPr lang="nb-NO" altLang="nb-NO" sz="1600" dirty="0">
              <a:solidFill>
                <a:srgbClr val="0070C0"/>
              </a:solidFill>
              <a:latin typeface="Verdana" panose="020B0604030504040204" pitchFamily="34" charset="0"/>
              <a:ea typeface="Verdana" panose="020B0604030504040204" pitchFamily="34" charset="0"/>
            </a:endParaRPr>
          </a:p>
          <a:p>
            <a:pPr marL="0" indent="0" algn="ctr" eaLnBrk="1" hangingPunct="1">
              <a:buNone/>
            </a:pPr>
            <a:r>
              <a:rPr lang="nb-NO" altLang="nb-NO" sz="1600" dirty="0">
                <a:solidFill>
                  <a:srgbClr val="0070C0"/>
                </a:solidFill>
                <a:latin typeface="Verdana"/>
                <a:ea typeface="Verdana"/>
              </a:rPr>
              <a:t>medisinsk nødmeldetjeneste</a:t>
            </a:r>
          </a:p>
          <a:p>
            <a:pPr marL="0" indent="0" algn="ctr">
              <a:buNone/>
            </a:pPr>
            <a:endParaRPr lang="nb-NO" altLang="nb-NO" sz="1600" dirty="0">
              <a:solidFill>
                <a:srgbClr val="0070C0"/>
              </a:solidFill>
              <a:latin typeface="Verdana"/>
              <a:ea typeface="Verdana"/>
            </a:endParaRPr>
          </a:p>
          <a:p>
            <a:pPr marL="0" indent="0" algn="ctr">
              <a:buNone/>
            </a:pPr>
            <a:r>
              <a:rPr lang="nb-NO" altLang="nb-NO" sz="1600" dirty="0">
                <a:solidFill>
                  <a:srgbClr val="0070C0"/>
                </a:solidFill>
                <a:latin typeface="Verdana"/>
                <a:ea typeface="Verdana"/>
              </a:rPr>
              <a:t>Myndighetskrav – time 2 </a:t>
            </a:r>
          </a:p>
          <a:p>
            <a:pPr marL="0" indent="0" algn="ctr">
              <a:buNone/>
            </a:pPr>
            <a:endParaRPr lang="nb-NO" altLang="nb-NO" sz="1800" dirty="0">
              <a:solidFill>
                <a:srgbClr val="0070C0"/>
              </a:solidFill>
              <a:latin typeface="Verdana"/>
              <a:ea typeface="Verdana"/>
            </a:endParaRPr>
          </a:p>
        </p:txBody>
      </p:sp>
      <p:sp>
        <p:nvSpPr>
          <p:cNvPr id="2" name="Undertittel 2">
            <a:extLst>
              <a:ext uri="{FF2B5EF4-FFF2-40B4-BE49-F238E27FC236}">
                <a16:creationId xmlns:a16="http://schemas.microsoft.com/office/drawing/2014/main" id="{3658A490-5A6F-9262-265E-BDE75637EE56}"/>
              </a:ext>
            </a:extLst>
          </p:cNvPr>
          <p:cNvSpPr txBox="1">
            <a:spLocks/>
          </p:cNvSpPr>
          <p:nvPr/>
        </p:nvSpPr>
        <p:spPr bwMode="auto">
          <a:xfrm>
            <a:off x="2468108" y="1650284"/>
            <a:ext cx="9352146" cy="391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Tips til instruktør før start:</a:t>
            </a:r>
          </a:p>
          <a:p>
            <a:pPr marL="228600" marR="0" lvl="0" indent="-22860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nb-NO" altLang="nb-NO" sz="1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nb-NO" altLang="nb-NO"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Sett av 1 minutt til diskusjonene mellom kursdeltakerne + 1-2 minutter til gjennomgangen i etterkant.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nb-NO" altLang="nb-NO"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Casene introduserer nye paragrafer.</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nb-NO" altLang="nb-NO"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Det er vanskelig å angi hva som er anbefalt tidsbruk på hvert lysbilde / hvert tema, så dette må instruktører forsøke å disponere selv så godt som mulig.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nb-NO" altLang="nb-NO" sz="18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rPr>
              <a:t>Gå gjennom hele presentasjonen for deg selv før du skal undervise for de ansatte.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1600" b="0"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mn-cs"/>
            </a:endParaRPr>
          </a:p>
        </p:txBody>
      </p:sp>
      <p:sp>
        <p:nvSpPr>
          <p:cNvPr id="3" name="TekstSylinder 2">
            <a:extLst>
              <a:ext uri="{FF2B5EF4-FFF2-40B4-BE49-F238E27FC236}">
                <a16:creationId xmlns:a16="http://schemas.microsoft.com/office/drawing/2014/main" id="{2A819495-871E-C730-F983-5A932D43D551}"/>
              </a:ext>
            </a:extLst>
          </p:cNvPr>
          <p:cNvSpPr txBox="1"/>
          <p:nvPr/>
        </p:nvSpPr>
        <p:spPr>
          <a:xfrm>
            <a:off x="1975024" y="6642556"/>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824471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222520" y="1712086"/>
            <a:ext cx="7359966" cy="4061394"/>
          </a:xfrm>
          <a:prstGeom prst="rect">
            <a:avLst/>
          </a:prstGeom>
        </p:spPr>
        <p:txBody>
          <a:bodyPr vert="horz" lIns="91440" tIns="45720" rIns="91440" bIns="45720" rtlCol="0">
            <a:normAutofit/>
          </a:bodyPr>
          <a:lstStyle/>
          <a:p>
            <a:pPr marL="2171700" marR="0" lvl="4"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1" i="0" u="sng" strike="noStrike" cap="none" spc="0" normalizeH="0" baseline="0" noProof="0" dirty="0">
              <a:ln>
                <a:noFill/>
              </a:ln>
              <a:solidFill>
                <a:schemeClr val="bg1"/>
              </a:solidFill>
              <a:effectLst/>
              <a:uLnTx/>
              <a:uFillTx/>
            </a:endParaRPr>
          </a:p>
          <a:p>
            <a:pPr marL="914400" marR="0" lvl="2" indent="-228600" fontAlgn="auto">
              <a:lnSpc>
                <a:spcPct val="90000"/>
              </a:lnSpc>
              <a:spcBef>
                <a:spcPts val="0"/>
              </a:spcBef>
              <a:spcAft>
                <a:spcPts val="600"/>
              </a:spcAft>
              <a:buClrTx/>
              <a:buSzTx/>
              <a:buFont typeface="Arial" panose="020B0604020202020204" pitchFamily="34" charset="0"/>
              <a:buChar char="•"/>
              <a:tabLst/>
              <a:defRPr/>
            </a:pPr>
            <a:endParaRPr kumimoji="0" lang="en-US" b="1" i="0" u="sng"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endParaRPr>
          </a:p>
          <a:p>
            <a:pPr marL="685800" marR="0" lvl="2" fontAlgn="auto">
              <a:lnSpc>
                <a:spcPct val="90000"/>
              </a:lnSpc>
              <a:spcBef>
                <a:spcPts val="0"/>
              </a:spcBef>
              <a:spcAft>
                <a:spcPts val="600"/>
              </a:spcAft>
              <a:buClrTx/>
              <a:buSzTx/>
              <a:tabLst/>
              <a:defRPr/>
            </a:pPr>
            <a:r>
              <a:rPr kumimoji="0" lang="en-US" sz="2200" b="1" i="0" u="sng"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Myndighetskrav</a:t>
            </a:r>
            <a:r>
              <a:rPr kumimoji="0" lang="en-US" sz="2200" b="1" i="0" u="sng"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2:</a:t>
            </a:r>
          </a:p>
          <a:p>
            <a:pPr marL="914400" marR="0" lvl="2" indent="-228600" fontAlgn="auto">
              <a:lnSpc>
                <a:spcPct val="90000"/>
              </a:lnSpc>
              <a:spcBef>
                <a:spcPts val="0"/>
              </a:spcBef>
              <a:spcAft>
                <a:spcPts val="600"/>
              </a:spcAft>
              <a:buClrTx/>
              <a:buSzTx/>
              <a:buFont typeface="Arial" panose="020B0604020202020204" pitchFamily="34" charset="0"/>
              <a:buChar char="•"/>
              <a:tabLst/>
              <a:defRPr/>
            </a:pPr>
            <a:endPar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endParaRPr>
          </a:p>
          <a:p>
            <a:pPr marL="1257300" marR="0" lvl="2" indent="-228600" fontAlgn="auto">
              <a:lnSpc>
                <a:spcPct val="150000"/>
              </a:lnSpc>
              <a:spcBef>
                <a:spcPts val="0"/>
              </a:spcBef>
              <a:spcAft>
                <a:spcPts val="600"/>
              </a:spcAft>
              <a:buClrTx/>
              <a:buSzTx/>
              <a:buFont typeface="Arial" panose="020B0604020202020204" pitchFamily="34" charset="0"/>
              <a:buChar char="•"/>
              <a:tabLst/>
              <a:defRPr/>
            </a:pPr>
            <a:r>
              <a:rPr kumimoji="0" lang="en-US"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Kjenne</a:t>
            </a:r>
            <a:r>
              <a:rPr kumimoji="0" lang="en-US"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til</a:t>
            </a:r>
            <a:r>
              <a:rPr kumimoji="0" lang="en-US"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noen</a:t>
            </a:r>
            <a:r>
              <a:rPr kumimoji="0" lang="en-US"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paragrafer</a:t>
            </a:r>
            <a:r>
              <a:rPr kumimoji="0" lang="en-US"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b="0"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i</a:t>
            </a:r>
            <a:r>
              <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b="0"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helsepersonelloven</a:t>
            </a:r>
            <a:endPar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endParaRPr>
          </a:p>
          <a:p>
            <a:pPr marL="1257300" marR="0" lvl="2" indent="-228600" fontAlgn="auto">
              <a:lnSpc>
                <a:spcPct val="15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Pasient</a:t>
            </a:r>
            <a:r>
              <a:rPr kumimoji="0" lang="en-US" sz="2400" b="1"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sz="2400" b="1"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og</a:t>
            </a:r>
            <a:r>
              <a:rPr kumimoji="0" lang="en-US" sz="2400" b="1"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sz="2400" b="1"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brukerrettighetsloven</a:t>
            </a:r>
            <a:endParaRPr kumimoji="0" lang="en-US" sz="2400" b="1"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endParaRPr>
          </a:p>
          <a:p>
            <a:pPr marL="1257300" marR="0" lvl="2" indent="-228600" fontAlgn="auto">
              <a:lnSpc>
                <a:spcPct val="15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Akuttmedisinforskriften</a:t>
            </a:r>
            <a:endPar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endParaRPr>
          </a:p>
          <a:p>
            <a:pPr marL="1257300" marR="0" lvl="2" indent="-228600" fontAlgn="auto">
              <a:lnSpc>
                <a:spcPct val="15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Psykisk</a:t>
            </a:r>
            <a:r>
              <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r>
              <a:rPr kumimoji="0" lang="en-US" b="0" i="0" u="none" strike="noStrike" cap="none" spc="0" normalizeH="0" baseline="0" noProof="0" dirty="0" err="1">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helsevernloven</a:t>
            </a:r>
            <a:r>
              <a:rPr kumimoji="0" lang="en-US" b="0" i="0" u="none" strike="noStrike" cap="none" spc="0" normalizeH="0" baseline="0" noProof="0" dirty="0">
                <a:ln>
                  <a:noFill/>
                </a:ln>
                <a:solidFill>
                  <a:schemeClr val="bg1"/>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rPr>
              <a:t> </a:t>
            </a:r>
          </a:p>
          <a:p>
            <a:pPr marL="1257300" marR="0" lvl="2"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bg1"/>
              </a:solidFill>
              <a:effectLst/>
              <a:uLnTx/>
              <a:uFillTx/>
            </a:endParaRPr>
          </a:p>
          <a:p>
            <a:pPr marL="1371600" marR="0" lvl="3"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bg1"/>
              </a:solidFill>
              <a:effectLst/>
              <a:uLnTx/>
              <a:uFillTx/>
            </a:endParaRPr>
          </a:p>
          <a:p>
            <a:pPr marL="1371600" marR="0" lvl="3"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solidFill>
                <a:schemeClr val="bg1"/>
              </a:solidFill>
              <a:effectLst/>
              <a:uLnTx/>
              <a:uFillTx/>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F4B0CED6-8896-0475-869D-1771803F7511}"/>
              </a:ext>
            </a:extLst>
          </p:cNvPr>
          <p:cNvPicPr>
            <a:picLocks noChangeAspect="1"/>
          </p:cNvPicPr>
          <p:nvPr/>
        </p:nvPicPr>
        <p:blipFill>
          <a:blip r:embed="rId3"/>
          <a:stretch>
            <a:fillRect/>
          </a:stretch>
        </p:blipFill>
        <p:spPr>
          <a:xfrm>
            <a:off x="6925929" y="579036"/>
            <a:ext cx="4754193" cy="2341439"/>
          </a:xfrm>
          <a:prstGeom prst="rect">
            <a:avLst/>
          </a:prstGeom>
          <a:effectLst>
            <a:softEdge rad="101600"/>
          </a:effectLst>
        </p:spPr>
      </p:pic>
      <p:sp>
        <p:nvSpPr>
          <p:cNvPr id="4" name="Plassholder for lysbildenummer 3"/>
          <p:cNvSpPr>
            <a:spLocks noGrp="1"/>
          </p:cNvSpPr>
          <p:nvPr>
            <p:ph type="sldNum" sz="quarter" idx="12"/>
          </p:nvPr>
        </p:nvSpPr>
        <p:spPr>
          <a:xfrm>
            <a:off x="9303026" y="6356350"/>
            <a:ext cx="2050774"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BBB55A98-9554-44C9-BA58-B78A95C72FFC}" type="slidenum">
              <a:rPr kumimoji="0" lang="en-US" b="0" i="0" u="none" strike="noStrike" cap="none" spc="0" normalizeH="0" baseline="0" noProof="0">
                <a:ln>
                  <a:noFill/>
                </a:ln>
                <a:solidFill>
                  <a:srgbClr val="FFFFFF"/>
                </a:solidFill>
                <a:effectLst/>
                <a:uLnTx/>
                <a:uFillTx/>
              </a:rPr>
              <a:pPr marR="0" lvl="0" indent="0" fontAlgn="auto">
                <a:spcBef>
                  <a:spcPts val="0"/>
                </a:spcBef>
                <a:spcAft>
                  <a:spcPts val="600"/>
                </a:spcAft>
                <a:buClrTx/>
                <a:buSzTx/>
                <a:buFontTx/>
                <a:buNone/>
                <a:tabLst/>
                <a:defRPr/>
              </a:pPr>
              <a:t>10</a:t>
            </a:fld>
            <a:endParaRPr kumimoji="0" lang="en-US" b="0" i="0" u="none" strike="noStrike" cap="none" spc="0" normalizeH="0" baseline="0" noProof="0">
              <a:ln>
                <a:noFill/>
              </a:ln>
              <a:solidFill>
                <a:srgbClr val="FFFFFF"/>
              </a:solidFill>
              <a:effectLst/>
              <a:uLnTx/>
              <a:uFillTx/>
            </a:endParaRPr>
          </a:p>
        </p:txBody>
      </p:sp>
      <p:sp>
        <p:nvSpPr>
          <p:cNvPr id="3" name="TekstSylinder 2">
            <a:extLst>
              <a:ext uri="{FF2B5EF4-FFF2-40B4-BE49-F238E27FC236}">
                <a16:creationId xmlns:a16="http://schemas.microsoft.com/office/drawing/2014/main" id="{E6441F4E-9D2C-ACF8-7B0D-8F7A327D9CC3}"/>
              </a:ext>
            </a:extLst>
          </p:cNvPr>
          <p:cNvSpPr txBox="1"/>
          <p:nvPr/>
        </p:nvSpPr>
        <p:spPr>
          <a:xfrm>
            <a:off x="0" y="6632803"/>
            <a:ext cx="1114408" cy="215444"/>
          </a:xfrm>
          <a:prstGeom prst="rect">
            <a:avLst/>
          </a:prstGeom>
          <a:noFill/>
        </p:spPr>
        <p:txBody>
          <a:bodyPr wrap="none" rtlCol="0">
            <a:spAutoFit/>
          </a:bodyPr>
          <a:lstStyle/>
          <a:p>
            <a:r>
              <a:rPr lang="nb-NO" sz="800" i="1" dirty="0">
                <a:solidFill>
                  <a:schemeClr val="bg1">
                    <a:lumMod val="95000"/>
                  </a:schemeClr>
                </a:solidFill>
              </a:rPr>
              <a:t>Illustrasjon: </a:t>
            </a:r>
            <a:r>
              <a:rPr lang="nb-NO" sz="800" i="1" dirty="0" err="1">
                <a:solidFill>
                  <a:schemeClr val="bg1">
                    <a:lumMod val="95000"/>
                  </a:schemeClr>
                </a:solidFill>
              </a:rPr>
              <a:t>Colourbox</a:t>
            </a:r>
            <a:endParaRPr lang="nb-NO" sz="800" i="1" dirty="0">
              <a:solidFill>
                <a:schemeClr val="bg1">
                  <a:lumMod val="95000"/>
                </a:schemeClr>
              </a:solidFill>
            </a:endParaRPr>
          </a:p>
        </p:txBody>
      </p:sp>
    </p:spTree>
    <p:extLst>
      <p:ext uri="{BB962C8B-B14F-4D97-AF65-F5344CB8AC3E}">
        <p14:creationId xmlns:p14="http://schemas.microsoft.com/office/powerpoint/2010/main" val="676103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318659" y="923626"/>
            <a:ext cx="647965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 §2-1 </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11</a:t>
            </a:fld>
            <a:endParaRPr lang="nb-NO"/>
          </a:p>
        </p:txBody>
      </p:sp>
      <p:sp>
        <p:nvSpPr>
          <p:cNvPr id="9" name="Rektangel 8"/>
          <p:cNvSpPr/>
          <p:nvPr/>
        </p:nvSpPr>
        <p:spPr>
          <a:xfrm>
            <a:off x="5678651" y="2274838"/>
            <a:ext cx="5675149" cy="2308324"/>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§2-1 a og b om rett til helsehjelp:</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Rett til øyeblikkelig hjelp fra kommunen for alle som oppholder seg i kommunen</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Rett til øyeblikkelig hjelp fra spesialisthelsetjenesten</a:t>
            </a:r>
          </a:p>
          <a:p>
            <a:pPr marL="285750" indent="-285750">
              <a:buFont typeface="Arial" panose="020B0604020202020204" pitchFamily="34" charset="0"/>
              <a:buChar char="•"/>
            </a:pPr>
            <a:endParaRPr lang="nb-NO" dirty="0"/>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344838" y="2279833"/>
            <a:ext cx="3213650" cy="2589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324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93146" y="895490"/>
            <a:ext cx="8637301"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 §3-1, §3-2 og §3-5</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12</a:t>
            </a:fld>
            <a:endParaRPr lang="nb-NO"/>
          </a:p>
        </p:txBody>
      </p:sp>
      <p:sp>
        <p:nvSpPr>
          <p:cNvPr id="9" name="Rektangel 8"/>
          <p:cNvSpPr/>
          <p:nvPr/>
        </p:nvSpPr>
        <p:spPr>
          <a:xfrm>
            <a:off x="5311796" y="2092643"/>
            <a:ext cx="5717275" cy="3139321"/>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§3-1 og §3-2 om medvirkning og informasjon:</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Pasienten har rett til å medvirke ved gjennomføring av helsetjenester</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Pasienten skal ha tilpasset informasjon om sin helsetilstand og tjenestene som ytes</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Pasienten har rett til tolk</a:t>
            </a:r>
          </a:p>
          <a:p>
            <a:pPr marL="285750" indent="-285750">
              <a:buFont typeface="Arial" panose="020B0604020202020204" pitchFamily="34" charset="0"/>
              <a:buChar char="•"/>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93146" y="2125089"/>
            <a:ext cx="2774002" cy="2797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439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36876" y="1050235"/>
            <a:ext cx="63834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 §3-4</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13</a:t>
            </a:fld>
            <a:endParaRPr lang="nb-NO"/>
          </a:p>
        </p:txBody>
      </p:sp>
      <p:sp>
        <p:nvSpPr>
          <p:cNvPr id="9" name="Rektangel 8"/>
          <p:cNvSpPr/>
          <p:nvPr/>
        </p:nvSpPr>
        <p:spPr>
          <a:xfrm>
            <a:off x="4128615" y="1884950"/>
            <a:ext cx="7225185" cy="4801314"/>
          </a:xfrm>
          <a:prstGeom prst="rect">
            <a:avLst/>
          </a:prstGeom>
        </p:spPr>
        <p:txBody>
          <a:bodyPr wrap="square">
            <a:spAutoFit/>
          </a:bodyPr>
          <a:lstStyle/>
          <a:p>
            <a:r>
              <a:rPr lang="nb-NO" sz="2000" b="1" dirty="0">
                <a:latin typeface="Verdana" panose="020B0604030504040204" pitchFamily="34" charset="0"/>
                <a:ea typeface="Verdana" panose="020B0604030504040204" pitchFamily="34" charset="0"/>
              </a:rPr>
              <a:t>§3-4 om informasjon når pasienten er &lt;18 år</a:t>
            </a:r>
            <a:endParaRPr lang="nb-NO" sz="20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b="1" dirty="0">
                <a:latin typeface="Verdana" panose="020B0604030504040204" pitchFamily="34" charset="0"/>
                <a:ea typeface="Verdana" panose="020B0604030504040204" pitchFamily="34" charset="0"/>
                <a:sym typeface="Symbol" panose="05050102010706020507" pitchFamily="18" charset="2"/>
              </a:rPr>
              <a:t> </a:t>
            </a:r>
            <a:r>
              <a:rPr lang="nb-NO" b="1" dirty="0">
                <a:latin typeface="Verdana" panose="020B0604030504040204" pitchFamily="34" charset="0"/>
                <a:ea typeface="Verdana" panose="020B0604030504040204" pitchFamily="34" charset="0"/>
              </a:rPr>
              <a:t>16 år: </a:t>
            </a:r>
            <a:r>
              <a:rPr lang="nb-NO" dirty="0">
                <a:latin typeface="Verdana" panose="020B0604030504040204" pitchFamily="34" charset="0"/>
                <a:ea typeface="Verdana" panose="020B0604030504040204" pitchFamily="34" charset="0"/>
              </a:rPr>
              <a:t>som hovedregel taushetsplikt overfor foreldre</a:t>
            </a:r>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b="1" dirty="0">
                <a:latin typeface="Verdana" panose="020B0604030504040204" pitchFamily="34" charset="0"/>
                <a:ea typeface="Verdana" panose="020B0604030504040204" pitchFamily="34" charset="0"/>
                <a:sym typeface="Symbol" panose="05050102010706020507" pitchFamily="18" charset="2"/>
              </a:rPr>
              <a:t>&lt; </a:t>
            </a:r>
            <a:r>
              <a:rPr lang="nb-NO" b="1" dirty="0">
                <a:latin typeface="Verdana" panose="020B0604030504040204" pitchFamily="34" charset="0"/>
                <a:ea typeface="Verdana" panose="020B0604030504040204" pitchFamily="34" charset="0"/>
              </a:rPr>
              <a:t>16 år</a:t>
            </a:r>
            <a:r>
              <a:rPr lang="nb-NO" dirty="0">
                <a:latin typeface="Verdana" panose="020B0604030504040204" pitchFamily="34" charset="0"/>
                <a:ea typeface="Verdana" panose="020B0604030504040204" pitchFamily="34" charset="0"/>
              </a:rPr>
              <a:t>: info til foresatte og pasient som hovedregel</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unntak: </a:t>
            </a:r>
            <a:r>
              <a:rPr lang="nb-NO" b="1" dirty="0">
                <a:latin typeface="Verdana" panose="020B0604030504040204" pitchFamily="34" charset="0"/>
                <a:ea typeface="Verdana" panose="020B0604030504040204" pitchFamily="34" charset="0"/>
              </a:rPr>
              <a:t>12-15 år</a:t>
            </a:r>
            <a:r>
              <a:rPr lang="nb-NO" dirty="0">
                <a:latin typeface="Verdana" panose="020B0604030504040204" pitchFamily="34" charset="0"/>
                <a:ea typeface="Verdana" panose="020B0604030504040204" pitchFamily="34" charset="0"/>
              </a:rPr>
              <a:t>; pasienten kan be om at foresatte ikke informeres av grunner som bør respekteres</a:t>
            </a:r>
          </a:p>
          <a:p>
            <a:pPr lvl="1"/>
            <a:endParaRPr lang="nb-NO"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unntak: </a:t>
            </a:r>
            <a:r>
              <a:rPr lang="nb-NO" b="1" dirty="0">
                <a:latin typeface="Verdana" panose="020B0604030504040204" pitchFamily="34" charset="0"/>
                <a:ea typeface="Verdana" panose="020B0604030504040204" pitchFamily="34" charset="0"/>
              </a:rPr>
              <a:t>0-18 år</a:t>
            </a:r>
            <a:r>
              <a:rPr lang="nb-NO" dirty="0">
                <a:latin typeface="Verdana" panose="020B0604030504040204" pitchFamily="34" charset="0"/>
                <a:ea typeface="Verdana" panose="020B0604030504040204" pitchFamily="34" charset="0"/>
              </a:rPr>
              <a:t>; tungtveiende hensyn til pasienten taler mot at foresatte informeres</a:t>
            </a:r>
          </a:p>
          <a:p>
            <a:pPr lvl="1"/>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b="1" dirty="0">
                <a:latin typeface="Verdana" panose="020B0604030504040204" pitchFamily="34" charset="0"/>
                <a:ea typeface="Verdana" panose="020B0604030504040204" pitchFamily="34" charset="0"/>
              </a:rPr>
              <a:t>&lt; 18 år</a:t>
            </a:r>
            <a:r>
              <a:rPr lang="nb-NO" dirty="0">
                <a:latin typeface="Verdana" panose="020B0604030504040204" pitchFamily="34" charset="0"/>
                <a:ea typeface="Verdana" panose="020B0604030504040204" pitchFamily="34" charset="0"/>
              </a:rPr>
              <a:t>: info til foresatte når nødvendig for å oppfylle foreldreansvaret</a:t>
            </a:r>
          </a:p>
          <a:p>
            <a:pPr marL="285750" indent="-285750">
              <a:buFont typeface="Arial" panose="020B0604020202020204" pitchFamily="34" charset="0"/>
              <a:buChar char="•"/>
            </a:pPr>
            <a:endParaRPr lang="nb-NO" dirty="0"/>
          </a:p>
          <a:p>
            <a:pPr marL="742950" lvl="1" indent="-285750">
              <a:buFont typeface="Wingdings" panose="05000000000000000000" pitchFamily="2" charset="2"/>
              <a:buChar char="Ø"/>
            </a:pPr>
            <a:endParaRPr lang="nb-NO" dirty="0"/>
          </a:p>
          <a:p>
            <a:pPr marL="285750" indent="-285750">
              <a:buFont typeface="Arial" panose="020B0604020202020204" pitchFamily="34" charset="0"/>
              <a:buChar char="•"/>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36876" y="1884950"/>
            <a:ext cx="2774002" cy="2797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0101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236345" y="979896"/>
            <a:ext cx="5551520"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14</a:t>
            </a:fld>
            <a:endParaRPr lang="nb-NO"/>
          </a:p>
        </p:txBody>
      </p:sp>
      <p:sp>
        <p:nvSpPr>
          <p:cNvPr id="6" name="Rektangel 5"/>
          <p:cNvSpPr/>
          <p:nvPr/>
        </p:nvSpPr>
        <p:spPr>
          <a:xfrm>
            <a:off x="5809957" y="2114017"/>
            <a:ext cx="5401994" cy="3416320"/>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Kone ringer ang. sin mann på 69 år. </a:t>
            </a:r>
          </a:p>
          <a:p>
            <a:r>
              <a:rPr lang="nb-NO" dirty="0">
                <a:latin typeface="Verdana" panose="020B0604030504040204" pitchFamily="34" charset="0"/>
                <a:ea typeface="Verdana" panose="020B0604030504040204" pitchFamily="34" charset="0"/>
              </a:rPr>
              <a:t>Han har tråkket over og har sterke smerter i ankelen, er hoven og kan ikke belaste den.</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Mannen roper i bakgrunnen at han ikke vil ha hjelp, men se an. </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Kona bekrefter at han er klar og orientert, men kona sier at han jo bør få lege hjem og undersøkes for å unngå langvarige plager ved ev. forsinket behandling.  </a:t>
            </a:r>
            <a:r>
              <a:rPr lang="nb-NO" dirty="0"/>
              <a:t>	</a:t>
            </a:r>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236345" y="2114017"/>
            <a:ext cx="3983582" cy="1555697"/>
          </a:xfrm>
          <a:prstGeom prst="rect">
            <a:avLst/>
          </a:prstGeom>
        </p:spPr>
      </p:pic>
    </p:spTree>
    <p:extLst>
      <p:ext uri="{BB962C8B-B14F-4D97-AF65-F5344CB8AC3E}">
        <p14:creationId xmlns:p14="http://schemas.microsoft.com/office/powerpoint/2010/main" val="39560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31197" y="951762"/>
            <a:ext cx="7702750"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 §4-1 og §4-2</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15</a:t>
            </a:fld>
            <a:endParaRPr lang="nb-NO"/>
          </a:p>
        </p:txBody>
      </p:sp>
      <p:sp>
        <p:nvSpPr>
          <p:cNvPr id="9" name="Rektangel 8"/>
          <p:cNvSpPr/>
          <p:nvPr/>
        </p:nvSpPr>
        <p:spPr>
          <a:xfrm>
            <a:off x="5453019" y="1886851"/>
            <a:ext cx="6490451" cy="5078313"/>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§4-1 og §4-2 om samtykke til helsehjelp</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Hovedregelen er at pasienten skal samtykke til helsehjelp</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Unntak fra dette, er når §7 gjør seg gjeldende</a:t>
            </a: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unntak fra §7:</a:t>
            </a:r>
          </a:p>
          <a:p>
            <a:pPr marL="1200150" lvl="2" indent="-285750">
              <a:buFont typeface="Wingdings" panose="05000000000000000000" pitchFamily="2" charset="2"/>
              <a:buChar char="ü"/>
            </a:pPr>
            <a:r>
              <a:rPr lang="nb-NO" dirty="0">
                <a:latin typeface="Verdana" panose="020B0604030504040204" pitchFamily="34" charset="0"/>
                <a:ea typeface="Verdana" panose="020B0604030504040204" pitchFamily="34" charset="0"/>
              </a:rPr>
              <a:t>nekte å avbryte sultestreik</a:t>
            </a:r>
          </a:p>
          <a:p>
            <a:pPr marL="1200150" lvl="2" indent="-285750">
              <a:buFont typeface="Wingdings" panose="05000000000000000000" pitchFamily="2" charset="2"/>
              <a:buChar char="ü"/>
            </a:pPr>
            <a:r>
              <a:rPr lang="nb-NO" dirty="0">
                <a:latin typeface="Verdana" panose="020B0604030504040204" pitchFamily="34" charset="0"/>
                <a:ea typeface="Verdana" panose="020B0604030504040204" pitchFamily="34" charset="0"/>
              </a:rPr>
              <a:t>nekte å motta blod pga. alvorlig overbevisning</a:t>
            </a:r>
          </a:p>
          <a:p>
            <a:pPr marL="1200150" lvl="2" indent="-285750">
              <a:buFont typeface="Wingdings" panose="05000000000000000000" pitchFamily="2" charset="2"/>
              <a:buChar char="ü"/>
            </a:pPr>
            <a:r>
              <a:rPr lang="nb-NO" dirty="0">
                <a:latin typeface="Verdana" panose="020B0604030504040204" pitchFamily="34" charset="0"/>
                <a:ea typeface="Verdana" panose="020B0604030504040204" pitchFamily="34" charset="0"/>
              </a:rPr>
              <a:t>døende pasient kan nekte livsforlengende hjelp</a:t>
            </a:r>
          </a:p>
          <a:p>
            <a:pPr marL="1200150" lvl="2" indent="-285750">
              <a:buFont typeface="Wingdings" panose="05000000000000000000" pitchFamily="2" charset="2"/>
              <a:buChar char="ü"/>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Et annet unntak er behandling under tvungent psykisk helsevern </a:t>
            </a:r>
          </a:p>
          <a:p>
            <a:pPr marL="1200150" lvl="2" indent="-285750">
              <a:buFont typeface="Wingdings" panose="05000000000000000000" pitchFamily="2" charset="2"/>
              <a:buChar char="ü"/>
            </a:pPr>
            <a:endParaRPr lang="nb-NO" dirty="0"/>
          </a:p>
          <a:p>
            <a:pPr marL="1200150" lvl="2" indent="-285750">
              <a:buFont typeface="Wingdings" panose="05000000000000000000" pitchFamily="2" charset="2"/>
              <a:buChar char="ü"/>
            </a:pPr>
            <a:endParaRPr lang="nb-NO" dirty="0"/>
          </a:p>
          <a:p>
            <a:pPr marL="285750" indent="-285750">
              <a:buFont typeface="Arial" panose="020B0604020202020204" pitchFamily="34" charset="0"/>
              <a:buChar char="•"/>
            </a:pPr>
            <a:endParaRPr lang="nb-NO" dirty="0"/>
          </a:p>
        </p:txBody>
      </p:sp>
      <p:pic>
        <p:nvPicPr>
          <p:cNvPr id="6" name="Bilde 5"/>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31197" y="2196341"/>
            <a:ext cx="4010272" cy="2448516"/>
          </a:xfrm>
          <a:prstGeom prst="rect">
            <a:avLst/>
          </a:prstGeom>
        </p:spPr>
      </p:pic>
    </p:spTree>
    <p:extLst>
      <p:ext uri="{BB962C8B-B14F-4D97-AF65-F5344CB8AC3E}">
        <p14:creationId xmlns:p14="http://schemas.microsoft.com/office/powerpoint/2010/main" val="2865083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91621" y="1001720"/>
            <a:ext cx="638347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Pasient- og brukerrettighetsloven §4-3</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16</a:t>
            </a:fld>
            <a:endParaRPr lang="nb-NO"/>
          </a:p>
        </p:txBody>
      </p:sp>
      <p:sp>
        <p:nvSpPr>
          <p:cNvPr id="9" name="Rektangel 8"/>
          <p:cNvSpPr/>
          <p:nvPr/>
        </p:nvSpPr>
        <p:spPr>
          <a:xfrm>
            <a:off x="4184886" y="2353184"/>
            <a:ext cx="7308418" cy="2862322"/>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§4-3 om samtykkekompetanse:</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Paragrafen klargjør hvem som har samtykkekompetanse</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Akuttsituasjon:</a:t>
            </a: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§7 benyttes: samtykkekompetanse ikke relevant</a:t>
            </a: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§7 benyttes ikke: samtykkekompetanse relevant</a:t>
            </a:r>
          </a:p>
          <a:p>
            <a:pPr lvl="1"/>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Aktuell ved akuttinnleggelser psykiatri</a:t>
            </a:r>
          </a:p>
          <a:p>
            <a:pPr marL="285750" indent="-285750">
              <a:buFont typeface="Arial" panose="020B0604020202020204" pitchFamily="34" charset="0"/>
              <a:buChar char="•"/>
            </a:pPr>
            <a:endParaRPr lang="nb-NO" dirty="0"/>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91621" y="2014596"/>
            <a:ext cx="2258759" cy="3539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29782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222520" y="1712086"/>
            <a:ext cx="7359966" cy="4061394"/>
          </a:xfrm>
          <a:prstGeom prst="rect">
            <a:avLst/>
          </a:prstGeom>
        </p:spPr>
        <p:txBody>
          <a:bodyPr vert="horz" lIns="91440" tIns="45720" rIns="91440" bIns="45720" rtlCol="0">
            <a:normAutofit/>
          </a:bodyPr>
          <a:lstStyle/>
          <a:p>
            <a:pPr marL="2171700" marR="0" lvl="4"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sng"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685800" marR="0" lvl="2" indent="0" algn="l" defTabSz="914400" rtl="0" eaLnBrk="1" fontAlgn="auto" latinLnBrk="0" hangingPunct="1">
              <a:lnSpc>
                <a:spcPct val="90000"/>
              </a:lnSpc>
              <a:spcBef>
                <a:spcPts val="0"/>
              </a:spcBef>
              <a:spcAft>
                <a:spcPts val="600"/>
              </a:spcAft>
              <a:buClrTx/>
              <a:buSzTx/>
              <a:buFontTx/>
              <a:buNone/>
              <a:tabLst/>
              <a:defRPr/>
            </a:pPr>
            <a:r>
              <a:rPr kumimoji="0" lang="en-US" sz="2200" b="1" i="0" u="sng"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Myndighetskrav</a:t>
            </a:r>
            <a:r>
              <a:rPr kumimoji="0" lang="en-US" sz="2200" b="1" i="0" u="sng"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2:</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Kjenne</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til</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noen</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paragrafer</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i</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helsepersonelloven</a:t>
            </a:r>
            <a:endPar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Pasient</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og</a:t>
            </a:r>
            <a:r>
              <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brukerrettighetsloven</a:t>
            </a:r>
            <a:endPar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Akuttmedisinforskriften</a:t>
            </a:r>
            <a:endParaRPr kumimoji="0" lang="en-US" sz="2400" b="1"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Psykisk</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helsevernloven</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p>
          <a:p>
            <a:pPr marL="12573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F4B0CED6-8896-0475-869D-1771803F7511}"/>
              </a:ext>
            </a:extLst>
          </p:cNvPr>
          <p:cNvPicPr>
            <a:picLocks noChangeAspect="1"/>
          </p:cNvPicPr>
          <p:nvPr/>
        </p:nvPicPr>
        <p:blipFill>
          <a:blip r:embed="rId3"/>
          <a:stretch>
            <a:fillRect/>
          </a:stretch>
        </p:blipFill>
        <p:spPr>
          <a:xfrm>
            <a:off x="6925929" y="579036"/>
            <a:ext cx="4754193" cy="2341439"/>
          </a:xfrm>
          <a:prstGeom prst="rect">
            <a:avLst/>
          </a:prstGeom>
          <a:effectLst>
            <a:softEdge rad="101600"/>
          </a:effectLst>
        </p:spPr>
      </p:pic>
      <p:sp>
        <p:nvSpPr>
          <p:cNvPr id="4" name="Plassholder for lysbildenummer 3"/>
          <p:cNvSpPr>
            <a:spLocks noGrp="1"/>
          </p:cNvSpPr>
          <p:nvPr>
            <p:ph type="sldNum" sz="quarter" idx="12"/>
          </p:nvPr>
        </p:nvSpPr>
        <p:spPr>
          <a:xfrm>
            <a:off x="9303026" y="6356350"/>
            <a:ext cx="205077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B55A98-9554-44C9-BA58-B78A95C72FFC}"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55AAD22E-0C3E-68AA-AC83-731BF55C1021}"/>
              </a:ext>
            </a:extLst>
          </p:cNvPr>
          <p:cNvSpPr txBox="1"/>
          <p:nvPr/>
        </p:nvSpPr>
        <p:spPr>
          <a:xfrm>
            <a:off x="0" y="6632803"/>
            <a:ext cx="1114408" cy="215444"/>
          </a:xfrm>
          <a:prstGeom prst="rect">
            <a:avLst/>
          </a:prstGeom>
          <a:noFill/>
        </p:spPr>
        <p:txBody>
          <a:bodyPr wrap="none" rtlCol="0">
            <a:spAutoFit/>
          </a:bodyPr>
          <a:lstStyle/>
          <a:p>
            <a:r>
              <a:rPr lang="nb-NO" sz="800" i="1" dirty="0">
                <a:solidFill>
                  <a:schemeClr val="bg1">
                    <a:lumMod val="95000"/>
                  </a:schemeClr>
                </a:solidFill>
              </a:rPr>
              <a:t>Illustrasjon: </a:t>
            </a:r>
            <a:r>
              <a:rPr lang="nb-NO" sz="800" i="1" dirty="0" err="1">
                <a:solidFill>
                  <a:schemeClr val="bg1">
                    <a:lumMod val="95000"/>
                  </a:schemeClr>
                </a:solidFill>
              </a:rPr>
              <a:t>Colourbox</a:t>
            </a:r>
            <a:endParaRPr lang="nb-NO" sz="800" i="1" dirty="0">
              <a:solidFill>
                <a:schemeClr val="bg1">
                  <a:lumMod val="95000"/>
                </a:schemeClr>
              </a:solidFill>
            </a:endParaRPr>
          </a:p>
        </p:txBody>
      </p:sp>
    </p:spTree>
    <p:extLst>
      <p:ext uri="{BB962C8B-B14F-4D97-AF65-F5344CB8AC3E}">
        <p14:creationId xmlns:p14="http://schemas.microsoft.com/office/powerpoint/2010/main" val="195592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897769" y="1909192"/>
            <a:ext cx="4586513" cy="3647710"/>
          </a:xfrm>
          <a:prstGeom prst="rect">
            <a:avLst/>
          </a:prstGeom>
        </p:spPr>
        <p:txBody>
          <a:bodyPr vert="horz" lIns="91440" tIns="45720" rIns="91440" bIns="45720" rtlCol="0">
            <a:normAutofit/>
          </a:bodyPr>
          <a:lstStyle/>
          <a:p>
            <a:pPr>
              <a:lnSpc>
                <a:spcPct val="90000"/>
              </a:lnSpc>
              <a:spcAft>
                <a:spcPts val="600"/>
              </a:spcAft>
            </a:pPr>
            <a:r>
              <a:rPr lang="en-US" sz="2200" b="1" dirty="0" err="1">
                <a:solidFill>
                  <a:schemeClr val="bg1"/>
                </a:solidFill>
                <a:latin typeface="Verdana" panose="020B0604030504040204" pitchFamily="34" charset="0"/>
                <a:ea typeface="Verdana" panose="020B0604030504040204" pitchFamily="34" charset="0"/>
              </a:rPr>
              <a:t>Akuttmedisinforskriften</a:t>
            </a:r>
            <a:r>
              <a:rPr lang="en-US" sz="2000" b="1" dirty="0">
                <a:solidFill>
                  <a:schemeClr val="bg1"/>
                </a:solidFill>
              </a:rPr>
              <a:t> </a:t>
            </a:r>
            <a:endParaRPr lang="en-US" sz="20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Bilde 2">
            <a:extLst>
              <a:ext uri="{FF2B5EF4-FFF2-40B4-BE49-F238E27FC236}">
                <a16:creationId xmlns:a16="http://schemas.microsoft.com/office/drawing/2014/main" id="{A50B11C2-1DAC-9696-6CF3-123FD35691B6}"/>
              </a:ext>
            </a:extLst>
          </p:cNvPr>
          <p:cNvPicPr>
            <a:picLocks noChangeAspect="1"/>
          </p:cNvPicPr>
          <p:nvPr/>
        </p:nvPicPr>
        <p:blipFill rotWithShape="1">
          <a:blip r:embed="rId3"/>
          <a:srcRect l="6818" r="10058"/>
          <a:stretch/>
        </p:blipFill>
        <p:spPr>
          <a:xfrm>
            <a:off x="6525453" y="0"/>
            <a:ext cx="4959560" cy="6858000"/>
          </a:xfrm>
          <a:prstGeom prst="rect">
            <a:avLst/>
          </a:prstGeom>
        </p:spPr>
      </p:pic>
      <p:sp>
        <p:nvSpPr>
          <p:cNvPr id="5" name="Plassholder for lysbildenummer 4"/>
          <p:cNvSpPr>
            <a:spLocks noGrp="1"/>
          </p:cNvSpPr>
          <p:nvPr>
            <p:ph type="sldNum" sz="quarter" idx="12"/>
          </p:nvPr>
        </p:nvSpPr>
        <p:spPr>
          <a:xfrm>
            <a:off x="9303026" y="6356350"/>
            <a:ext cx="2050774" cy="365125"/>
          </a:xfrm>
        </p:spPr>
        <p:txBody>
          <a:bodyPr vert="horz" lIns="91440" tIns="45720" rIns="91440" bIns="45720" rtlCol="0" anchor="ctr">
            <a:normAutofit/>
          </a:bodyPr>
          <a:lstStyle/>
          <a:p>
            <a:pPr>
              <a:spcAft>
                <a:spcPts val="600"/>
              </a:spcAft>
            </a:pPr>
            <a:fld id="{BBB55A98-9554-44C9-BA58-B78A95C72FFC}" type="slidenum">
              <a:rPr lang="en-US">
                <a:solidFill>
                  <a:srgbClr val="FFFFFF"/>
                </a:solidFill>
              </a:rPr>
              <a:pPr>
                <a:spcAft>
                  <a:spcPts val="600"/>
                </a:spcAft>
              </a:pPr>
              <a:t>18</a:t>
            </a:fld>
            <a:endParaRPr lang="en-US">
              <a:solidFill>
                <a:srgbClr val="FFFFFF"/>
              </a:solidFill>
            </a:endParaRPr>
          </a:p>
        </p:txBody>
      </p:sp>
    </p:spTree>
    <p:extLst>
      <p:ext uri="{BB962C8B-B14F-4D97-AF65-F5344CB8AC3E}">
        <p14:creationId xmlns:p14="http://schemas.microsoft.com/office/powerpoint/2010/main" val="4149035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27828" y="965829"/>
            <a:ext cx="466826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Akuttmedisinforskriften §13</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19</a:t>
            </a:fld>
            <a:endParaRPr lang="nb-NO"/>
          </a:p>
        </p:txBody>
      </p:sp>
      <p:sp>
        <p:nvSpPr>
          <p:cNvPr id="9" name="Rektangel 8"/>
          <p:cNvSpPr/>
          <p:nvPr/>
        </p:nvSpPr>
        <p:spPr>
          <a:xfrm>
            <a:off x="5140910" y="1970608"/>
            <a:ext cx="6461078" cy="3693319"/>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§13 om LVS:</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LVS skal videreformidle eller konferansekoble henvendelser om akuttmedisinsk hjelp til AMK</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I tillegg til vanlig pasienthåndtering, skal LVS bl.a. videreformidle henvendelser til andre instanser i kommunen</a:t>
            </a:r>
          </a:p>
          <a:p>
            <a:pPr marL="285750" indent="-285750">
              <a:buFont typeface="Wingdings" panose="05000000000000000000" pitchFamily="2" charset="2"/>
              <a:buChar char="Ø"/>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Skal bemannes med personell med bachelornivå, nødvendig klinisk praksis og tilleggsopplæring</a:t>
            </a:r>
          </a:p>
          <a:p>
            <a:pPr marL="742950" lvl="1" indent="-285750">
              <a:buFont typeface="Wingdings" panose="05000000000000000000" pitchFamily="2" charset="2"/>
              <a:buChar char="Ø"/>
            </a:pPr>
            <a:endParaRPr lang="nb-NO" dirty="0"/>
          </a:p>
          <a:p>
            <a:pPr marL="285750" indent="-285750">
              <a:buFont typeface="Wingdings" panose="05000000000000000000" pitchFamily="2" charset="2"/>
              <a:buChar char="Ø"/>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27828" y="2124492"/>
            <a:ext cx="3466324" cy="14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132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Undertittel 2"/>
          <p:cNvSpPr txBox="1">
            <a:spLocks/>
          </p:cNvSpPr>
          <p:nvPr/>
        </p:nvSpPr>
        <p:spPr bwMode="auto">
          <a:xfrm>
            <a:off x="3598523" y="1504076"/>
            <a:ext cx="5256212" cy="50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nb-NO" altLang="nb-NO" sz="3200" b="1" dirty="0">
                <a:solidFill>
                  <a:srgbClr val="0070C0"/>
                </a:solidFill>
                <a:latin typeface="Verdana" panose="020B0604030504040204" pitchFamily="34" charset="0"/>
                <a:ea typeface="Verdana" panose="020B0604030504040204" pitchFamily="34" charset="0"/>
              </a:rPr>
              <a:t>Myndighetskrav 2</a:t>
            </a:r>
          </a:p>
          <a:p>
            <a:pPr algn="ctr" eaLnBrk="1" hangingPunct="1">
              <a:buNone/>
            </a:pPr>
            <a:endParaRPr lang="nb-NO" altLang="nb-NO" sz="3200" b="1" dirty="0">
              <a:solidFill>
                <a:srgbClr val="0070C0"/>
              </a:solidFill>
              <a:latin typeface="Verdana" panose="020B0604030504040204" pitchFamily="34" charset="0"/>
              <a:ea typeface="Verdana" panose="020B0604030504040204" pitchFamily="34" charset="0"/>
            </a:endParaRPr>
          </a:p>
          <a:p>
            <a:pPr algn="ctr" eaLnBrk="1" hangingPunct="1">
              <a:buNone/>
            </a:pPr>
            <a:endParaRPr lang="nb-NO" altLang="nb-NO" sz="3200" b="1" dirty="0">
              <a:solidFill>
                <a:srgbClr val="0070C0"/>
              </a:solidFill>
              <a:latin typeface="Verdana" panose="020B0604030504040204" pitchFamily="34" charset="0"/>
              <a:ea typeface="Verdana" panose="020B0604030504040204" pitchFamily="34" charset="0"/>
            </a:endParaRPr>
          </a:p>
          <a:p>
            <a:pPr algn="ctr" eaLnBrk="1" hangingPunct="1">
              <a:buFont typeface="Arial" panose="020B0604020202020204" pitchFamily="34" charset="0"/>
              <a:buNone/>
            </a:pPr>
            <a:endParaRPr lang="nb-NO" altLang="nb-NO" sz="3200" b="1" dirty="0">
              <a:solidFill>
                <a:srgbClr val="0070C0"/>
              </a:solidFill>
              <a:latin typeface="Verdana" panose="020B0604030504040204" pitchFamily="34" charset="0"/>
              <a:ea typeface="Verdana" panose="020B0604030504040204" pitchFamily="34" charset="0"/>
            </a:endParaRPr>
          </a:p>
        </p:txBody>
      </p:sp>
      <p:sp>
        <p:nvSpPr>
          <p:cNvPr id="6" name="Rektangel 5"/>
          <p:cNvSpPr/>
          <p:nvPr/>
        </p:nvSpPr>
        <p:spPr>
          <a:xfrm>
            <a:off x="2800892" y="2282138"/>
            <a:ext cx="7877990" cy="646331"/>
          </a:xfrm>
          <a:prstGeom prst="rect">
            <a:avLst/>
          </a:prstGeom>
        </p:spPr>
        <p:txBody>
          <a:bodyPr wrap="none">
            <a:spAutoFit/>
          </a:bodyPr>
          <a:lstStyle/>
          <a:p>
            <a:pPr algn="ctr"/>
            <a:r>
              <a:rPr lang="nb-NO" altLang="nb-NO" sz="2000" dirty="0">
                <a:solidFill>
                  <a:srgbClr val="0070C0"/>
                </a:solidFill>
                <a:latin typeface="Verdana" panose="020B0604030504040204" pitchFamily="34" charset="0"/>
                <a:ea typeface="Verdana" panose="020B0604030504040204" pitchFamily="34" charset="0"/>
                <a:cs typeface="Tahoma" panose="020B0604030504040204" pitchFamily="34" charset="0"/>
              </a:rPr>
              <a:t>Lover og forskrifter relevante i medisinsk nødmeldetjeneste</a:t>
            </a:r>
          </a:p>
          <a:p>
            <a:pPr marL="342900" indent="-342900" algn="ctr">
              <a:buFont typeface="Wingdings" panose="05000000000000000000" pitchFamily="2" charset="2"/>
              <a:buChar char="Ø"/>
            </a:pPr>
            <a:endParaRPr lang="nb-NO" altLang="nb-NO" sz="1600" dirty="0">
              <a:solidFill>
                <a:schemeClr val="accent1">
                  <a:lumMod val="50000"/>
                </a:schemeClr>
              </a:solidFill>
              <a:latin typeface="Verdana" panose="020B0604030504040204" pitchFamily="34" charset="0"/>
              <a:ea typeface="Verdana" panose="020B0604030504040204" pitchFamily="34" charset="0"/>
              <a:cs typeface="Tahoma" panose="020B0604030504040204" pitchFamily="34" charset="0"/>
            </a:endParaRPr>
          </a:p>
        </p:txBody>
      </p:sp>
      <p:pic>
        <p:nvPicPr>
          <p:cNvPr id="3" name="Bilde 2">
            <a:extLst>
              <a:ext uri="{FF2B5EF4-FFF2-40B4-BE49-F238E27FC236}">
                <a16:creationId xmlns:a16="http://schemas.microsoft.com/office/drawing/2014/main" id="{951C962D-F11F-4510-D3E0-D688FD577850}"/>
              </a:ext>
            </a:extLst>
          </p:cNvPr>
          <p:cNvPicPr>
            <a:picLocks noChangeAspect="1"/>
          </p:cNvPicPr>
          <p:nvPr/>
        </p:nvPicPr>
        <p:blipFill>
          <a:blip r:embed="rId4"/>
          <a:stretch>
            <a:fillRect/>
          </a:stretch>
        </p:blipFill>
        <p:spPr>
          <a:xfrm>
            <a:off x="3915083" y="2976911"/>
            <a:ext cx="4361833" cy="2183547"/>
          </a:xfrm>
          <a:prstGeom prst="rect">
            <a:avLst/>
          </a:prstGeom>
        </p:spPr>
      </p:pic>
      <p:sp>
        <p:nvSpPr>
          <p:cNvPr id="7" name="Undertittel 2">
            <a:extLst>
              <a:ext uri="{FF2B5EF4-FFF2-40B4-BE49-F238E27FC236}">
                <a16:creationId xmlns:a16="http://schemas.microsoft.com/office/drawing/2014/main" id="{618B3ABA-30D7-B117-A89C-77AB1D8E9CAC}"/>
              </a:ext>
            </a:extLst>
          </p:cNvPr>
          <p:cNvSpPr txBox="1">
            <a:spLocks/>
          </p:cNvSpPr>
          <p:nvPr/>
        </p:nvSpPr>
        <p:spPr>
          <a:xfrm>
            <a:off x="2541586" y="5584515"/>
            <a:ext cx="7108825" cy="93503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b-NO" altLang="nb-NO" sz="2400" dirty="0">
                <a:solidFill>
                  <a:srgbClr val="0070C0"/>
                </a:solidFill>
                <a:latin typeface="Verdana"/>
                <a:ea typeface="Verdana"/>
              </a:rPr>
              <a:t>Grunnkurs for operatører i </a:t>
            </a:r>
            <a:endParaRPr lang="nb-NO" altLang="nb-NO" sz="2400" dirty="0">
              <a:solidFill>
                <a:srgbClr val="0070C0"/>
              </a:solidFill>
              <a:latin typeface="Verdana" panose="020B0604030504040204" pitchFamily="34" charset="0"/>
              <a:ea typeface="Verdana" panose="020B0604030504040204" pitchFamily="34" charset="0"/>
            </a:endParaRPr>
          </a:p>
          <a:p>
            <a:pPr marL="0" indent="0" algn="ctr">
              <a:buFont typeface="Arial" panose="020B0604020202020204" pitchFamily="34" charset="0"/>
              <a:buNone/>
            </a:pPr>
            <a:r>
              <a:rPr lang="nb-NO" altLang="nb-NO" sz="2400" dirty="0">
                <a:solidFill>
                  <a:srgbClr val="0070C0"/>
                </a:solidFill>
                <a:latin typeface="Verdana"/>
                <a:ea typeface="Verdana"/>
              </a:rPr>
              <a:t>medisinsk nødmeldetjeneste</a:t>
            </a:r>
            <a:endParaRPr lang="nb-NO" altLang="nb-NO" sz="2400" dirty="0">
              <a:solidFill>
                <a:srgbClr val="0070C0"/>
              </a:solidFill>
              <a:latin typeface="Verdana" panose="020B0604030504040204" pitchFamily="34" charset="0"/>
              <a:ea typeface="Verdana" panose="020B0604030504040204" pitchFamily="34" charset="0"/>
            </a:endParaRPr>
          </a:p>
          <a:p>
            <a:pPr marL="0" indent="0" algn="ctr">
              <a:buFont typeface="Arial" panose="020B0604020202020204" pitchFamily="34" charset="0"/>
              <a:buNone/>
            </a:pPr>
            <a:r>
              <a:rPr lang="nb-NO" altLang="nb-NO" sz="1800" dirty="0">
                <a:solidFill>
                  <a:srgbClr val="0070C0"/>
                </a:solidFill>
                <a:latin typeface="Verdana"/>
                <a:ea typeface="Verdana"/>
                <a:cs typeface="Tahoma"/>
              </a:rPr>
              <a:t>Dato:</a:t>
            </a:r>
          </a:p>
        </p:txBody>
      </p:sp>
      <p:sp>
        <p:nvSpPr>
          <p:cNvPr id="2" name="TekstSylinder 1">
            <a:extLst>
              <a:ext uri="{FF2B5EF4-FFF2-40B4-BE49-F238E27FC236}">
                <a16:creationId xmlns:a16="http://schemas.microsoft.com/office/drawing/2014/main" id="{DD7AF91F-9C31-50CB-25E2-DFE42751A503}"/>
              </a:ext>
            </a:extLst>
          </p:cNvPr>
          <p:cNvSpPr txBox="1"/>
          <p:nvPr/>
        </p:nvSpPr>
        <p:spPr>
          <a:xfrm>
            <a:off x="2048502" y="6642556"/>
            <a:ext cx="1558440" cy="215444"/>
          </a:xfrm>
          <a:prstGeom prst="rect">
            <a:avLst/>
          </a:prstGeom>
          <a:noFill/>
        </p:spPr>
        <p:txBody>
          <a:bodyPr wrap="none" rtlCol="0">
            <a:spAutoFit/>
          </a:bodyPr>
          <a:lstStyle/>
          <a:p>
            <a:r>
              <a:rPr lang="nb-NO" sz="800" i="1" dirty="0"/>
              <a:t>Illustrasjon: KoKom og </a:t>
            </a:r>
            <a:r>
              <a:rPr lang="nb-NO" sz="800" i="1" dirty="0" err="1"/>
              <a:t>Colourbox</a:t>
            </a:r>
            <a:endParaRPr lang="nb-NO" sz="800" i="1" dirty="0"/>
          </a:p>
        </p:txBody>
      </p:sp>
    </p:spTree>
    <p:extLst>
      <p:ext uri="{BB962C8B-B14F-4D97-AF65-F5344CB8AC3E}">
        <p14:creationId xmlns:p14="http://schemas.microsoft.com/office/powerpoint/2010/main" val="1780784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98799" y="853287"/>
            <a:ext cx="466826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Akuttmedisinforskriften §15</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20</a:t>
            </a:fld>
            <a:endParaRPr lang="nb-NO"/>
          </a:p>
        </p:txBody>
      </p:sp>
      <p:sp>
        <p:nvSpPr>
          <p:cNvPr id="9" name="Rektangel 8"/>
          <p:cNvSpPr/>
          <p:nvPr/>
        </p:nvSpPr>
        <p:spPr>
          <a:xfrm>
            <a:off x="5140910" y="2124492"/>
            <a:ext cx="6461078" cy="2862322"/>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§15 om krav til AMK:</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err="1">
                <a:latin typeface="Verdana" panose="020B0604030504040204" pitchFamily="34" charset="0"/>
                <a:ea typeface="Verdana" panose="020B0604030504040204" pitchFamily="34" charset="0"/>
              </a:rPr>
              <a:t>Trippelvarsle</a:t>
            </a:r>
            <a:r>
              <a:rPr lang="nb-NO" dirty="0">
                <a:latin typeface="Verdana" panose="020B0604030504040204" pitchFamily="34" charset="0"/>
                <a:ea typeface="Verdana" panose="020B0604030504040204" pitchFamily="34" charset="0"/>
              </a:rPr>
              <a:t> ved behov</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Varsle LVS om behov for øyeblikkelig hjelp</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Sette over samtaler om allmennmedisinske problemstillinger uten behov for utrykning av ambulanse</a:t>
            </a:r>
          </a:p>
          <a:p>
            <a:pPr marL="285750" indent="-285750">
              <a:buFont typeface="Wingdings" panose="05000000000000000000" pitchFamily="2" charset="2"/>
              <a:buChar char="Ø"/>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98799" y="2124492"/>
            <a:ext cx="3466324" cy="14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196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98799" y="1036167"/>
            <a:ext cx="466826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Akuttmedisinforskriften §20</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21</a:t>
            </a:fld>
            <a:endParaRPr lang="nb-NO"/>
          </a:p>
        </p:txBody>
      </p:sp>
      <p:sp>
        <p:nvSpPr>
          <p:cNvPr id="9" name="Rektangel 8"/>
          <p:cNvSpPr/>
          <p:nvPr/>
        </p:nvSpPr>
        <p:spPr>
          <a:xfrm>
            <a:off x="5267520" y="2734717"/>
            <a:ext cx="6461078" cy="1754326"/>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§20 om lydlogg</a:t>
            </a: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Lydlogg er en del av pasientjournalen</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Lydlogg oppbevares i tre år</a:t>
            </a:r>
          </a:p>
          <a:p>
            <a:pPr marL="285750" indent="-285750">
              <a:buFont typeface="Arial" panose="020B0604020202020204" pitchFamily="34" charset="0"/>
              <a:buChar char="•"/>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98799" y="2734717"/>
            <a:ext cx="3466324" cy="14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164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ktangel 1"/>
          <p:cNvSpPr/>
          <p:nvPr/>
        </p:nvSpPr>
        <p:spPr>
          <a:xfrm>
            <a:off x="222520" y="1712086"/>
            <a:ext cx="7359966" cy="4061394"/>
          </a:xfrm>
          <a:prstGeom prst="rect">
            <a:avLst/>
          </a:prstGeom>
        </p:spPr>
        <p:txBody>
          <a:bodyPr vert="horz" lIns="91440" tIns="45720" rIns="91440" bIns="45720" rtlCol="0">
            <a:normAutofit/>
          </a:bodyPr>
          <a:lstStyle/>
          <a:p>
            <a:pPr marL="2171700" marR="0" lvl="4"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sng"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685800" marR="0" lvl="2" indent="0" algn="l" defTabSz="914400" rtl="0" eaLnBrk="1" fontAlgn="auto" latinLnBrk="0" hangingPunct="1">
              <a:lnSpc>
                <a:spcPct val="90000"/>
              </a:lnSpc>
              <a:spcBef>
                <a:spcPts val="0"/>
              </a:spcBef>
              <a:spcAft>
                <a:spcPts val="600"/>
              </a:spcAft>
              <a:buClrTx/>
              <a:buSzTx/>
              <a:buFontTx/>
              <a:buNone/>
              <a:tabLst/>
              <a:defRPr/>
            </a:pPr>
            <a:r>
              <a:rPr kumimoji="0" lang="en-US" sz="2200" b="1" i="0" u="sng"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Myndighetskrav</a:t>
            </a:r>
            <a:r>
              <a:rPr kumimoji="0" lang="en-US" sz="2200" b="1" i="0" u="sng"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2:</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Kjenne</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til</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noen</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paragrafer</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i</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helsepersonelloven</a:t>
            </a:r>
            <a:endPar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Pasient</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og</a:t>
            </a:r>
            <a:r>
              <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1800" b="0"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brukerrettighetsloven</a:t>
            </a:r>
            <a:endParaRPr kumimoji="0" lang="en-US" sz="1800" b="0"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Akuttmedisinforskriften</a:t>
            </a:r>
            <a:endParaRPr kumimoji="0" lang="en-US"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endParaRPr>
          </a:p>
          <a:p>
            <a:pPr marL="1257300" marR="0" lvl="2" indent="-2286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Psykisk</a:t>
            </a:r>
            <a:r>
              <a:rPr kumimoji="0" lang="en-US" sz="2400" b="1"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r>
              <a:rPr kumimoji="0" lang="en-US" sz="2400" b="1" i="0" u="none" strike="noStrike" kern="1200" cap="none" spc="0" normalizeH="0" baseline="0" noProof="0" dirty="0" err="1">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helsevernloven</a:t>
            </a:r>
            <a:r>
              <a:rPr kumimoji="0" lang="en-US" sz="2400" b="1" i="0" u="none" strike="noStrike" kern="1200" cap="none" spc="0" normalizeH="0" baseline="0" noProof="0" dirty="0">
                <a:ln>
                  <a:noFill/>
                </a:ln>
                <a:solidFill>
                  <a:prstClr val="white"/>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mn-cs"/>
              </a:rPr>
              <a:t> </a:t>
            </a:r>
          </a:p>
          <a:p>
            <a:pPr marL="12573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71600" marR="0" lvl="3"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F4B0CED6-8896-0475-869D-1771803F7511}"/>
              </a:ext>
            </a:extLst>
          </p:cNvPr>
          <p:cNvPicPr>
            <a:picLocks noChangeAspect="1"/>
          </p:cNvPicPr>
          <p:nvPr/>
        </p:nvPicPr>
        <p:blipFill>
          <a:blip r:embed="rId3"/>
          <a:stretch>
            <a:fillRect/>
          </a:stretch>
        </p:blipFill>
        <p:spPr>
          <a:xfrm>
            <a:off x="6925929" y="579036"/>
            <a:ext cx="4754193" cy="2341439"/>
          </a:xfrm>
          <a:prstGeom prst="rect">
            <a:avLst/>
          </a:prstGeom>
          <a:effectLst>
            <a:softEdge rad="101600"/>
          </a:effectLst>
        </p:spPr>
      </p:pic>
      <p:sp>
        <p:nvSpPr>
          <p:cNvPr id="4" name="Plassholder for lysbildenummer 3"/>
          <p:cNvSpPr>
            <a:spLocks noGrp="1"/>
          </p:cNvSpPr>
          <p:nvPr>
            <p:ph type="sldNum" sz="quarter" idx="12"/>
          </p:nvPr>
        </p:nvSpPr>
        <p:spPr>
          <a:xfrm>
            <a:off x="9303026" y="6356350"/>
            <a:ext cx="205077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B55A98-9554-44C9-BA58-B78A95C72FFC}"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CA8AA527-CD86-E607-E4A9-E63B7FE2372A}"/>
              </a:ext>
            </a:extLst>
          </p:cNvPr>
          <p:cNvSpPr txBox="1"/>
          <p:nvPr/>
        </p:nvSpPr>
        <p:spPr>
          <a:xfrm>
            <a:off x="0" y="6632803"/>
            <a:ext cx="1114408" cy="215444"/>
          </a:xfrm>
          <a:prstGeom prst="rect">
            <a:avLst/>
          </a:prstGeom>
          <a:noFill/>
        </p:spPr>
        <p:txBody>
          <a:bodyPr wrap="none" rtlCol="0">
            <a:spAutoFit/>
          </a:bodyPr>
          <a:lstStyle/>
          <a:p>
            <a:r>
              <a:rPr lang="nb-NO" sz="800" i="1" dirty="0">
                <a:solidFill>
                  <a:schemeClr val="bg1">
                    <a:lumMod val="95000"/>
                  </a:schemeClr>
                </a:solidFill>
              </a:rPr>
              <a:t>Illustrasjon: </a:t>
            </a:r>
            <a:r>
              <a:rPr lang="nb-NO" sz="800" i="1" dirty="0" err="1">
                <a:solidFill>
                  <a:schemeClr val="bg1">
                    <a:lumMod val="95000"/>
                  </a:schemeClr>
                </a:solidFill>
              </a:rPr>
              <a:t>Colourbox</a:t>
            </a:r>
            <a:endParaRPr lang="nb-NO" sz="800" i="1" dirty="0">
              <a:solidFill>
                <a:schemeClr val="bg1">
                  <a:lumMod val="95000"/>
                </a:schemeClr>
              </a:solidFill>
            </a:endParaRPr>
          </a:p>
        </p:txBody>
      </p:sp>
    </p:spTree>
    <p:extLst>
      <p:ext uri="{BB962C8B-B14F-4D97-AF65-F5344CB8AC3E}">
        <p14:creationId xmlns:p14="http://schemas.microsoft.com/office/powerpoint/2010/main" val="2625138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98799" y="816511"/>
            <a:ext cx="4721164"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Psykisk helsevernloven §3-1</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23</a:t>
            </a:fld>
            <a:endParaRPr lang="nb-NO"/>
          </a:p>
        </p:txBody>
      </p:sp>
      <p:sp>
        <p:nvSpPr>
          <p:cNvPr id="9" name="Rektangel 8"/>
          <p:cNvSpPr/>
          <p:nvPr/>
        </p:nvSpPr>
        <p:spPr>
          <a:xfrm>
            <a:off x="5000233" y="1985992"/>
            <a:ext cx="6461078" cy="3416320"/>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§3-1 om legeundersøkelse</a:t>
            </a: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Tvangsinnleggelse (jf. §3-2 el. §3-3) vurderes i </a:t>
            </a:r>
          </a:p>
          <a:p>
            <a:r>
              <a:rPr lang="nb-NO" dirty="0">
                <a:latin typeface="Verdana" panose="020B0604030504040204" pitchFamily="34" charset="0"/>
                <a:ea typeface="Verdana" panose="020B0604030504040204" pitchFamily="34" charset="0"/>
              </a:rPr>
              <a:t>      legeundersøkelse (jf. §3-1), </a:t>
            </a:r>
            <a:r>
              <a:rPr lang="nb-NO" b="1" u="sng" dirty="0">
                <a:latin typeface="Verdana" panose="020B0604030504040204" pitchFamily="34" charset="0"/>
                <a:ea typeface="Verdana" panose="020B0604030504040204" pitchFamily="34" charset="0"/>
              </a:rPr>
              <a:t>helst frivillig</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Bekymret nærmeste pårørende, offentlig myndighet eller kommunelegen kan melde om behov for vedtak om tvungen legeundersøkelse når frivillig undersøkelse ikke lykkes</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Om pasienten motsetter seg, kan tvang benyttes for å få gjennomført undersøkelsen</a:t>
            </a:r>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998799" y="2094222"/>
            <a:ext cx="3466324" cy="14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9769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25329" y="772240"/>
            <a:ext cx="4721164"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Psykisk helsevernloven §3-1</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24</a:t>
            </a:fld>
            <a:endParaRPr lang="nb-NO"/>
          </a:p>
        </p:txBody>
      </p:sp>
      <p:sp>
        <p:nvSpPr>
          <p:cNvPr id="6" name="Rektangel 5"/>
          <p:cNvSpPr/>
          <p:nvPr/>
        </p:nvSpPr>
        <p:spPr>
          <a:xfrm>
            <a:off x="6096000" y="1403464"/>
            <a:ext cx="5650523" cy="3970318"/>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En mor ringer AMK/LVS om sin sønn på 19. </a:t>
            </a:r>
          </a:p>
          <a:p>
            <a:pPr lvl="0">
              <a:buClr>
                <a:schemeClr val="dk1"/>
              </a:buClr>
              <a:buSzPts val="2800"/>
            </a:pPr>
            <a:r>
              <a:rPr lang="nb-NO" dirty="0">
                <a:latin typeface="Verdana" panose="020B0604030504040204" pitchFamily="34" charset="0"/>
                <a:ea typeface="Verdana" panose="020B0604030504040204" pitchFamily="34" charset="0"/>
              </a:rPr>
              <a:t>Han har vært mest inne hybelen i kjelleren siste tiden og vil ha lite kontakt med familien. Røyker en del hasj og har snakket noe om overvåkning via røykvarsleren.</a:t>
            </a:r>
          </a:p>
          <a:p>
            <a:pPr lvl="0">
              <a:buClr>
                <a:schemeClr val="dk1"/>
              </a:buClr>
              <a:buSzPts val="2800"/>
            </a:pPr>
            <a:r>
              <a:rPr lang="nb-NO" dirty="0">
                <a:latin typeface="Verdana" panose="020B0604030504040204" pitchFamily="34" charset="0"/>
                <a:ea typeface="Verdana" panose="020B0604030504040204" pitchFamily="34" charset="0"/>
              </a:rPr>
              <a:t> </a:t>
            </a:r>
          </a:p>
          <a:p>
            <a:pPr lvl="0">
              <a:buClr>
                <a:schemeClr val="dk1"/>
              </a:buClr>
              <a:buSzPts val="2800"/>
            </a:pPr>
            <a:r>
              <a:rPr lang="nb-NO" dirty="0">
                <a:latin typeface="Verdana" panose="020B0604030504040204" pitchFamily="34" charset="0"/>
                <a:ea typeface="Verdana" panose="020B0604030504040204" pitchFamily="34" charset="0"/>
              </a:rPr>
              <a:t>Sønnen har nektet å snakke med lege selv om mor og far har forsøkt mange ganger. Fastlegen, som ikke driver med hjemmebesøk, har tilbudt seg video- og telefonkonsultasjon, men pasienten nekter.</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Nå er mor fortvilet og ringer for å få hjelp. </a:t>
            </a:r>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25329" y="1644305"/>
            <a:ext cx="3983582" cy="1555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kstSylinder 6">
            <a:extLst>
              <a:ext uri="{FF2B5EF4-FFF2-40B4-BE49-F238E27FC236}">
                <a16:creationId xmlns:a16="http://schemas.microsoft.com/office/drawing/2014/main" id="{3DBA6E86-9068-0FAE-BDE7-36CB303BC6D7}"/>
              </a:ext>
            </a:extLst>
          </p:cNvPr>
          <p:cNvSpPr txBox="1"/>
          <p:nvPr/>
        </p:nvSpPr>
        <p:spPr>
          <a:xfrm>
            <a:off x="152985" y="3641180"/>
            <a:ext cx="6967025" cy="830997"/>
          </a:xfrm>
          <a:prstGeom prst="rect">
            <a:avLst/>
          </a:prstGeom>
          <a:noFill/>
        </p:spPr>
        <p:txBody>
          <a:bodyPr wrap="square">
            <a:spAutoFit/>
          </a:bodyPr>
          <a:lstStyle/>
          <a:p>
            <a:r>
              <a:rPr lang="nb-NO" sz="1600" b="1" baseline="0" dirty="0">
                <a:latin typeface="Verdana" panose="020B0604030504040204" pitchFamily="34" charset="0"/>
                <a:ea typeface="Verdana" panose="020B0604030504040204" pitchFamily="34" charset="0"/>
              </a:rPr>
              <a:t>Hvor tror dere mor har ringt?</a:t>
            </a:r>
          </a:p>
          <a:p>
            <a:r>
              <a:rPr lang="nb-NO" sz="1600" b="1" baseline="0" dirty="0">
                <a:latin typeface="Verdana" panose="020B0604030504040204" pitchFamily="34" charset="0"/>
                <a:ea typeface="Verdana" panose="020B0604030504040204" pitchFamily="34" charset="0"/>
              </a:rPr>
              <a:t> </a:t>
            </a:r>
          </a:p>
          <a:p>
            <a:r>
              <a:rPr lang="nb-NO" sz="1600" b="1" baseline="0" dirty="0">
                <a:latin typeface="Verdana" panose="020B0604030504040204" pitchFamily="34" charset="0"/>
                <a:ea typeface="Verdana" panose="020B0604030504040204" pitchFamily="34" charset="0"/>
              </a:rPr>
              <a:t>Skal AMK eller LVS håndtere henvendelsen videre? </a:t>
            </a:r>
            <a:endParaRPr lang="nb-NO" sz="1600" dirty="0">
              <a:latin typeface="Verdana" panose="020B0604030504040204" pitchFamily="34" charset="0"/>
              <a:ea typeface="Verdana" panose="020B0604030504040204" pitchFamily="34" charset="0"/>
            </a:endParaRPr>
          </a:p>
        </p:txBody>
      </p:sp>
      <p:sp>
        <p:nvSpPr>
          <p:cNvPr id="9" name="TekstSylinder 8">
            <a:extLst>
              <a:ext uri="{FF2B5EF4-FFF2-40B4-BE49-F238E27FC236}">
                <a16:creationId xmlns:a16="http://schemas.microsoft.com/office/drawing/2014/main" id="{0E0D6580-23B7-22AE-3DDC-832DFB43EB66}"/>
              </a:ext>
            </a:extLst>
          </p:cNvPr>
          <p:cNvSpPr txBox="1"/>
          <p:nvPr/>
        </p:nvSpPr>
        <p:spPr>
          <a:xfrm>
            <a:off x="1431387" y="4820701"/>
            <a:ext cx="6098344" cy="830997"/>
          </a:xfrm>
          <a:prstGeom prst="rect">
            <a:avLst/>
          </a:prstGeom>
          <a:noFill/>
        </p:spPr>
        <p:txBody>
          <a:bodyPr wrap="square">
            <a:spAutoFit/>
          </a:bodyPr>
          <a:lstStyle/>
          <a:p>
            <a:r>
              <a:rPr lang="nb-NO" sz="1600" b="1" baseline="0" dirty="0">
                <a:latin typeface="Verdana" panose="020B0604030504040204" pitchFamily="34" charset="0"/>
                <a:ea typeface="Verdana" panose="020B0604030504040204" pitchFamily="34" charset="0"/>
              </a:rPr>
              <a:t>Er frivillighet forsøkt? </a:t>
            </a:r>
          </a:p>
          <a:p>
            <a:endParaRPr lang="nb-NO" sz="1600" b="1" baseline="0" dirty="0">
              <a:latin typeface="Verdana" panose="020B0604030504040204" pitchFamily="34" charset="0"/>
              <a:ea typeface="Verdana" panose="020B0604030504040204" pitchFamily="34" charset="0"/>
            </a:endParaRPr>
          </a:p>
          <a:p>
            <a:r>
              <a:rPr lang="nb-NO" sz="1600" b="1" baseline="0" dirty="0">
                <a:latin typeface="Verdana" panose="020B0604030504040204" pitchFamily="34" charset="0"/>
                <a:ea typeface="Verdana" panose="020B0604030504040204" pitchFamily="34" charset="0"/>
              </a:rPr>
              <a:t>Hva er riktig tiltak her? </a:t>
            </a:r>
            <a:endParaRPr lang="nb-NO"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4158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783148" y="1043730"/>
            <a:ext cx="4721164"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Psykisk helsevernloven §3-1</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25</a:t>
            </a:fld>
            <a:endParaRPr lang="nb-NO"/>
          </a:p>
        </p:txBody>
      </p:sp>
      <p:sp>
        <p:nvSpPr>
          <p:cNvPr id="6" name="Rektangel 5"/>
          <p:cNvSpPr/>
          <p:nvPr/>
        </p:nvSpPr>
        <p:spPr>
          <a:xfrm>
            <a:off x="5757532" y="1043730"/>
            <a:ext cx="4863834" cy="4770537"/>
          </a:xfrm>
          <a:prstGeom prst="rect">
            <a:avLst/>
          </a:prstGeom>
          <a:solidFill>
            <a:schemeClr val="accent6">
              <a:lumMod val="20000"/>
              <a:lumOff val="80000"/>
            </a:schemeClr>
          </a:solidFill>
        </p:spPr>
        <p:txBody>
          <a:bodyPr wrap="square">
            <a:spAutoFit/>
          </a:bodyPr>
          <a:lstStyle/>
          <a:p>
            <a:pPr lvl="0">
              <a:buClr>
                <a:schemeClr val="dk1"/>
              </a:buClr>
              <a:buSzPts val="2800"/>
            </a:pPr>
            <a:r>
              <a:rPr lang="nb-NO" sz="1600" dirty="0">
                <a:solidFill>
                  <a:schemeClr val="bg1">
                    <a:lumMod val="50000"/>
                  </a:schemeClr>
                </a:solidFill>
                <a:latin typeface="Verdana" panose="020B0604030504040204" pitchFamily="34" charset="0"/>
                <a:ea typeface="Verdana" panose="020B0604030504040204" pitchFamily="34" charset="0"/>
              </a:rPr>
              <a:t>En mor ringer AMK/LVS om sin sønn på 19. Han har vært mest inne hybelen i kjelleren siste tiden og vil ha lite kontakt med familien. Røyker en del hasj og har snakket noe om overvåkning via røykvarsleren. Har nektet å snakke med lege selv om mor og far har forsøkt mange ganger. Fastlegen, som ikke driver med hjemmebesøk, har tilbudt seg video- og telefonkonsultasjon, men pas. nekter.</a:t>
            </a:r>
          </a:p>
          <a:p>
            <a:pPr lvl="0">
              <a:buClr>
                <a:schemeClr val="dk1"/>
              </a:buClr>
              <a:buSzPts val="2800"/>
            </a:pPr>
            <a:endParaRPr lang="nb-NO" sz="1600" dirty="0">
              <a:solidFill>
                <a:schemeClr val="tx1">
                  <a:lumMod val="65000"/>
                  <a:lumOff val="35000"/>
                </a:schemeClr>
              </a:solidFill>
              <a:latin typeface="Verdana" panose="020B0604030504040204" pitchFamily="34" charset="0"/>
              <a:ea typeface="Verdana" panose="020B0604030504040204" pitchFamily="34" charset="0"/>
            </a:endParaRPr>
          </a:p>
          <a:p>
            <a:pPr>
              <a:buClr>
                <a:schemeClr val="dk1"/>
              </a:buClr>
              <a:buSzPts val="2800"/>
            </a:pPr>
            <a:r>
              <a:rPr lang="nb-NO" sz="1600" b="1" u="sng" dirty="0">
                <a:latin typeface="Verdana" panose="020B0604030504040204" pitchFamily="34" charset="0"/>
                <a:ea typeface="Verdana" panose="020B0604030504040204" pitchFamily="34" charset="0"/>
              </a:rPr>
              <a:t>Case fortsettelse:</a:t>
            </a:r>
            <a:r>
              <a:rPr lang="nb-NO" sz="1600" b="1" dirty="0">
                <a:latin typeface="Verdana" panose="020B0604030504040204" pitchFamily="34" charset="0"/>
                <a:ea typeface="Verdana" panose="020B0604030504040204" pitchFamily="34" charset="0"/>
              </a:rPr>
              <a:t> </a:t>
            </a:r>
          </a:p>
          <a:p>
            <a:pPr lvl="0">
              <a:buClr>
                <a:schemeClr val="dk1"/>
              </a:buClr>
              <a:buSzPts val="2800"/>
            </a:pPr>
            <a:endParaRPr lang="nb-NO" sz="1600" dirty="0">
              <a:latin typeface="Verdana" panose="020B0604030504040204" pitchFamily="34" charset="0"/>
              <a:ea typeface="Verdana" panose="020B0604030504040204" pitchFamily="34" charset="0"/>
            </a:endParaRPr>
          </a:p>
          <a:p>
            <a:pPr lvl="0">
              <a:buClr>
                <a:schemeClr val="dk1"/>
              </a:buClr>
              <a:buSzPts val="2800"/>
            </a:pPr>
            <a:r>
              <a:rPr lang="nb-NO" sz="1600" dirty="0">
                <a:latin typeface="Verdana" panose="020B0604030504040204" pitchFamily="34" charset="0"/>
                <a:ea typeface="Verdana" panose="020B0604030504040204" pitchFamily="34" charset="0"/>
              </a:rPr>
              <a:t>Nå er mor redd, for det siste kvarteret har han ropt og skreket mye, og mor tror han har ropt om å drepe alle som er i hans nærhet og seg selv «for å få en slutt på alt det vonde». Hun tør ikke å gå inn til sin sønn.</a:t>
            </a:r>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1036366" y="2651151"/>
            <a:ext cx="3983582" cy="1555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Sylinder 3">
            <a:extLst>
              <a:ext uri="{FF2B5EF4-FFF2-40B4-BE49-F238E27FC236}">
                <a16:creationId xmlns:a16="http://schemas.microsoft.com/office/drawing/2014/main" id="{4913F746-A063-AB2F-DC73-3A75D3839EC8}"/>
              </a:ext>
            </a:extLst>
          </p:cNvPr>
          <p:cNvSpPr txBox="1"/>
          <p:nvPr/>
        </p:nvSpPr>
        <p:spPr>
          <a:xfrm>
            <a:off x="882747" y="4961378"/>
            <a:ext cx="6098344" cy="584775"/>
          </a:xfrm>
          <a:prstGeom prst="rect">
            <a:avLst/>
          </a:prstGeom>
          <a:noFill/>
        </p:spPr>
        <p:txBody>
          <a:bodyPr wrap="square">
            <a:spAutoFit/>
          </a:bodyPr>
          <a:lstStyle/>
          <a:p>
            <a:r>
              <a:rPr lang="nb-NO" sz="1600" b="1" baseline="0" dirty="0">
                <a:latin typeface="Verdana" panose="020B0604030504040204" pitchFamily="34" charset="0"/>
                <a:ea typeface="Verdana" panose="020B0604030504040204" pitchFamily="34" charset="0"/>
              </a:rPr>
              <a:t>Hvilke</a:t>
            </a:r>
            <a:r>
              <a:rPr lang="nb-NO" sz="1600" b="1" dirty="0">
                <a:latin typeface="Verdana" panose="020B0604030504040204" pitchFamily="34" charset="0"/>
                <a:ea typeface="Verdana" panose="020B0604030504040204" pitchFamily="34" charset="0"/>
              </a:rPr>
              <a:t> ressurser bør frem til adressen</a:t>
            </a:r>
            <a:r>
              <a:rPr lang="nb-NO" sz="1600" b="1" baseline="0" dirty="0">
                <a:latin typeface="Verdana" panose="020B0604030504040204" pitchFamily="34" charset="0"/>
                <a:ea typeface="Verdana" panose="020B0604030504040204" pitchFamily="34" charset="0"/>
              </a:rPr>
              <a:t>? </a:t>
            </a:r>
          </a:p>
          <a:p>
            <a:endParaRPr lang="nb-NO" sz="1600" b="1" baseline="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6975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975065" y="867355"/>
            <a:ext cx="4721164"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Psykisk helsevernloven §3-1</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26</a:t>
            </a:fld>
            <a:endParaRPr lang="nb-NO"/>
          </a:p>
        </p:txBody>
      </p:sp>
      <p:sp>
        <p:nvSpPr>
          <p:cNvPr id="9" name="Rektangel 8"/>
          <p:cNvSpPr/>
          <p:nvPr/>
        </p:nvSpPr>
        <p:spPr>
          <a:xfrm>
            <a:off x="3945014" y="1881440"/>
            <a:ext cx="8464062" cy="3816429"/>
          </a:xfrm>
          <a:prstGeom prst="rect">
            <a:avLst/>
          </a:prstGeom>
        </p:spPr>
        <p:txBody>
          <a:bodyPr wrap="square">
            <a:spAutoFit/>
          </a:bodyPr>
          <a:lstStyle/>
          <a:p>
            <a:r>
              <a:rPr lang="nb-NO" sz="1600" b="1" dirty="0">
                <a:latin typeface="Verdana" panose="020B0604030504040204" pitchFamily="34" charset="0"/>
                <a:ea typeface="Verdana" panose="020B0604030504040204" pitchFamily="34" charset="0"/>
              </a:rPr>
              <a:t>Ved bekymringsmeldinger med ønske om psykiatrisk legevurdering:</a:t>
            </a:r>
          </a:p>
          <a:p>
            <a:endParaRPr lang="nb-NO" sz="1600" b="1"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nb-NO" sz="1600" b="1" dirty="0">
                <a:latin typeface="Verdana" panose="020B0604030504040204" pitchFamily="34" charset="0"/>
                <a:ea typeface="Verdana" panose="020B0604030504040204" pitchFamily="34" charset="0"/>
              </a:rPr>
              <a:t>Akutt:</a:t>
            </a:r>
          </a:p>
          <a:p>
            <a:pPr marL="1200150" lvl="2" indent="-285750">
              <a:buFont typeface="Arial" panose="020B0604020202020204" pitchFamily="34" charset="0"/>
              <a:buChar char="•"/>
            </a:pPr>
            <a:r>
              <a:rPr lang="nb-NO" sz="1600" dirty="0">
                <a:latin typeface="Verdana" panose="020B0604030504040204" pitchFamily="34" charset="0"/>
                <a:ea typeface="Verdana" panose="020B0604030504040204" pitchFamily="34" charset="0"/>
              </a:rPr>
              <a:t>§3-1 – vedtak ikke nødvendig</a:t>
            </a:r>
          </a:p>
          <a:p>
            <a:pPr marL="1200150" lvl="2" indent="-285750">
              <a:buFont typeface="Arial" panose="020B0604020202020204" pitchFamily="34" charset="0"/>
              <a:buChar char="•"/>
            </a:pPr>
            <a:r>
              <a:rPr lang="nb-NO" sz="1600" dirty="0">
                <a:latin typeface="Verdana" panose="020B0604030504040204" pitchFamily="34" charset="0"/>
                <a:ea typeface="Verdana" panose="020B0604030504040204" pitchFamily="34" charset="0"/>
              </a:rPr>
              <a:t>§7 i </a:t>
            </a:r>
            <a:r>
              <a:rPr lang="nb-NO" sz="1600" dirty="0" err="1">
                <a:latin typeface="Verdana" panose="020B0604030504040204" pitchFamily="34" charset="0"/>
                <a:ea typeface="Verdana" panose="020B0604030504040204" pitchFamily="34" charset="0"/>
              </a:rPr>
              <a:t>hpl</a:t>
            </a:r>
            <a:r>
              <a:rPr lang="nb-NO" sz="1600" dirty="0">
                <a:latin typeface="Verdana" panose="020B0604030504040204" pitchFamily="34" charset="0"/>
                <a:ea typeface="Verdana" panose="020B0604030504040204" pitchFamily="34" charset="0"/>
              </a:rPr>
              <a:t> gjelder</a:t>
            </a:r>
          </a:p>
          <a:p>
            <a:pPr lvl="2"/>
            <a:endParaRPr lang="nb-NO" sz="1600" dirty="0">
              <a:latin typeface="Verdana" panose="020B0604030504040204" pitchFamily="34" charset="0"/>
              <a:ea typeface="Verdana" panose="020B0604030504040204" pitchFamily="34" charset="0"/>
            </a:endParaRPr>
          </a:p>
          <a:p>
            <a:pPr marL="742950" lvl="1" indent="-285750">
              <a:buFont typeface="Arial" panose="020B0604020202020204" pitchFamily="34" charset="0"/>
              <a:buChar char="•"/>
            </a:pPr>
            <a:r>
              <a:rPr lang="nb-NO" sz="1600" b="1" dirty="0">
                <a:latin typeface="Verdana" panose="020B0604030504040204" pitchFamily="34" charset="0"/>
                <a:ea typeface="Verdana" panose="020B0604030504040204" pitchFamily="34" charset="0"/>
              </a:rPr>
              <a:t>Ikke akutt:</a:t>
            </a:r>
          </a:p>
          <a:p>
            <a:pPr marL="1200150" lvl="2"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Er frivillighet forsøkt? </a:t>
            </a:r>
          </a:p>
          <a:p>
            <a:pPr marL="1200150" lvl="2"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Kan saken løses uten tvangsbruk, f.eks. LV-bil til pas.?</a:t>
            </a:r>
          </a:p>
          <a:p>
            <a:pPr marL="1200150" lvl="2"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Om tvang nødvendig: settes til kommuneoverlegen, ev. delegert lege</a:t>
            </a:r>
          </a:p>
          <a:p>
            <a:pPr marL="1200150" lvl="2"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Husk farlighetsvurdering og prøv å vurdere hvor mye det haster</a:t>
            </a:r>
          </a:p>
          <a:p>
            <a:pPr marL="1657350" lvl="3"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Trengs politibistand? </a:t>
            </a:r>
          </a:p>
          <a:p>
            <a:pPr marL="1657350" lvl="3" indent="-285750">
              <a:buFont typeface="Wingdings" panose="05000000000000000000" pitchFamily="2" charset="2"/>
              <a:buChar char="Ø"/>
            </a:pPr>
            <a:r>
              <a:rPr lang="nb-NO" sz="1600" dirty="0">
                <a:latin typeface="Verdana" panose="020B0604030504040204" pitchFamily="34" charset="0"/>
                <a:ea typeface="Verdana" panose="020B0604030504040204" pitchFamily="34" charset="0"/>
              </a:rPr>
              <a:t>Hva om man ikke får tak i pasienten?</a:t>
            </a:r>
          </a:p>
          <a:p>
            <a:pPr marL="1200150" lvl="2" indent="-285750">
              <a:buFont typeface="Wingdings" panose="05000000000000000000" pitchFamily="2" charset="2"/>
              <a:buChar char="Ø"/>
            </a:pPr>
            <a:endParaRPr lang="nb-NO" dirty="0"/>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Lst>
          </a:blip>
          <a:stretch>
            <a:fillRect/>
          </a:stretch>
        </p:blipFill>
        <p:spPr>
          <a:xfrm>
            <a:off x="548633" y="2827876"/>
            <a:ext cx="3466324" cy="1487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465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163375" y="1297927"/>
            <a:ext cx="11576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Husk</a:t>
            </a:r>
            <a:r>
              <a:rPr kumimoji="0" lang="nb-NO"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 </a:t>
            </a:r>
            <a:endParaRPr kumimoji="0" lang="nb-NO"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p:txBody>
      </p:sp>
      <p:sp>
        <p:nvSpPr>
          <p:cNvPr id="3" name="Plassholder for lysbildenumm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Bilde 3">
            <a:extLst>
              <a:ext uri="{FF2B5EF4-FFF2-40B4-BE49-F238E27FC236}">
                <a16:creationId xmlns:a16="http://schemas.microsoft.com/office/drawing/2014/main" id="{6E7C9A94-F514-8837-5E07-82449B86BB48}"/>
              </a:ext>
            </a:extLst>
          </p:cNvPr>
          <p:cNvPicPr>
            <a:picLocks noChangeAspect="1"/>
          </p:cNvPicPr>
          <p:nvPr/>
        </p:nvPicPr>
        <p:blipFill>
          <a:blip r:embed="rId3"/>
          <a:stretch>
            <a:fillRect/>
          </a:stretch>
        </p:blipFill>
        <p:spPr>
          <a:xfrm>
            <a:off x="10179170" y="4181"/>
            <a:ext cx="1933275" cy="1936762"/>
          </a:xfrm>
          <a:prstGeom prst="rect">
            <a:avLst/>
          </a:prstGeom>
        </p:spPr>
      </p:pic>
      <p:sp>
        <p:nvSpPr>
          <p:cNvPr id="4" name="TekstSylinder 3">
            <a:extLst>
              <a:ext uri="{FF2B5EF4-FFF2-40B4-BE49-F238E27FC236}">
                <a16:creationId xmlns:a16="http://schemas.microsoft.com/office/drawing/2014/main" id="{09A9B6F5-8637-BC2E-E2D7-332E8A9A7908}"/>
              </a:ext>
            </a:extLst>
          </p:cNvPr>
          <p:cNvSpPr txBox="1"/>
          <p:nvPr/>
        </p:nvSpPr>
        <p:spPr>
          <a:xfrm>
            <a:off x="681206" y="2613392"/>
            <a:ext cx="11431239" cy="1631216"/>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ta en time-out for å vurdere aktuell lovhjemmel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b-NO"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diskuter med en kollegavenn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b-NO"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rPr>
              <a:t>dokumenter dine vurderinger</a:t>
            </a:r>
          </a:p>
        </p:txBody>
      </p:sp>
    </p:spTree>
    <p:extLst>
      <p:ext uri="{BB962C8B-B14F-4D97-AF65-F5344CB8AC3E}">
        <p14:creationId xmlns:p14="http://schemas.microsoft.com/office/powerpoint/2010/main" val="3812649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BBB55A98-9554-44C9-BA58-B78A95C72FFC}" type="slidenum">
              <a:rPr lang="nb-NO" smtClean="0"/>
              <a:t>28</a:t>
            </a:fld>
            <a:endParaRPr lang="nb-NO"/>
          </a:p>
        </p:txBody>
      </p:sp>
      <p:pic>
        <p:nvPicPr>
          <p:cNvPr id="8" name="Bilde 7"/>
          <p:cNvPicPr>
            <a:picLocks noChangeAspect="1"/>
          </p:cNvPicPr>
          <p:nvPr/>
        </p:nvPicPr>
        <p:blipFill>
          <a:blip r:embed="rId4"/>
          <a:stretch>
            <a:fillRect/>
          </a:stretch>
        </p:blipFill>
        <p:spPr>
          <a:xfrm>
            <a:off x="9782426" y="1773041"/>
            <a:ext cx="2064111" cy="2256527"/>
          </a:xfrm>
          <a:prstGeom prst="rect">
            <a:avLst/>
          </a:prstGeom>
        </p:spPr>
      </p:pic>
      <p:sp>
        <p:nvSpPr>
          <p:cNvPr id="9" name="Bildeforklaring formet som en ellipse 8"/>
          <p:cNvSpPr/>
          <p:nvPr/>
        </p:nvSpPr>
        <p:spPr>
          <a:xfrm>
            <a:off x="4709403" y="673039"/>
            <a:ext cx="4490765" cy="1339692"/>
          </a:xfrm>
          <a:prstGeom prst="wedgeEllipseCallout">
            <a:avLst>
              <a:gd name="adj1" fmla="val 85326"/>
              <a:gd name="adj2" fmla="val 9252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solidFill>
                  <a:schemeClr val="tx1"/>
                </a:solidFill>
              </a:rPr>
              <a:t>… har vi nådd målet med emnet?</a:t>
            </a:r>
          </a:p>
        </p:txBody>
      </p:sp>
      <p:sp>
        <p:nvSpPr>
          <p:cNvPr id="2" name="TekstSylinder 1">
            <a:extLst>
              <a:ext uri="{FF2B5EF4-FFF2-40B4-BE49-F238E27FC236}">
                <a16:creationId xmlns:a16="http://schemas.microsoft.com/office/drawing/2014/main" id="{F6CCE277-4AB3-7C19-8B31-79EBCB7D2891}"/>
              </a:ext>
            </a:extLst>
          </p:cNvPr>
          <p:cNvSpPr txBox="1"/>
          <p:nvPr/>
        </p:nvSpPr>
        <p:spPr>
          <a:xfrm>
            <a:off x="856561" y="2290961"/>
            <a:ext cx="8925865" cy="2901051"/>
          </a:xfrm>
          <a:prstGeom prst="rect">
            <a:avLst/>
          </a:prstGeom>
          <a:noFill/>
        </p:spPr>
        <p:txBody>
          <a:bodyPr wrap="square">
            <a:spAutoFit/>
          </a:bodyPr>
          <a:lstStyle/>
          <a:p>
            <a:pPr marL="228600" fontAlgn="base">
              <a:lnSpc>
                <a:spcPct val="107000"/>
              </a:lnSpc>
            </a:pPr>
            <a:r>
              <a:rPr lang="nb-NO" dirty="0">
                <a:effectLst/>
                <a:latin typeface="Verdana" panose="020B0604030504040204" pitchFamily="34" charset="0"/>
                <a:ea typeface="Verdana" panose="020B0604030504040204" pitchFamily="34" charset="0"/>
                <a:cs typeface="Times New Roman" panose="02020603050405020304" pitchFamily="18" charset="0"/>
              </a:rPr>
              <a:t>Kursdeltaker skal kunne: </a:t>
            </a:r>
          </a:p>
          <a:p>
            <a:pPr marL="228600" fontAlgn="base">
              <a:lnSpc>
                <a:spcPct val="107000"/>
              </a:lnSpc>
            </a:pPr>
            <a:r>
              <a:rPr lang="nb-NO" dirty="0">
                <a:effectLst/>
                <a:latin typeface="Verdana" panose="020B0604030504040204" pitchFamily="34" charset="0"/>
                <a:ea typeface="Verdana" panose="020B0604030504040204" pitchFamily="34" charset="0"/>
                <a:cs typeface="Times New Roman" panose="02020603050405020304" pitchFamily="18" charset="0"/>
              </a:rPr>
              <a:t> </a:t>
            </a:r>
          </a:p>
          <a:p>
            <a:pPr marL="342900" lvl="0" indent="-342900" fontAlgn="base">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gjengi krav til dokumentasjon av henvendelser til medisinsk nødmeldetjeneste </a:t>
            </a:r>
          </a:p>
          <a:p>
            <a:pPr marL="342900" lvl="0" indent="-342900" fontAlgn="base">
              <a:buFont typeface="+mj-lt"/>
              <a:buAutoNum type="arabicPeriod"/>
            </a:pPr>
            <a:endParaRPr lang="nb-NO"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fontAlgn="base">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beskrive akuttmedisinforskriftens krav om kommunenes og de regionale helseforetakenes ansvar for LVS og AMK </a:t>
            </a:r>
          </a:p>
          <a:p>
            <a:pPr marL="342900" lvl="0" indent="-342900" fontAlgn="base">
              <a:buFont typeface="+mj-lt"/>
              <a:buAutoNum type="arabicPeriod"/>
            </a:pPr>
            <a:endParaRPr lang="nb-NO"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fontAlgn="base">
              <a:spcAft>
                <a:spcPts val="800"/>
              </a:spcAft>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beskrive de mest relevante paragrafene i pasient- og brukerrettighetsloven og psykisk helsevernloven for arbeid i AMK / LVS </a:t>
            </a:r>
          </a:p>
        </p:txBody>
      </p:sp>
      <p:sp>
        <p:nvSpPr>
          <p:cNvPr id="3" name="TekstSylinder 2">
            <a:extLst>
              <a:ext uri="{FF2B5EF4-FFF2-40B4-BE49-F238E27FC236}">
                <a16:creationId xmlns:a16="http://schemas.microsoft.com/office/drawing/2014/main" id="{BD4C8B2C-CDE7-D067-D094-7E4838D2444E}"/>
              </a:ext>
            </a:extLst>
          </p:cNvPr>
          <p:cNvSpPr txBox="1"/>
          <p:nvPr/>
        </p:nvSpPr>
        <p:spPr>
          <a:xfrm>
            <a:off x="0" y="6632803"/>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2279260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Undertittel 2"/>
          <p:cNvSpPr txBox="1">
            <a:spLocks/>
          </p:cNvSpPr>
          <p:nvPr/>
        </p:nvSpPr>
        <p:spPr bwMode="auto">
          <a:xfrm>
            <a:off x="3073582" y="3988022"/>
            <a:ext cx="6482351"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Har du innspill?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rPr>
              <a:t>Ta kontakt på </a:t>
            </a:r>
            <a:r>
              <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hlinkClick r:id="rId4"/>
              </a:rPr>
              <a:t>post@kokom.no</a:t>
            </a:r>
            <a:endParaRPr kumimoji="0" lang="nb-NO" altLang="nb-NO" sz="2800" b="0" i="0" u="none" strike="noStrike" kern="1200" cap="none" spc="0" normalizeH="0" baseline="0" noProof="0" dirty="0">
              <a:ln>
                <a:noFill/>
              </a:ln>
              <a:solidFill>
                <a:srgbClr val="5B9BD5">
                  <a:lumMod val="50000"/>
                </a:srgbClr>
              </a:solidFill>
              <a:effectLst/>
              <a:uLnTx/>
              <a:uFillTx/>
              <a:latin typeface="Verdana" panose="020B0604030504040204" pitchFamily="34" charset="0"/>
              <a:ea typeface="Verdana" panose="020B0604030504040204" pitchFamily="34" charset="0"/>
              <a:cs typeface="Tahoma" panose="020B0604030504040204" pitchFamily="34" charset="0"/>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8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a:sym typeface="Arial"/>
            </a:endParaRPr>
          </a:p>
        </p:txBody>
      </p:sp>
      <p:pic>
        <p:nvPicPr>
          <p:cNvPr id="4" name="Bilde 3">
            <a:extLst>
              <a:ext uri="{FF2B5EF4-FFF2-40B4-BE49-F238E27FC236}">
                <a16:creationId xmlns:a16="http://schemas.microsoft.com/office/drawing/2014/main" id="{3B4C7B20-F279-8607-5C84-ED5AEB2B816C}"/>
              </a:ext>
            </a:extLst>
          </p:cNvPr>
          <p:cNvPicPr>
            <a:picLocks noChangeAspect="1"/>
          </p:cNvPicPr>
          <p:nvPr/>
        </p:nvPicPr>
        <p:blipFill>
          <a:blip r:embed="rId5"/>
          <a:stretch>
            <a:fillRect/>
          </a:stretch>
        </p:blipFill>
        <p:spPr>
          <a:xfrm>
            <a:off x="4061094" y="839190"/>
            <a:ext cx="4069811" cy="2744680"/>
          </a:xfrm>
          <a:prstGeom prst="ellipse">
            <a:avLst/>
          </a:prstGeom>
          <a:ln>
            <a:noFill/>
          </a:ln>
          <a:effectLst>
            <a:softEdge rad="112500"/>
          </a:effectLst>
        </p:spPr>
      </p:pic>
      <p:sp>
        <p:nvSpPr>
          <p:cNvPr id="2" name="Undertittel 2">
            <a:extLst>
              <a:ext uri="{FF2B5EF4-FFF2-40B4-BE49-F238E27FC236}">
                <a16:creationId xmlns:a16="http://schemas.microsoft.com/office/drawing/2014/main" id="{3C2B538C-E66F-320D-88E6-5334F8F71032}"/>
              </a:ext>
            </a:extLst>
          </p:cNvPr>
          <p:cNvSpPr txBox="1">
            <a:spLocks/>
          </p:cNvSpPr>
          <p:nvPr/>
        </p:nvSpPr>
        <p:spPr bwMode="auto">
          <a:xfrm>
            <a:off x="2488562" y="5633599"/>
            <a:ext cx="7652390" cy="79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Hovedkilde: </a:t>
            </a: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hlinkClick r:id="rId6"/>
              </a:rPr>
              <a:t>Helsepersonelloven med kommentarer</a:t>
            </a:r>
            <a:r>
              <a:rPr kumimoji="0" lang="nb-NO" altLang="nb-NO" sz="1400" b="0" i="0" u="none" strike="noStrike" kern="1200" cap="none" spc="0" normalizeH="0" baseline="0" noProof="0" dirty="0">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 </a:t>
            </a:r>
            <a:r>
              <a:rPr kumimoji="0" lang="nb-NO" altLang="nb-NO" sz="1400" b="0" i="0" u="none" strike="noStrike" kern="1200" cap="none" spc="0" normalizeH="0" baseline="0" noProof="0" dirty="0" err="1">
                <a:ln>
                  <a:noFill/>
                </a:ln>
                <a:solidFill>
                  <a:srgbClr val="4472C4">
                    <a:lumMod val="50000"/>
                  </a:srgbClr>
                </a:solidFill>
                <a:effectLst/>
                <a:uLnTx/>
                <a:uFillTx/>
                <a:latin typeface="Verdana" panose="020B0604030504040204" pitchFamily="34" charset="0"/>
                <a:ea typeface="Verdana" panose="020B0604030504040204" pitchFamily="34" charset="0"/>
                <a:cs typeface="Tahoma"/>
                <a:sym typeface="Arial"/>
              </a:rPr>
              <a:t>Hdir</a:t>
            </a:r>
            <a:endParaRPr kumimoji="0" lang="nb-NO" altLang="nb-NO" sz="1400" b="0" i="0" u="none" strike="noStrike" kern="1200" cap="none" spc="0" normalizeH="0" baseline="0" noProof="0" dirty="0">
              <a:ln>
                <a:noFill/>
              </a:ln>
              <a:solidFill>
                <a:srgbClr val="4472C4">
                  <a:lumMod val="50000"/>
                </a:srgbClr>
              </a:solidFill>
              <a:effectLst/>
              <a:uLnTx/>
              <a:uFillTx/>
              <a:latin typeface="Verdana"/>
              <a:ea typeface="Verdana"/>
              <a:cs typeface="Tahom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ltLang="nb-NO" sz="1400" dirty="0">
                <a:solidFill>
                  <a:srgbClr val="4472C4">
                    <a:lumMod val="50000"/>
                  </a:srgbClr>
                </a:solidFill>
                <a:latin typeface="Verdana"/>
                <a:ea typeface="Verdana"/>
                <a:cs typeface="Tahoma"/>
                <a:sym typeface="Arial"/>
              </a:rPr>
              <a:t>Andre r</a:t>
            </a:r>
            <a:r>
              <a:rPr kumimoji="0" lang="nb-NO" altLang="nb-NO" sz="1400" b="0" i="0" u="none" strike="noStrike" kern="1200" cap="none" spc="0" normalizeH="0" baseline="0" noProof="0" dirty="0" err="1">
                <a:ln>
                  <a:noFill/>
                </a:ln>
                <a:solidFill>
                  <a:srgbClr val="4472C4">
                    <a:lumMod val="50000"/>
                  </a:srgbClr>
                </a:solidFill>
                <a:effectLst/>
                <a:uLnTx/>
                <a:uFillTx/>
                <a:latin typeface="Verdana"/>
                <a:ea typeface="Verdana"/>
                <a:cs typeface="Tahoma"/>
                <a:sym typeface="Arial"/>
              </a:rPr>
              <a:t>eferanser</a:t>
            </a:r>
            <a:r>
              <a:rPr kumimoji="0" lang="nb-NO" altLang="nb-NO" sz="1400" b="0" i="0" u="none" strike="noStrike" kern="1200" cap="none" spc="0" normalizeH="0" baseline="0" noProof="0" dirty="0">
                <a:ln>
                  <a:noFill/>
                </a:ln>
                <a:solidFill>
                  <a:srgbClr val="4472C4">
                    <a:lumMod val="50000"/>
                  </a:srgbClr>
                </a:solidFill>
                <a:effectLst/>
                <a:uLnTx/>
                <a:uFillTx/>
                <a:latin typeface="Verdana"/>
                <a:ea typeface="Verdana"/>
                <a:cs typeface="Tahoma"/>
                <a:sym typeface="Arial"/>
              </a:rPr>
              <a:t> og aktuell litteratur: Se emnebeskrivelser for grunnkurset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000" b="0" i="0" u="none" strike="noStrike" kern="1200" cap="none" spc="0" normalizeH="0" baseline="0" noProof="0" dirty="0">
              <a:ln>
                <a:noFill/>
              </a:ln>
              <a:solidFill>
                <a:srgbClr val="5B9BD5"/>
              </a:solidFill>
              <a:effectLst/>
              <a:uLnTx/>
              <a:uFillTx/>
              <a:latin typeface="Verdana" panose="020B0604030504040204" pitchFamily="34" charset="0"/>
              <a:ea typeface="Verdana" panose="020B0604030504040204" pitchFamily="34" charset="0"/>
              <a:cs typeface="Tahoma"/>
              <a:sym typeface="Arial"/>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altLang="nb-NO" sz="2000" b="0" i="0" u="none" strike="noStrike" kern="1200" cap="none" spc="0" normalizeH="0" baseline="0" noProof="0" dirty="0">
              <a:ln>
                <a:noFill/>
              </a:ln>
              <a:solidFill>
                <a:srgbClr val="5B9BD5"/>
              </a:solidFill>
              <a:effectLst/>
              <a:uLnTx/>
              <a:uFillTx/>
              <a:latin typeface="Verdana" panose="020B0604030504040204" pitchFamily="34" charset="0"/>
              <a:ea typeface="Verdana" panose="020B0604030504040204" pitchFamily="34" charset="0"/>
              <a:cs typeface="Tahoma"/>
              <a:sym typeface="Arial"/>
            </a:endParaRPr>
          </a:p>
        </p:txBody>
      </p:sp>
      <p:sp>
        <p:nvSpPr>
          <p:cNvPr id="7" name="TekstSylinder 6">
            <a:extLst>
              <a:ext uri="{FF2B5EF4-FFF2-40B4-BE49-F238E27FC236}">
                <a16:creationId xmlns:a16="http://schemas.microsoft.com/office/drawing/2014/main" id="{33FA6EB2-EB77-9DA7-045C-85ECBD4DBF6F}"/>
              </a:ext>
            </a:extLst>
          </p:cNvPr>
          <p:cNvSpPr txBox="1"/>
          <p:nvPr/>
        </p:nvSpPr>
        <p:spPr>
          <a:xfrm>
            <a:off x="1995478" y="6618034"/>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289493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42504" y="1522154"/>
            <a:ext cx="9286504" cy="5016758"/>
          </a:xfrm>
          <a:prstGeom prst="rect">
            <a:avLst/>
          </a:prstGeom>
        </p:spPr>
        <p:txBody>
          <a:bodyPr wrap="square">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nb-NO" sz="1600" b="1" i="0" u="sng"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Myndighetskrav 1:</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1"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600" b="1"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God kunnskap </a:t>
            </a:r>
            <a:r>
              <a:rPr kumimoji="0" lang="nb-NO" sz="1600" b="0"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om noen paragrafer i helsepersonelloven:</a:t>
            </a:r>
          </a:p>
          <a:p>
            <a:pPr marL="21717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forsvarlighet </a:t>
            </a:r>
          </a:p>
          <a:p>
            <a:pPr marL="21717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øyeblikkelig hjelp</a:t>
            </a:r>
          </a:p>
          <a:p>
            <a:pPr marL="21717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a:ln>
                  <a:noFill/>
                </a:ln>
                <a:solidFill>
                  <a:schemeClr val="bg2">
                    <a:lumMod val="75000"/>
                  </a:schemeClr>
                </a:solidFill>
                <a:effectLst/>
                <a:uLnTx/>
                <a:uFillTx/>
                <a:latin typeface="Verdana" panose="020B0604030504040204" pitchFamily="34" charset="0"/>
                <a:ea typeface="Verdana" panose="020B0604030504040204" pitchFamily="34" charset="0"/>
                <a:cs typeface="Tahoma" panose="020B0604030504040204" pitchFamily="34" charset="0"/>
              </a:rPr>
              <a:t>taushetsplikt med unntak </a:t>
            </a:r>
          </a:p>
          <a:p>
            <a:pPr marL="2171700" marR="0" lvl="4"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nb-NO" sz="1600" b="1" i="0" u="sng"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Tahoma" panose="020B060403050404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nb-NO" sz="1600" b="1" i="0" u="sng" strike="noStrike" kern="1200" cap="none" spc="0" normalizeH="0" baseline="0" noProof="0" dirty="0">
              <a:ln>
                <a:noFill/>
              </a:ln>
              <a:solidFill>
                <a:srgbClr val="E7E6E6">
                  <a:lumMod val="75000"/>
                </a:srgbClr>
              </a:solidFill>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nb-NO" b="1" i="0" u="sng"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Myndighetskrav 2:</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nb-NO" b="0"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endParaRPr>
          </a:p>
          <a:p>
            <a:pPr marL="1257300" marR="0" lvl="2"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b="1"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Kjenne til </a:t>
            </a:r>
            <a:r>
              <a:rPr kumimoji="0" lang="nb-NO" b="0"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noen paragrafer i helsepersonelloven</a:t>
            </a:r>
          </a:p>
          <a:p>
            <a:pPr marL="1257300" marR="0" lvl="2"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Pasient og brukerrettighetsloven</a:t>
            </a:r>
          </a:p>
          <a:p>
            <a:pPr marL="1257300" marR="0" lvl="2"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Akuttmedisinforskriften</a:t>
            </a:r>
          </a:p>
          <a:p>
            <a:pPr marL="1257300" marR="0" lvl="2"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b="0" i="0" u="none" strike="noStrike" kern="1200" cap="none" spc="0" normalizeH="0" baseline="0" noProof="0" dirty="0">
                <a:ln>
                  <a:noFill/>
                </a:ln>
                <a:effectLst>
                  <a:outerShdw blurRad="50800" dist="50800" dir="5400000" algn="ctr" rotWithShape="0">
                    <a:srgbClr val="000000">
                      <a:alpha val="0"/>
                    </a:srgbClr>
                  </a:outerShdw>
                </a:effectLst>
                <a:uLnTx/>
                <a:uFillTx/>
                <a:latin typeface="Verdana" panose="020B0604030504040204" pitchFamily="34" charset="0"/>
                <a:ea typeface="Verdana" panose="020B0604030504040204" pitchFamily="34" charset="0"/>
                <a:cs typeface="Tahoma" panose="020B0604030504040204" pitchFamily="34" charset="0"/>
              </a:rPr>
              <a:t>Psykisk helsevernloven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600" b="0"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Tahoma" panose="020B060403050404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ahoma" panose="020B0604030504040204" pitchFamily="34" charset="0"/>
            </a:endParaRPr>
          </a:p>
        </p:txBody>
      </p:sp>
      <p:sp>
        <p:nvSpPr>
          <p:cNvPr id="3" name="Rektangel 2"/>
          <p:cNvSpPr/>
          <p:nvPr/>
        </p:nvSpPr>
        <p:spPr>
          <a:xfrm>
            <a:off x="1001531" y="776357"/>
            <a:ext cx="154401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solidFill>
                  <a:srgbClr val="0070C0"/>
                </a:solidFill>
                <a:latin typeface="Verdana" panose="020B0604030504040204" pitchFamily="34" charset="0"/>
                <a:ea typeface="Verdana" panose="020B0604030504040204" pitchFamily="34" charset="0"/>
                <a:cs typeface="Tahoma" panose="020B0604030504040204" pitchFamily="34" charset="0"/>
              </a:rPr>
              <a:t>Innhold</a:t>
            </a:r>
            <a:endParaRPr kumimoji="0" lang="nb-NO"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endParaRPr>
          </a:p>
        </p:txBody>
      </p:sp>
      <p:sp>
        <p:nvSpPr>
          <p:cNvPr id="4" name="Plassholder for lysbil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Bilde 5">
            <a:extLst>
              <a:ext uri="{FF2B5EF4-FFF2-40B4-BE49-F238E27FC236}">
                <a16:creationId xmlns:a16="http://schemas.microsoft.com/office/drawing/2014/main" id="{03E86432-4281-7B3D-AF69-41CC92765D19}"/>
              </a:ext>
            </a:extLst>
          </p:cNvPr>
          <p:cNvPicPr>
            <a:picLocks noChangeAspect="1"/>
          </p:cNvPicPr>
          <p:nvPr/>
        </p:nvPicPr>
        <p:blipFill>
          <a:blip r:embed="rId4"/>
          <a:stretch>
            <a:fillRect/>
          </a:stretch>
        </p:blipFill>
        <p:spPr>
          <a:xfrm>
            <a:off x="8610600" y="1988512"/>
            <a:ext cx="2808563" cy="2880976"/>
          </a:xfrm>
          <a:prstGeom prst="rect">
            <a:avLst/>
          </a:prstGeom>
        </p:spPr>
      </p:pic>
      <p:sp>
        <p:nvSpPr>
          <p:cNvPr id="5" name="TekstSylinder 4">
            <a:extLst>
              <a:ext uri="{FF2B5EF4-FFF2-40B4-BE49-F238E27FC236}">
                <a16:creationId xmlns:a16="http://schemas.microsoft.com/office/drawing/2014/main" id="{D7DD5390-E670-1F90-D26F-620E19096A36}"/>
              </a:ext>
            </a:extLst>
          </p:cNvPr>
          <p:cNvSpPr txBox="1"/>
          <p:nvPr/>
        </p:nvSpPr>
        <p:spPr>
          <a:xfrm>
            <a:off x="0" y="6632803"/>
            <a:ext cx="1119217" cy="215444"/>
          </a:xfrm>
          <a:prstGeom prst="rect">
            <a:avLst/>
          </a:prstGeom>
          <a:noFill/>
        </p:spPr>
        <p:txBody>
          <a:bodyPr wrap="none" rtlCol="0">
            <a:spAutoFit/>
          </a:bodyPr>
          <a:lstStyle/>
          <a:p>
            <a:r>
              <a:rPr lang="nb-NO" sz="800" i="1" dirty="0"/>
              <a:t>Illustrasjon: Julia Alma</a:t>
            </a:r>
          </a:p>
        </p:txBody>
      </p:sp>
    </p:spTree>
    <p:extLst>
      <p:ext uri="{BB962C8B-B14F-4D97-AF65-F5344CB8AC3E}">
        <p14:creationId xmlns:p14="http://schemas.microsoft.com/office/powerpoint/2010/main" val="208580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344839" y="726678"/>
            <a:ext cx="4467890"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Akuttmedisinforskriften §3</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30</a:t>
            </a:fld>
            <a:endParaRPr lang="nb-NO"/>
          </a:p>
        </p:txBody>
      </p:sp>
      <p:sp>
        <p:nvSpPr>
          <p:cNvPr id="9" name="Rektangel 8"/>
          <p:cNvSpPr/>
          <p:nvPr/>
        </p:nvSpPr>
        <p:spPr>
          <a:xfrm>
            <a:off x="4662608" y="2096724"/>
            <a:ext cx="6461078" cy="3416320"/>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§3 definisjoner:</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Medisinsk nødmeldetjeneste: </a:t>
            </a: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a:t>
            </a:r>
            <a:r>
              <a:rPr lang="nb-NO" i="1" dirty="0">
                <a:latin typeface="Verdana" panose="020B0604030504040204" pitchFamily="34" charset="0"/>
                <a:ea typeface="Verdana" panose="020B0604030504040204" pitchFamily="34" charset="0"/>
              </a:rPr>
              <a:t>(…) organisatorisk og </a:t>
            </a:r>
            <a:r>
              <a:rPr lang="nb-NO" i="1" dirty="0" err="1">
                <a:latin typeface="Verdana" panose="020B0604030504040204" pitchFamily="34" charset="0"/>
                <a:ea typeface="Verdana" panose="020B0604030504040204" pitchFamily="34" charset="0"/>
              </a:rPr>
              <a:t>kommunikasjonsteknisk</a:t>
            </a:r>
            <a:r>
              <a:rPr lang="nb-NO" i="1" dirty="0">
                <a:latin typeface="Verdana" panose="020B0604030504040204" pitchFamily="34" charset="0"/>
                <a:ea typeface="Verdana" panose="020B0604030504040204" pitchFamily="34" charset="0"/>
              </a:rPr>
              <a:t> system for varsling og håndtering av henvendelser ved behov for akuttmedisinsk hjelp (…) der 116 117 og 113 inngår.»</a:t>
            </a:r>
          </a:p>
          <a:p>
            <a:pPr marL="742950" lvl="1" indent="-285750">
              <a:buFont typeface="Wingdings" panose="05000000000000000000" pitchFamily="2" charset="2"/>
              <a:buChar char="Ø"/>
            </a:pPr>
            <a:endParaRPr lang="nb-NO" i="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Personell i akuttmedisinsk beredskap:</a:t>
            </a:r>
          </a:p>
          <a:p>
            <a:pPr marL="742950" lvl="1" indent="-285750">
              <a:buFont typeface="Arial" panose="020B0604020202020204" pitchFamily="34" charset="0"/>
              <a:buChar char="•"/>
            </a:pPr>
            <a:r>
              <a:rPr lang="nb-NO" dirty="0">
                <a:latin typeface="Verdana" panose="020B0604030504040204" pitchFamily="34" charset="0"/>
                <a:ea typeface="Verdana" panose="020B0604030504040204" pitchFamily="34" charset="0"/>
              </a:rPr>
              <a:t>AMK- og LVS-personell, annet LV-personell, ambulansepersonell, akuttsykehus</a:t>
            </a:r>
          </a:p>
          <a:p>
            <a:pPr marL="285750" indent="-285750">
              <a:buFont typeface="Arial" panose="020B0604020202020204" pitchFamily="34" charset="0"/>
              <a:buChar char="•"/>
            </a:pPr>
            <a:endParaRPr lang="nb-NO" dirty="0"/>
          </a:p>
        </p:txBody>
      </p:sp>
      <p:pic>
        <p:nvPicPr>
          <p:cNvPr id="4" name="Bilde 3"/>
          <p:cNvPicPr>
            <a:picLocks noChangeAspect="1"/>
          </p:cNvPicPr>
          <p:nvPr/>
        </p:nvPicPr>
        <p:blipFill rotWithShape="1">
          <a:blip r:embed="rId4"/>
          <a:srcRect l="6818" r="10058"/>
          <a:stretch/>
        </p:blipFill>
        <p:spPr>
          <a:xfrm>
            <a:off x="1499583" y="2251951"/>
            <a:ext cx="2360262" cy="3261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423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ktangel 2"/>
          <p:cNvSpPr/>
          <p:nvPr/>
        </p:nvSpPr>
        <p:spPr>
          <a:xfrm>
            <a:off x="904215" y="653527"/>
            <a:ext cx="329449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Tahoma" panose="020B0604030504040204" pitchFamily="34" charset="0"/>
              </a:rPr>
              <a:t>Undervisningsmål</a:t>
            </a:r>
          </a:p>
        </p:txBody>
      </p:sp>
      <p:sp>
        <p:nvSpPr>
          <p:cNvPr id="4" name="Plassholder for lysbil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B55A98-9554-44C9-BA58-B78A95C72FFC}"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FC662537-711E-03CF-033C-1FE7D806B5DF}"/>
              </a:ext>
            </a:extLst>
          </p:cNvPr>
          <p:cNvPicPr>
            <a:picLocks noChangeAspect="1"/>
          </p:cNvPicPr>
          <p:nvPr/>
        </p:nvPicPr>
        <p:blipFill rotWithShape="1">
          <a:blip r:embed="rId4"/>
          <a:srcRect r="-1" b="8928"/>
          <a:stretch/>
        </p:blipFill>
        <p:spPr>
          <a:xfrm>
            <a:off x="9337808" y="884359"/>
            <a:ext cx="2746720" cy="2735412"/>
          </a:xfrm>
          <a:custGeom>
            <a:avLst/>
            <a:gdLst/>
            <a:ahLst/>
            <a:cxnLst/>
            <a:rect l="l" t="t" r="r" b="b"/>
            <a:pathLst>
              <a:path w="2509736" h="2509736">
                <a:moveTo>
                  <a:pt x="1254868" y="0"/>
                </a:moveTo>
                <a:cubicBezTo>
                  <a:pt x="1947912" y="0"/>
                  <a:pt x="2509736" y="561824"/>
                  <a:pt x="2509736" y="1254868"/>
                </a:cubicBezTo>
                <a:cubicBezTo>
                  <a:pt x="2509736" y="1947912"/>
                  <a:pt x="1947912" y="2509736"/>
                  <a:pt x="1254868" y="2509736"/>
                </a:cubicBezTo>
                <a:cubicBezTo>
                  <a:pt x="561824" y="2509736"/>
                  <a:pt x="0" y="1947912"/>
                  <a:pt x="0" y="1254868"/>
                </a:cubicBezTo>
                <a:cubicBezTo>
                  <a:pt x="0" y="561824"/>
                  <a:pt x="561824" y="0"/>
                  <a:pt x="1254868" y="0"/>
                </a:cubicBezTo>
                <a:close/>
              </a:path>
            </a:pathLst>
          </a:custGeom>
        </p:spPr>
      </p:pic>
      <p:sp>
        <p:nvSpPr>
          <p:cNvPr id="7" name="TekstSylinder 6">
            <a:extLst>
              <a:ext uri="{FF2B5EF4-FFF2-40B4-BE49-F238E27FC236}">
                <a16:creationId xmlns:a16="http://schemas.microsoft.com/office/drawing/2014/main" id="{D0177176-D2D6-B533-3EAF-E132CD66794E}"/>
              </a:ext>
            </a:extLst>
          </p:cNvPr>
          <p:cNvSpPr txBox="1"/>
          <p:nvPr/>
        </p:nvSpPr>
        <p:spPr>
          <a:xfrm>
            <a:off x="681273" y="2106370"/>
            <a:ext cx="8925865" cy="2901051"/>
          </a:xfrm>
          <a:prstGeom prst="rect">
            <a:avLst/>
          </a:prstGeom>
          <a:noFill/>
        </p:spPr>
        <p:txBody>
          <a:bodyPr wrap="square">
            <a:spAutoFit/>
          </a:bodyPr>
          <a:lstStyle/>
          <a:p>
            <a:pPr marL="228600" fontAlgn="base">
              <a:lnSpc>
                <a:spcPct val="107000"/>
              </a:lnSpc>
            </a:pPr>
            <a:r>
              <a:rPr lang="nb-NO" dirty="0">
                <a:effectLst/>
                <a:latin typeface="Verdana" panose="020B0604030504040204" pitchFamily="34" charset="0"/>
                <a:ea typeface="Verdana" panose="020B0604030504040204" pitchFamily="34" charset="0"/>
                <a:cs typeface="Times New Roman" panose="02020603050405020304" pitchFamily="18" charset="0"/>
              </a:rPr>
              <a:t>Kursdeltaker skal kunne: </a:t>
            </a:r>
          </a:p>
          <a:p>
            <a:pPr marL="228600" fontAlgn="base">
              <a:lnSpc>
                <a:spcPct val="107000"/>
              </a:lnSpc>
            </a:pPr>
            <a:r>
              <a:rPr lang="nb-NO" dirty="0">
                <a:effectLst/>
                <a:latin typeface="Verdana" panose="020B0604030504040204" pitchFamily="34" charset="0"/>
                <a:ea typeface="Verdana" panose="020B0604030504040204" pitchFamily="34" charset="0"/>
                <a:cs typeface="Times New Roman" panose="02020603050405020304" pitchFamily="18" charset="0"/>
              </a:rPr>
              <a:t> </a:t>
            </a:r>
          </a:p>
          <a:p>
            <a:pPr marL="342900" lvl="0" indent="-342900" fontAlgn="base">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gjengi krav til dokumentasjon av henvendelser til medisinsk nødmeldetjeneste </a:t>
            </a:r>
          </a:p>
          <a:p>
            <a:pPr marL="342900" lvl="0" indent="-342900" fontAlgn="base">
              <a:buFont typeface="+mj-lt"/>
              <a:buAutoNum type="arabicPeriod"/>
            </a:pPr>
            <a:endParaRPr lang="nb-NO"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fontAlgn="base">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beskrive akuttmedisinforskriftens krav om kommunenes og de regionale helseforetakenes ansvar for LVS og AMK </a:t>
            </a:r>
          </a:p>
          <a:p>
            <a:pPr marL="342900" lvl="0" indent="-342900" fontAlgn="base">
              <a:buFont typeface="+mj-lt"/>
              <a:buAutoNum type="arabicPeriod"/>
            </a:pPr>
            <a:endParaRPr lang="nb-NO"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fontAlgn="base">
              <a:spcAft>
                <a:spcPts val="800"/>
              </a:spcAft>
              <a:buFont typeface="+mj-lt"/>
              <a:buAutoNum type="arabicPeriod"/>
            </a:pPr>
            <a:r>
              <a:rPr lang="nb-NO" dirty="0">
                <a:effectLst/>
                <a:latin typeface="Verdana" panose="020B0604030504040204" pitchFamily="34" charset="0"/>
                <a:ea typeface="Verdana" panose="020B0604030504040204" pitchFamily="34" charset="0"/>
                <a:cs typeface="Times New Roman" panose="02020603050405020304" pitchFamily="18" charset="0"/>
              </a:rPr>
              <a:t>beskrive de mest relevante paragrafene i pasient- og brukerrettighetsloven og psykisk helsevernloven for arbeid i AMK / LVS </a:t>
            </a:r>
          </a:p>
        </p:txBody>
      </p:sp>
      <p:sp>
        <p:nvSpPr>
          <p:cNvPr id="2" name="TekstSylinder 1">
            <a:extLst>
              <a:ext uri="{FF2B5EF4-FFF2-40B4-BE49-F238E27FC236}">
                <a16:creationId xmlns:a16="http://schemas.microsoft.com/office/drawing/2014/main" id="{4AE2E550-6601-2B1C-D8E1-934B18BEDC91}"/>
              </a:ext>
            </a:extLst>
          </p:cNvPr>
          <p:cNvSpPr txBox="1"/>
          <p:nvPr/>
        </p:nvSpPr>
        <p:spPr>
          <a:xfrm>
            <a:off x="0" y="6632803"/>
            <a:ext cx="986167" cy="215444"/>
          </a:xfrm>
          <a:prstGeom prst="rect">
            <a:avLst/>
          </a:prstGeom>
          <a:noFill/>
        </p:spPr>
        <p:txBody>
          <a:bodyPr wrap="none" rtlCol="0">
            <a:spAutoFit/>
          </a:bodyPr>
          <a:lstStyle/>
          <a:p>
            <a:r>
              <a:rPr lang="nb-NO" sz="800" i="1" dirty="0"/>
              <a:t>Illustrasjon: KoKom</a:t>
            </a:r>
          </a:p>
        </p:txBody>
      </p:sp>
    </p:spTree>
    <p:extLst>
      <p:ext uri="{BB962C8B-B14F-4D97-AF65-F5344CB8AC3E}">
        <p14:creationId xmlns:p14="http://schemas.microsoft.com/office/powerpoint/2010/main" val="747318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BBB55A98-9554-44C9-BA58-B78A95C72FFC}" type="slidenum">
              <a:rPr lang="nb-NO" smtClean="0"/>
              <a:t>5</a:t>
            </a:fld>
            <a:endParaRPr lang="nb-NO"/>
          </a:p>
        </p:txBody>
      </p:sp>
      <p:sp>
        <p:nvSpPr>
          <p:cNvPr id="6" name="Rektangel 5"/>
          <p:cNvSpPr/>
          <p:nvPr/>
        </p:nvSpPr>
        <p:spPr>
          <a:xfrm>
            <a:off x="5438899" y="1790852"/>
            <a:ext cx="5699746" cy="2585323"/>
          </a:xfrm>
          <a:prstGeom prst="rect">
            <a:avLst/>
          </a:prstGeom>
          <a:solidFill>
            <a:schemeClr val="accent6">
              <a:lumMod val="20000"/>
              <a:lumOff val="80000"/>
            </a:schemeClr>
          </a:solidFill>
        </p:spPr>
        <p:txBody>
          <a:bodyPr wrap="square">
            <a:spAutoFit/>
          </a:bodyPr>
          <a:lstStyle/>
          <a:p>
            <a:pPr lvl="0">
              <a:buClr>
                <a:schemeClr val="dk1"/>
              </a:buClr>
              <a:buSzPts val="2800"/>
            </a:pPr>
            <a:r>
              <a:rPr lang="nb-NO" b="1" u="sng" dirty="0">
                <a:latin typeface="Verdana" panose="020B0604030504040204" pitchFamily="34" charset="0"/>
                <a:ea typeface="Verdana" panose="020B0604030504040204" pitchFamily="34" charset="0"/>
              </a:rPr>
              <a:t>Case:</a:t>
            </a:r>
            <a:r>
              <a:rPr lang="nb-NO" b="1" dirty="0">
                <a:latin typeface="Verdana" panose="020B0604030504040204" pitchFamily="34" charset="0"/>
                <a:ea typeface="Verdana" panose="020B0604030504040204" pitchFamily="34" charset="0"/>
              </a:rPr>
              <a:t> </a:t>
            </a:r>
          </a:p>
          <a:p>
            <a:pPr lvl="0">
              <a:buClr>
                <a:schemeClr val="dk1"/>
              </a:buClr>
              <a:buSzPts val="2800"/>
            </a:pPr>
            <a:endParaRPr lang="nb-NO" b="1"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Du har tatt i mot en telefon fra en pasient, som du ber komme til LV. Du møter også pasienten i front og </a:t>
            </a:r>
            <a:r>
              <a:rPr lang="nb-NO" dirty="0" err="1">
                <a:latin typeface="Verdana" panose="020B0604030504040204" pitchFamily="34" charset="0"/>
                <a:ea typeface="Verdana" panose="020B0604030504040204" pitchFamily="34" charset="0"/>
              </a:rPr>
              <a:t>triagerer</a:t>
            </a:r>
            <a:r>
              <a:rPr lang="nb-NO" dirty="0">
                <a:latin typeface="Verdana" panose="020B0604030504040204" pitchFamily="34" charset="0"/>
                <a:ea typeface="Verdana" panose="020B0604030504040204" pitchFamily="34" charset="0"/>
              </a:rPr>
              <a:t>. Legen legger pasienten inn på sykehus.</a:t>
            </a:r>
          </a:p>
          <a:p>
            <a:pPr lvl="0">
              <a:buClr>
                <a:schemeClr val="dk1"/>
              </a:buClr>
              <a:buSzPts val="2800"/>
            </a:pPr>
            <a:endParaRPr lang="nb-NO" dirty="0">
              <a:latin typeface="Verdana" panose="020B0604030504040204" pitchFamily="34" charset="0"/>
              <a:ea typeface="Verdana" panose="020B0604030504040204" pitchFamily="34" charset="0"/>
            </a:endParaRPr>
          </a:p>
          <a:p>
            <a:pPr lvl="0">
              <a:buClr>
                <a:schemeClr val="dk1"/>
              </a:buClr>
              <a:buSzPts val="2800"/>
            </a:pPr>
            <a:r>
              <a:rPr lang="nb-NO" dirty="0">
                <a:latin typeface="Verdana" panose="020B0604030504040204" pitchFamily="34" charset="0"/>
                <a:ea typeface="Verdana" panose="020B0604030504040204" pitchFamily="34" charset="0"/>
              </a:rPr>
              <a:t>Du spør legen etterpå om å få vite hva hen vurderte og hva diagnosen var. </a:t>
            </a:r>
          </a:p>
        </p:txBody>
      </p:sp>
      <p:pic>
        <p:nvPicPr>
          <p:cNvPr id="2" name="Bilde 1">
            <a:extLst>
              <a:ext uri="{FF2B5EF4-FFF2-40B4-BE49-F238E27FC236}">
                <a16:creationId xmlns:a16="http://schemas.microsoft.com/office/drawing/2014/main" id="{C31A4592-4E49-ACFB-6116-5D6578824294}"/>
              </a:ext>
            </a:extLst>
          </p:cNvPr>
          <p:cNvPicPr>
            <a:picLocks noChangeAspect="1"/>
          </p:cNvPicPr>
          <p:nvPr/>
        </p:nvPicPr>
        <p:blipFill>
          <a:blip r:embed="rId3"/>
          <a:stretch>
            <a:fillRect/>
          </a:stretch>
        </p:blipFill>
        <p:spPr>
          <a:xfrm>
            <a:off x="1007795" y="1790852"/>
            <a:ext cx="3807781" cy="2568039"/>
          </a:xfrm>
          <a:prstGeom prst="rect">
            <a:avLst/>
          </a:prstGeom>
        </p:spPr>
      </p:pic>
      <p:sp>
        <p:nvSpPr>
          <p:cNvPr id="3" name="TekstSylinder 2">
            <a:extLst>
              <a:ext uri="{FF2B5EF4-FFF2-40B4-BE49-F238E27FC236}">
                <a16:creationId xmlns:a16="http://schemas.microsoft.com/office/drawing/2014/main" id="{E2524E27-31DB-54D4-A789-30E91FE80EDF}"/>
              </a:ext>
            </a:extLst>
          </p:cNvPr>
          <p:cNvSpPr txBox="1"/>
          <p:nvPr/>
        </p:nvSpPr>
        <p:spPr>
          <a:xfrm>
            <a:off x="0" y="6632803"/>
            <a:ext cx="1612942" cy="215444"/>
          </a:xfrm>
          <a:prstGeom prst="rect">
            <a:avLst/>
          </a:prstGeom>
          <a:noFill/>
        </p:spPr>
        <p:txBody>
          <a:bodyPr wrap="none" rtlCol="0">
            <a:spAutoFit/>
          </a:bodyPr>
          <a:lstStyle/>
          <a:p>
            <a:r>
              <a:rPr lang="nb-NO" sz="800" i="1" dirty="0"/>
              <a:t>Illustrasjon: Theo </a:t>
            </a:r>
            <a:r>
              <a:rPr lang="nb-NO" sz="800" i="1" dirty="0" err="1"/>
              <a:t>Bakkeby</a:t>
            </a:r>
            <a:r>
              <a:rPr lang="nb-NO" sz="800" i="1" dirty="0"/>
              <a:t> Høiseth</a:t>
            </a:r>
          </a:p>
        </p:txBody>
      </p:sp>
    </p:spTree>
    <p:extLst>
      <p:ext uri="{BB962C8B-B14F-4D97-AF65-F5344CB8AC3E}">
        <p14:creationId xmlns:p14="http://schemas.microsoft.com/office/powerpoint/2010/main" val="258549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24205" y="1047312"/>
            <a:ext cx="10527241" cy="707886"/>
          </a:xfrm>
          <a:prstGeom prst="rect">
            <a:avLst/>
          </a:prstGeom>
        </p:spPr>
        <p:txBody>
          <a:bodyPr wrap="none">
            <a:spAutoFit/>
          </a:bodyPr>
          <a:lstStyle/>
          <a:p>
            <a:r>
              <a:rPr lang="nb-NO" sz="2200" b="1" dirty="0" err="1">
                <a:solidFill>
                  <a:srgbClr val="0070C0"/>
                </a:solidFill>
                <a:latin typeface="Verdana" panose="020B0604030504040204" pitchFamily="34" charset="0"/>
                <a:ea typeface="Verdana" panose="020B0604030504040204" pitchFamily="34" charset="0"/>
                <a:cs typeface="Tahoma" panose="020B0604030504040204" pitchFamily="34" charset="0"/>
              </a:rPr>
              <a:t>Hpl</a:t>
            </a:r>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 §29c Opplysninger til bruk i læringsarbeid og kvalitetssikring</a:t>
            </a:r>
            <a:endParaRPr lang="nb-NO" sz="2200" dirty="0">
              <a:latin typeface="Verdana" panose="020B0604030504040204" pitchFamily="34" charset="0"/>
              <a:ea typeface="Verdana" panose="020B0604030504040204" pitchFamily="34" charset="0"/>
              <a:cs typeface="Tahoma" panose="020B0604030504040204" pitchFamily="34" charset="0"/>
            </a:endParaRPr>
          </a:p>
          <a:p>
            <a:endParaRPr lang="nb-NO" dirty="0">
              <a:latin typeface="Tahoma" panose="020B0604030504040204" pitchFamily="34" charset="0"/>
              <a:ea typeface="Tahom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6</a:t>
            </a:fld>
            <a:endParaRPr lang="nb-NO"/>
          </a:p>
        </p:txBody>
      </p:sp>
      <p:sp>
        <p:nvSpPr>
          <p:cNvPr id="9" name="Rektangel 8"/>
          <p:cNvSpPr/>
          <p:nvPr/>
        </p:nvSpPr>
        <p:spPr>
          <a:xfrm>
            <a:off x="4935270" y="2301448"/>
            <a:ext cx="6702548" cy="1754326"/>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Fra §29c om læring:</a:t>
            </a:r>
          </a:p>
          <a:p>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Helsepersonell kan få vite videre forløp for pasienter de har vært involvert i behandlingen av</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Det er nok med antatt samtykke fra pasienten</a:t>
            </a:r>
          </a:p>
        </p:txBody>
      </p:sp>
      <p:pic>
        <p:nvPicPr>
          <p:cNvPr id="3" name="Bilde 2"/>
          <p:cNvPicPr>
            <a:picLocks noChangeAspect="1"/>
          </p:cNvPicPr>
          <p:nvPr/>
        </p:nvPicPr>
        <p:blipFill>
          <a:blip r:embed="rId4">
            <a:extLst>
              <a:ext uri="{BEBA8EAE-BF5A-486C-A8C5-ECC9F3942E4B}">
                <a14:imgProps xmlns:a14="http://schemas.microsoft.com/office/drawing/2010/main">
                  <a14:imgLayer r:embed="rId5">
                    <a14:imgEffect>
                      <a14:sharpenSoften amount="-94000"/>
                    </a14:imgEffect>
                  </a14:imgLayer>
                </a14:imgProps>
              </a:ext>
            </a:extLst>
          </a:blip>
          <a:stretch>
            <a:fillRect/>
          </a:stretch>
        </p:blipFill>
        <p:spPr>
          <a:xfrm>
            <a:off x="1024205" y="2299479"/>
            <a:ext cx="2726418" cy="266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837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047956" y="809805"/>
            <a:ext cx="3985386"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Helsepersonelloven §33</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7</a:t>
            </a:fld>
            <a:endParaRPr lang="nb-NO"/>
          </a:p>
        </p:txBody>
      </p:sp>
      <p:sp>
        <p:nvSpPr>
          <p:cNvPr id="9" name="Rektangel 8"/>
          <p:cNvSpPr/>
          <p:nvPr/>
        </p:nvSpPr>
        <p:spPr>
          <a:xfrm>
            <a:off x="5033342" y="1915624"/>
            <a:ext cx="6320458" cy="2585323"/>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Fra §33 om barnevernet:</a:t>
            </a:r>
          </a:p>
          <a:p>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Plikt til å melde til barnevernet når</a:t>
            </a:r>
          </a:p>
          <a:p>
            <a:pPr marL="742950" lvl="1" indent="-285750">
              <a:buFont typeface="Wingdings" panose="05000000000000000000" pitchFamily="2" charset="2"/>
              <a:buChar char="Ø"/>
            </a:pPr>
            <a:endParaRPr lang="nb-NO"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det er grunn til å tro at et barn blir / vil bli mishandlet eller utsettes for omsorgssvikt</a:t>
            </a:r>
          </a:p>
          <a:p>
            <a:pPr marL="742950" lvl="1" indent="-285750">
              <a:buFont typeface="Wingdings" panose="05000000000000000000" pitchFamily="2" charset="2"/>
              <a:buChar char="Ø"/>
            </a:pPr>
            <a:endParaRPr lang="nb-NO" dirty="0">
              <a:latin typeface="Verdana" panose="020B0604030504040204" pitchFamily="34" charset="0"/>
              <a:ea typeface="Verdana" panose="020B0604030504040204" pitchFamily="34" charset="0"/>
            </a:endParaRPr>
          </a:p>
          <a:p>
            <a:pPr marL="742950" lvl="1" indent="-285750">
              <a:buFont typeface="Wingdings" panose="05000000000000000000" pitchFamily="2" charset="2"/>
              <a:buChar char="Ø"/>
            </a:pPr>
            <a:r>
              <a:rPr lang="nb-NO" dirty="0">
                <a:latin typeface="Verdana" panose="020B0604030504040204" pitchFamily="34" charset="0"/>
                <a:ea typeface="Verdana" panose="020B0604030504040204" pitchFamily="34" charset="0"/>
              </a:rPr>
              <a:t>man tror at et barn ikke får behandling mot alvorlig sykdom/skade</a:t>
            </a:r>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96000"/>
                    </a14:imgEffect>
                  </a14:imgLayer>
                </a14:imgProps>
              </a:ext>
            </a:extLst>
          </a:blip>
          <a:stretch>
            <a:fillRect/>
          </a:stretch>
        </p:blipFill>
        <p:spPr>
          <a:xfrm>
            <a:off x="1588367" y="1915624"/>
            <a:ext cx="2310038" cy="3447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2380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Freeform: Shape 3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6" name="Rektangel 5"/>
          <p:cNvSpPr/>
          <p:nvPr/>
        </p:nvSpPr>
        <p:spPr>
          <a:xfrm>
            <a:off x="3518422" y="1594017"/>
            <a:ext cx="2812623" cy="131499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 typeface="Arial"/>
              <a:buNone/>
              <a:tabLst/>
              <a:defRPr/>
            </a:pPr>
            <a:r>
              <a:rPr kumimoji="0" lang="en-US" sz="4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Arial"/>
                <a:sym typeface="Arial"/>
              </a:rPr>
              <a:t>Spørsmål</a:t>
            </a:r>
            <a:r>
              <a:rPr kumimoji="0" lang="en-US" sz="4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sym typeface="Arial"/>
              </a:rPr>
              <a:t>  </a:t>
            </a:r>
          </a:p>
        </p:txBody>
      </p:sp>
      <p:sp>
        <p:nvSpPr>
          <p:cNvPr id="33" name="Freeform: Shape 3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ktangel 1"/>
          <p:cNvSpPr/>
          <p:nvPr/>
        </p:nvSpPr>
        <p:spPr>
          <a:xfrm>
            <a:off x="1116126" y="3456134"/>
            <a:ext cx="7017113" cy="2079949"/>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0"/>
              </a:spcBef>
              <a:spcAft>
                <a:spcPts val="600"/>
              </a:spcAft>
              <a:buClrTx/>
              <a:buSzTx/>
              <a:buFont typeface="Arial"/>
              <a:buNone/>
              <a:tabLst/>
              <a:defRPr/>
            </a:pPr>
            <a:r>
              <a:rPr lang="en-US" sz="3200" dirty="0" err="1">
                <a:solidFill>
                  <a:prstClr val="white"/>
                </a:solidFill>
                <a:latin typeface="Verdana" panose="020B0604030504040204" pitchFamily="34" charset="0"/>
                <a:ea typeface="Verdana" panose="020B0604030504040204" pitchFamily="34" charset="0"/>
                <a:cs typeface="Arial"/>
                <a:sym typeface="Arial"/>
              </a:rPr>
              <a:t>Hvorfor</a:t>
            </a:r>
            <a:r>
              <a:rPr lang="en-US" sz="3200" dirty="0">
                <a:solidFill>
                  <a:prstClr val="white"/>
                </a:solidFill>
                <a:latin typeface="Verdana" panose="020B0604030504040204" pitchFamily="34" charset="0"/>
                <a:ea typeface="Verdana" panose="020B0604030504040204" pitchFamily="34" charset="0"/>
                <a:cs typeface="Arial"/>
                <a:sym typeface="Arial"/>
              </a:rPr>
              <a:t> </a:t>
            </a:r>
            <a:r>
              <a:rPr lang="en-US" sz="3200" dirty="0" err="1">
                <a:solidFill>
                  <a:prstClr val="white"/>
                </a:solidFill>
                <a:latin typeface="Verdana" panose="020B0604030504040204" pitchFamily="34" charset="0"/>
                <a:ea typeface="Verdana" panose="020B0604030504040204" pitchFamily="34" charset="0"/>
                <a:cs typeface="Arial"/>
                <a:sym typeface="Arial"/>
              </a:rPr>
              <a:t>skal</a:t>
            </a:r>
            <a:r>
              <a:rPr lang="en-US" sz="3200" dirty="0">
                <a:solidFill>
                  <a:prstClr val="white"/>
                </a:solidFill>
                <a:latin typeface="Verdana" panose="020B0604030504040204" pitchFamily="34" charset="0"/>
                <a:ea typeface="Verdana" panose="020B0604030504040204" pitchFamily="34" charset="0"/>
                <a:cs typeface="Arial"/>
                <a:sym typeface="Arial"/>
              </a:rPr>
              <a:t> vi </a:t>
            </a:r>
            <a:r>
              <a:rPr lang="en-US" sz="3200" dirty="0" err="1">
                <a:solidFill>
                  <a:prstClr val="white"/>
                </a:solidFill>
                <a:latin typeface="Verdana" panose="020B0604030504040204" pitchFamily="34" charset="0"/>
                <a:ea typeface="Verdana" panose="020B0604030504040204" pitchFamily="34" charset="0"/>
                <a:cs typeface="Arial"/>
                <a:sym typeface="Arial"/>
              </a:rPr>
              <a:t>skrive</a:t>
            </a:r>
            <a:r>
              <a:rPr lang="en-US" sz="3200" dirty="0">
                <a:solidFill>
                  <a:prstClr val="white"/>
                </a:solidFill>
                <a:latin typeface="Verdana" panose="020B0604030504040204" pitchFamily="34" charset="0"/>
                <a:ea typeface="Verdana" panose="020B0604030504040204" pitchFamily="34" charset="0"/>
                <a:cs typeface="Arial"/>
                <a:sym typeface="Arial"/>
              </a:rPr>
              <a:t> journal</a:t>
            </a:r>
            <a:r>
              <a:rPr kumimoji="0" lang="en-US"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a:sym typeface="Arial"/>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37" name="Freeform: Shape 3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B9BD5"/>
              </a:solidFill>
              <a:effectLst/>
              <a:uLnTx/>
              <a:uFillTx/>
              <a:latin typeface="Calibri" panose="020F0502020204030204"/>
              <a:ea typeface="+mn-ea"/>
              <a:cs typeface="+mn-cs"/>
              <a:sym typeface="Arial"/>
            </a:endParaRPr>
          </a:p>
        </p:txBody>
      </p:sp>
      <p:sp>
        <p:nvSpPr>
          <p:cNvPr id="39" name="Freeform: Shape 3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1" name="Freeform: Shape 4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nvGrpSpPr>
          <p:cNvPr id="4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4" name="Freeform: Shape 4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Bilde 10">
            <a:extLst>
              <a:ext uri="{FF2B5EF4-FFF2-40B4-BE49-F238E27FC236}">
                <a16:creationId xmlns:a16="http://schemas.microsoft.com/office/drawing/2014/main" id="{11F3E8DD-61AF-4710-8515-95E769971E58}"/>
              </a:ext>
            </a:extLst>
          </p:cNvPr>
          <p:cNvPicPr>
            <a:picLocks noChangeAspect="1"/>
          </p:cNvPicPr>
          <p:nvPr/>
        </p:nvPicPr>
        <p:blipFill>
          <a:blip r:embed="rId3"/>
          <a:stretch>
            <a:fillRect/>
          </a:stretch>
        </p:blipFill>
        <p:spPr>
          <a:xfrm>
            <a:off x="8141772" y="1631405"/>
            <a:ext cx="3239363" cy="3778148"/>
          </a:xfrm>
          <a:prstGeom prst="ellipse">
            <a:avLst/>
          </a:prstGeom>
          <a:ln>
            <a:noFill/>
          </a:ln>
          <a:effectLst>
            <a:softEdge rad="112500"/>
          </a:effectLst>
        </p:spPr>
      </p:pic>
      <p:sp>
        <p:nvSpPr>
          <p:cNvPr id="3" name="TekstSylinder 2">
            <a:extLst>
              <a:ext uri="{FF2B5EF4-FFF2-40B4-BE49-F238E27FC236}">
                <a16:creationId xmlns:a16="http://schemas.microsoft.com/office/drawing/2014/main" id="{EEB35C3A-A14D-1FA2-4F97-039535828C0E}"/>
              </a:ext>
            </a:extLst>
          </p:cNvPr>
          <p:cNvSpPr txBox="1"/>
          <p:nvPr/>
        </p:nvSpPr>
        <p:spPr>
          <a:xfrm>
            <a:off x="0" y="6632803"/>
            <a:ext cx="1612942" cy="215444"/>
          </a:xfrm>
          <a:prstGeom prst="rect">
            <a:avLst/>
          </a:prstGeom>
          <a:noFill/>
        </p:spPr>
        <p:txBody>
          <a:bodyPr wrap="none" rtlCol="0">
            <a:spAutoFit/>
          </a:bodyPr>
          <a:lstStyle/>
          <a:p>
            <a:r>
              <a:rPr lang="nb-NO" sz="800" i="1" dirty="0">
                <a:solidFill>
                  <a:schemeClr val="bg1">
                    <a:lumMod val="95000"/>
                  </a:schemeClr>
                </a:solidFill>
              </a:rPr>
              <a:t>Illustrasjon: Theo </a:t>
            </a:r>
            <a:r>
              <a:rPr lang="nb-NO" sz="800" i="1" dirty="0" err="1">
                <a:solidFill>
                  <a:schemeClr val="bg1">
                    <a:lumMod val="95000"/>
                  </a:schemeClr>
                </a:solidFill>
              </a:rPr>
              <a:t>Bakkeby</a:t>
            </a:r>
            <a:r>
              <a:rPr lang="nb-NO" sz="800" i="1" dirty="0">
                <a:solidFill>
                  <a:schemeClr val="bg1">
                    <a:lumMod val="95000"/>
                  </a:schemeClr>
                </a:solidFill>
              </a:rPr>
              <a:t> Høiseth</a:t>
            </a:r>
          </a:p>
        </p:txBody>
      </p:sp>
    </p:spTree>
    <p:extLst>
      <p:ext uri="{BB962C8B-B14F-4D97-AF65-F5344CB8AC3E}">
        <p14:creationId xmlns:p14="http://schemas.microsoft.com/office/powerpoint/2010/main" val="349047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ktangel 1"/>
          <p:cNvSpPr/>
          <p:nvPr/>
        </p:nvSpPr>
        <p:spPr>
          <a:xfrm>
            <a:off x="1344839" y="726678"/>
            <a:ext cx="4520789" cy="430887"/>
          </a:xfrm>
          <a:prstGeom prst="rect">
            <a:avLst/>
          </a:prstGeom>
        </p:spPr>
        <p:txBody>
          <a:bodyPr wrap="none">
            <a:spAutoFit/>
          </a:bodyPr>
          <a:lstStyle/>
          <a:p>
            <a:r>
              <a:rPr lang="nb-NO" sz="2200" b="1" dirty="0">
                <a:solidFill>
                  <a:srgbClr val="0070C0"/>
                </a:solidFill>
                <a:latin typeface="Verdana" panose="020B0604030504040204" pitchFamily="34" charset="0"/>
                <a:ea typeface="Verdana" panose="020B0604030504040204" pitchFamily="34" charset="0"/>
                <a:cs typeface="Tahoma" panose="020B0604030504040204" pitchFamily="34" charset="0"/>
              </a:rPr>
              <a:t>Helsepersonelloven §39-40</a:t>
            </a:r>
            <a:endParaRPr lang="nb-NO" sz="2200" dirty="0">
              <a:latin typeface="Verdana" panose="020B0604030504040204" pitchFamily="34" charset="0"/>
              <a:ea typeface="Verdana" panose="020B0604030504040204" pitchFamily="34" charset="0"/>
              <a:cs typeface="Tahoma" panose="020B0604030504040204" pitchFamily="34" charset="0"/>
            </a:endParaRPr>
          </a:p>
        </p:txBody>
      </p:sp>
      <p:sp>
        <p:nvSpPr>
          <p:cNvPr id="5" name="Plassholder for lysbildenummer 4"/>
          <p:cNvSpPr>
            <a:spLocks noGrp="1"/>
          </p:cNvSpPr>
          <p:nvPr>
            <p:ph type="sldNum" sz="quarter" idx="12"/>
          </p:nvPr>
        </p:nvSpPr>
        <p:spPr/>
        <p:txBody>
          <a:bodyPr/>
          <a:lstStyle/>
          <a:p>
            <a:fld id="{BBB55A98-9554-44C9-BA58-B78A95C72FFC}" type="slidenum">
              <a:rPr lang="nb-NO" smtClean="0"/>
              <a:t>9</a:t>
            </a:fld>
            <a:endParaRPr lang="nb-NO"/>
          </a:p>
        </p:txBody>
      </p:sp>
      <p:sp>
        <p:nvSpPr>
          <p:cNvPr id="9" name="Rektangel 8"/>
          <p:cNvSpPr/>
          <p:nvPr/>
        </p:nvSpPr>
        <p:spPr>
          <a:xfrm>
            <a:off x="5716759" y="1783677"/>
            <a:ext cx="5790613" cy="3139321"/>
          </a:xfrm>
          <a:prstGeom prst="rect">
            <a:avLst/>
          </a:prstGeom>
        </p:spPr>
        <p:txBody>
          <a:bodyPr wrap="square">
            <a:spAutoFit/>
          </a:bodyPr>
          <a:lstStyle/>
          <a:p>
            <a:r>
              <a:rPr lang="nb-NO" b="1" dirty="0">
                <a:latin typeface="Verdana" panose="020B0604030504040204" pitchFamily="34" charset="0"/>
                <a:ea typeface="Verdana" panose="020B0604030504040204" pitchFamily="34" charset="0"/>
              </a:rPr>
              <a:t>Fra §39-40 om plikt til å føre journal:</a:t>
            </a:r>
          </a:p>
          <a:p>
            <a:endParaRPr lang="nb-NO"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All helsehjelp skal journalføres</a:t>
            </a:r>
          </a:p>
          <a:p>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Råd fra andre journalføres av den som spør (ikke den som blir rådført)</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Også nødvendige opplysninger til å oppfylle ev. melde- eller opplysningsplikt</a:t>
            </a:r>
          </a:p>
          <a:p>
            <a:pPr marL="285750" indent="-285750">
              <a:buFont typeface="Arial" panose="020B0604020202020204" pitchFamily="34" charset="0"/>
              <a:buChar char="•"/>
            </a:pPr>
            <a:endParaRPr lang="nb-NO"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b-NO" dirty="0">
                <a:latin typeface="Verdana" panose="020B0604030504040204" pitchFamily="34" charset="0"/>
                <a:ea typeface="Verdana" panose="020B0604030504040204" pitchFamily="34" charset="0"/>
              </a:rPr>
              <a:t>Annet helsepersonell skal kunne forstå</a:t>
            </a:r>
          </a:p>
        </p:txBody>
      </p:sp>
      <p:pic>
        <p:nvPicPr>
          <p:cNvPr id="4" name="Bilde 3"/>
          <p:cNvPicPr>
            <a:picLocks noChangeAspect="1"/>
          </p:cNvPicPr>
          <p:nvPr/>
        </p:nvPicPr>
        <p:blipFill>
          <a:blip r:embed="rId4">
            <a:extLst>
              <a:ext uri="{BEBA8EAE-BF5A-486C-A8C5-ECC9F3942E4B}">
                <a14:imgProps xmlns:a14="http://schemas.microsoft.com/office/drawing/2010/main">
                  <a14:imgLayer r:embed="rId5">
                    <a14:imgEffect>
                      <a14:sharpenSoften amount="-96000"/>
                    </a14:imgEffect>
                  </a14:imgLayer>
                </a14:imgProps>
              </a:ext>
            </a:extLst>
          </a:blip>
          <a:stretch>
            <a:fillRect/>
          </a:stretch>
        </p:blipFill>
        <p:spPr>
          <a:xfrm>
            <a:off x="1344839" y="1783677"/>
            <a:ext cx="3735001" cy="2408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664848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4905</TotalTime>
  <Words>4579</Words>
  <Application>Microsoft Office PowerPoint</Application>
  <PresentationFormat>Widescreen</PresentationFormat>
  <Paragraphs>524</Paragraphs>
  <Slides>30</Slides>
  <Notes>30</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30</vt:i4>
      </vt:variant>
    </vt:vector>
  </HeadingPairs>
  <TitlesOfParts>
    <vt:vector size="38" baseType="lpstr">
      <vt:lpstr>Arial</vt:lpstr>
      <vt:lpstr>Calibri</vt:lpstr>
      <vt:lpstr>Calibri Light</vt:lpstr>
      <vt:lpstr>Tahoma</vt:lpstr>
      <vt:lpstr>Verdana</vt:lpstr>
      <vt:lpstr>Wingdings</vt:lpstr>
      <vt:lpstr>Office-tema</vt:lpstr>
      <vt:lpstr>3_Office-tema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Helse Vest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Ellingsen, Thor Andre</dc:creator>
  <cp:lastModifiedBy>Ellingsen, Thor Andre</cp:lastModifiedBy>
  <cp:revision>98</cp:revision>
  <dcterms:created xsi:type="dcterms:W3CDTF">2022-09-14T08:42:47Z</dcterms:created>
  <dcterms:modified xsi:type="dcterms:W3CDTF">2023-06-19T10:34:12Z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291ddcc-9a90-46b7-a727-d19b3ec4b730_Enabled">
    <vt:lpwstr>true</vt:lpwstr>
  </property>
  <property fmtid="{D5CDD505-2E9C-101B-9397-08002B2CF9AE}" pid="3" name="MSIP_Label_d291ddcc-9a90-46b7-a727-d19b3ec4b730_SetDate">
    <vt:lpwstr>2023-05-31T05:20:02Z</vt:lpwstr>
  </property>
  <property fmtid="{D5CDD505-2E9C-101B-9397-08002B2CF9AE}" pid="4" name="MSIP_Label_d291ddcc-9a90-46b7-a727-d19b3ec4b730_Method">
    <vt:lpwstr>Privileged</vt:lpwstr>
  </property>
  <property fmtid="{D5CDD505-2E9C-101B-9397-08002B2CF9AE}" pid="5" name="MSIP_Label_d291ddcc-9a90-46b7-a727-d19b3ec4b730_Name">
    <vt:lpwstr>Åpen</vt:lpwstr>
  </property>
  <property fmtid="{D5CDD505-2E9C-101B-9397-08002B2CF9AE}" pid="6" name="MSIP_Label_d291ddcc-9a90-46b7-a727-d19b3ec4b730_SiteId">
    <vt:lpwstr>bdcbe535-f3cf-49f5-8a6a-fb6d98dc7837</vt:lpwstr>
  </property>
  <property fmtid="{D5CDD505-2E9C-101B-9397-08002B2CF9AE}" pid="7" name="MSIP_Label_d291ddcc-9a90-46b7-a727-d19b3ec4b730_ActionId">
    <vt:lpwstr>a6d74588-0ade-42cb-bf82-f4d97870c39e</vt:lpwstr>
  </property>
  <property fmtid="{D5CDD505-2E9C-101B-9397-08002B2CF9AE}" pid="8" name="MSIP_Label_d291ddcc-9a90-46b7-a727-d19b3ec4b730_ContentBits">
    <vt:lpwstr>0</vt:lpwstr>
  </property>
</Properties>
</file>