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0"/>
  </p:notesMasterIdLst>
  <p:sldIdLst>
    <p:sldId id="304" r:id="rId3"/>
    <p:sldId id="256" r:id="rId4"/>
    <p:sldId id="257" r:id="rId5"/>
    <p:sldId id="316" r:id="rId6"/>
    <p:sldId id="258" r:id="rId7"/>
    <p:sldId id="259" r:id="rId8"/>
    <p:sldId id="270" r:id="rId9"/>
    <p:sldId id="323" r:id="rId10"/>
    <p:sldId id="271" r:id="rId11"/>
    <p:sldId id="275" r:id="rId12"/>
    <p:sldId id="276" r:id="rId13"/>
    <p:sldId id="277" r:id="rId14"/>
    <p:sldId id="278" r:id="rId15"/>
    <p:sldId id="279" r:id="rId16"/>
    <p:sldId id="281" r:id="rId17"/>
    <p:sldId id="287" r:id="rId18"/>
    <p:sldId id="286" r:id="rId19"/>
    <p:sldId id="285" r:id="rId20"/>
    <p:sldId id="288" r:id="rId21"/>
    <p:sldId id="314" r:id="rId22"/>
    <p:sldId id="293" r:id="rId23"/>
    <p:sldId id="289" r:id="rId24"/>
    <p:sldId id="294" r:id="rId25"/>
    <p:sldId id="303" r:id="rId26"/>
    <p:sldId id="317" r:id="rId27"/>
    <p:sldId id="315" r:id="rId28"/>
    <p:sldId id="292" r:id="rId2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348" autoAdjust="0"/>
  </p:normalViewPr>
  <p:slideViewPr>
    <p:cSldViewPr snapToGrid="0" showGuides="1">
      <p:cViewPr varScale="1">
        <p:scale>
          <a:sx n="101" d="100"/>
          <a:sy n="101" d="100"/>
        </p:scale>
        <p:origin x="262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9E7E2-E653-47CE-97B6-6E99A707BF28}" type="datetimeFigureOut">
              <a:rPr lang="nb-NO" smtClean="0"/>
              <a:t>19.06.2023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67BC4-EBA8-4C97-A39C-C478344FBDD4}" type="slidenum">
              <a:rPr lang="nb-NO" smtClean="0"/>
              <a:t>‹#›</a:t>
            </a:fld>
            <a:endParaRPr lang="nb-NO"/>
          </a:p>
        </p:txBody>
      </p:sp>
    </p:spTree>
    <p:extLst>
      <p:ext uri="{BB962C8B-B14F-4D97-AF65-F5344CB8AC3E}">
        <p14:creationId xmlns:p14="http://schemas.microsoft.com/office/powerpoint/2010/main" val="257643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lsedirektoratet.no/rundskriv/helsepersonelloven-med-kommentar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Dette er ment kun til instruktør, som tips i forkant av undervisningen.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Lykke til!</a:t>
            </a:r>
          </a:p>
          <a:p>
            <a:pPr>
              <a:defRPr/>
            </a:pPr>
            <a:r>
              <a:rPr lang="nb-NO" dirty="0"/>
              <a:t>Timen er lagt opp til 45 minutter.</a:t>
            </a:r>
          </a:p>
          <a:p>
            <a:pPr>
              <a:defRPr/>
            </a:pPr>
            <a:endParaRPr lang="nb-NO" dirty="0"/>
          </a:p>
          <a:p>
            <a:pPr>
              <a:defRPr/>
            </a:pPr>
            <a:endParaRPr lang="en-US"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43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effectLst/>
                <a:latin typeface="Calibri" panose="020F0502020204030204" pitchFamily="34" charset="0"/>
                <a:ea typeface="Calibri" panose="020F0502020204030204" pitchFamily="34" charset="0"/>
                <a:cs typeface="Times New Roman" panose="02020603050405020304" pitchFamily="18" charset="0"/>
              </a:rPr>
              <a:t>NB: Animasjon på dette lysbildet</a:t>
            </a:r>
            <a:endParaRPr lang="nb-NO" dirty="0"/>
          </a:p>
          <a:p>
            <a:r>
              <a:rPr lang="nb-NO" dirty="0"/>
              <a:t>Da går vi</a:t>
            </a:r>
            <a:r>
              <a:rPr lang="nb-NO" baseline="0" dirty="0"/>
              <a:t> over til §7 i hpl, som handler om en av PLIKTENE våre som helsepersonell, plikten til å yte øyeblikkelig hjelp.</a:t>
            </a:r>
          </a:p>
          <a:p>
            <a:endParaRPr lang="nb-NO" baseline="0" dirty="0"/>
          </a:p>
          <a:p>
            <a:r>
              <a:rPr lang="nb-NO" baseline="0" dirty="0"/>
              <a:t>Vi leser casen.</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baseline="0" dirty="0"/>
          </a:p>
          <a:p>
            <a:r>
              <a:rPr lang="nb-NO" baseline="0" dirty="0"/>
              <a:t>TRYKK en gang til, så kommer det opp litt mer info;  faren til pas. hadde infarkt som 44-åring. </a:t>
            </a:r>
          </a:p>
          <a:p>
            <a:r>
              <a:rPr lang="nb-NO" baseline="0" dirty="0"/>
              <a:t>Endrer det noe?</a:t>
            </a:r>
          </a:p>
          <a:p>
            <a:endParaRPr lang="nb-NO" baseline="0" dirty="0"/>
          </a:p>
          <a:p>
            <a:r>
              <a:rPr lang="nb-NO" baseline="0" dirty="0"/>
              <a:t>DISKUSJON om hva som er riktig å gjøre her… - uten fasit. </a:t>
            </a:r>
          </a:p>
          <a:p>
            <a:r>
              <a:rPr lang="nb-NO" baseline="0" dirty="0"/>
              <a:t>Men mål at man må ta en aktiv stilling til det og journalføre det man vurderer.</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10</a:t>
            </a:fld>
            <a:endParaRPr lang="nb-NO"/>
          </a:p>
        </p:txBody>
      </p:sp>
    </p:spTree>
    <p:extLst>
      <p:ext uri="{BB962C8B-B14F-4D97-AF65-F5344CB8AC3E}">
        <p14:creationId xmlns:p14="http://schemas.microsoft.com/office/powerpoint/2010/main" val="73489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NB: Animasjon på dette lysbildet</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nb-NO" dirty="0"/>
              <a:t>Vi prøver oss på en case</a:t>
            </a:r>
            <a:r>
              <a:rPr lang="nb-NO" baseline="0" dirty="0"/>
              <a:t> til. Vi leser casen..</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r>
              <a:rPr lang="nb-NO" baseline="0" dirty="0"/>
              <a:t>-Ønsker du å snakke med ham? </a:t>
            </a:r>
          </a:p>
          <a:p>
            <a:r>
              <a:rPr lang="nb-NO" baseline="0" dirty="0"/>
              <a:t>-Er hans samtykkekompetanse aktuell her, eller er den irrelevant når vi nå snakker om §7? </a:t>
            </a:r>
          </a:p>
          <a:p>
            <a:r>
              <a:rPr lang="nb-NO" baseline="0" dirty="0"/>
              <a:t>(Instruktør bør vite at §7 trumfer samtykkekompetanse, slik at samtykkekompetanse ikke er relevant her om man mener at §7 gjør seg gjeldende, men det er jo en vurderingssak uten fasit.)</a:t>
            </a:r>
          </a:p>
          <a:p>
            <a:endParaRPr lang="nb-NO" baseline="0" dirty="0"/>
          </a:p>
          <a:p>
            <a:r>
              <a:rPr lang="nb-NO" baseline="0" dirty="0"/>
              <a:t>TRYKK en gang til, så kommer det opp litt mer info;  om puls. Endrer dette saken? </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DISKUSJON om hva som er riktig å gjøre her… Uten fasit. Men mål at man må ta en aktiv stilling til det og journalføre det man vurderer.</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11</a:t>
            </a:fld>
            <a:endParaRPr lang="nb-NO"/>
          </a:p>
        </p:txBody>
      </p:sp>
    </p:spTree>
    <p:extLst>
      <p:ext uri="{BB962C8B-B14F-4D97-AF65-F5344CB8AC3E}">
        <p14:creationId xmlns:p14="http://schemas.microsoft.com/office/powerpoint/2010/main" val="148234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§7 er</a:t>
            </a:r>
            <a:r>
              <a:rPr lang="nb-NO" baseline="0" dirty="0"/>
              <a:t> såpass viktig at vi prøver oss </a:t>
            </a:r>
            <a:r>
              <a:rPr lang="nb-NO" dirty="0"/>
              <a:t>på en case</a:t>
            </a:r>
            <a:r>
              <a:rPr lang="nb-NO" baseline="0" dirty="0"/>
              <a:t> til. Vi leser casen.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baseline="0" dirty="0"/>
          </a:p>
          <a:p>
            <a:r>
              <a:rPr lang="nb-NO" baseline="0" dirty="0"/>
              <a:t>Dette er åpenbart en person i psykisk krise, og somatisk er det intet aktuelt per nå. </a:t>
            </a:r>
          </a:p>
          <a:p>
            <a:r>
              <a:rPr lang="nb-NO" baseline="0" dirty="0"/>
              <a:t> </a:t>
            </a:r>
          </a:p>
          <a:p>
            <a:r>
              <a:rPr lang="nb-NO" baseline="0" dirty="0"/>
              <a:t>DISKUSJON: Kursdeltakerne her skal komme frem til / lære at §7 også gjelder for psykiatriske problemstillinger. </a:t>
            </a:r>
          </a:p>
          <a:p>
            <a:r>
              <a:rPr lang="nb-NO" baseline="0" dirty="0"/>
              <a:t>(Det er ikke aktuelt, i denne situasjonen, å trekke inn tvungen legeundersøkelse etter §3.1 i </a:t>
            </a:r>
            <a:r>
              <a:rPr lang="nb-NO" baseline="0" dirty="0" err="1"/>
              <a:t>phvl</a:t>
            </a:r>
            <a:r>
              <a:rPr lang="nb-NO" baseline="0" dirty="0"/>
              <a:t>. Denne omtales på del 2 av undervisningen om myndighetskrav senere i kurset.)</a:t>
            </a:r>
          </a:p>
          <a:p>
            <a:endParaRPr lang="nb-NO" baseline="0" dirty="0"/>
          </a:p>
          <a:p>
            <a:r>
              <a:rPr lang="nb-NO" baseline="0" dirty="0"/>
              <a:t>Vi oppsummerer §7 på neste lysbilde (TRYKK)</a:t>
            </a: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12</a:t>
            </a:fld>
            <a:endParaRPr lang="nb-NO"/>
          </a:p>
        </p:txBody>
      </p:sp>
    </p:spTree>
    <p:extLst>
      <p:ext uri="{BB962C8B-B14F-4D97-AF65-F5344CB8AC3E}">
        <p14:creationId xmlns:p14="http://schemas.microsoft.com/office/powerpoint/2010/main" val="69759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Hovedpunkter</a:t>
            </a:r>
            <a:r>
              <a:rPr lang="nb-NO" baseline="0" dirty="0"/>
              <a:t> fra §7 om øyeblikkelig hjelp er listet opp til høyre på lysbildet.</a:t>
            </a:r>
          </a:p>
          <a:p>
            <a:endParaRPr lang="nb-NO" baseline="0" dirty="0"/>
          </a:p>
          <a:p>
            <a:r>
              <a:rPr lang="nb-NO" baseline="0" dirty="0"/>
              <a:t>Merk at det ikke er aktuelt å tenke på samtykkekompetanse/frivillighet dersom §7 gjør seg gjeldende. </a:t>
            </a:r>
          </a:p>
          <a:p>
            <a:r>
              <a:rPr lang="nb-NO" baseline="0" dirty="0"/>
              <a:t>De tre unntakene, der pasienten faktisk kan nekte hjelp er angitt i pasient og brukerrettighetsloven og nevnes i neste forelesning om myndighetskrav.</a:t>
            </a:r>
          </a:p>
          <a:p>
            <a:endParaRPr lang="nb-NO" baseline="0"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13</a:t>
            </a:fld>
            <a:endParaRPr lang="nb-NO"/>
          </a:p>
        </p:txBody>
      </p:sp>
    </p:spTree>
    <p:extLst>
      <p:ext uri="{BB962C8B-B14F-4D97-AF65-F5344CB8AC3E}">
        <p14:creationId xmlns:p14="http://schemas.microsoft.com/office/powerpoint/2010/main" val="282344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a:t>
            </a:r>
            <a:r>
              <a:rPr lang="nb-NO" baseline="0" dirty="0"/>
              <a:t> denne paragrafen, 10a, er det ingen case, men alt helsepersonell må kjenne til dette. </a:t>
            </a:r>
          </a:p>
          <a:p>
            <a:r>
              <a:rPr lang="nb-NO" baseline="0" dirty="0"/>
              <a:t>Spørsmålet om det er barn som pårørende der tatt inn i alle oppslag i NIMN som en påminnelse. </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Egentlig er paragrafen laget p</a:t>
            </a:r>
            <a:r>
              <a:rPr lang="nb-NO" dirty="0"/>
              <a:t>rimært for behandler ved litt langvarig tilstand, men tilpasset til medisinsk nødmeldetjeneste.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mangel av egen paragraf, blir listen som til høyre på sliden.</a:t>
            </a:r>
          </a:p>
          <a:p>
            <a:endParaRPr lang="nb-NO" baseline="0" dirty="0"/>
          </a:p>
          <a:p>
            <a:r>
              <a:rPr lang="nb-NO" baseline="0" dirty="0"/>
              <a:t>DISKUSJON: Hva gjør du om du barn har ringt om bevisstløs forelder (alene) eller om alenefar ringer LV og er ruset med barn i bakgrunnen? </a:t>
            </a:r>
          </a:p>
          <a:p>
            <a:r>
              <a:rPr lang="nb-NO" baseline="0" dirty="0"/>
              <a:t>Det bør foreligge lokale rutiner for dette.</a:t>
            </a:r>
          </a:p>
          <a:p>
            <a:r>
              <a:rPr lang="nb-NO" baseline="0" dirty="0"/>
              <a:t>Dere bør vite, ev. etterspørre hvem som er barneansvarlig lokalt.</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14</a:t>
            </a:fld>
            <a:endParaRPr lang="nb-NO"/>
          </a:p>
        </p:txBody>
      </p:sp>
    </p:spTree>
    <p:extLst>
      <p:ext uri="{BB962C8B-B14F-4D97-AF65-F5344CB8AC3E}">
        <p14:creationId xmlns:p14="http://schemas.microsoft.com/office/powerpoint/2010/main" val="3662386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over til noe av det viktigste innen </a:t>
            </a:r>
            <a:r>
              <a:rPr lang="nb-NO" dirty="0" err="1"/>
              <a:t>helsepersonellovgivningen</a:t>
            </a:r>
            <a:r>
              <a:rPr lang="nb-NO" dirty="0"/>
              <a:t>;</a:t>
            </a:r>
            <a:r>
              <a:rPr lang="nb-NO" baseline="0" dirty="0"/>
              <a:t> taushetsplikten. </a:t>
            </a:r>
          </a:p>
          <a:p>
            <a:endParaRPr lang="nb-NO" baseline="0" dirty="0"/>
          </a:p>
          <a:p>
            <a:r>
              <a:rPr lang="nb-NO" baseline="0" dirty="0"/>
              <a:t>Den er grunnlaget for tillit til helsepersonell og helsevesenet.</a:t>
            </a:r>
          </a:p>
          <a:p>
            <a:r>
              <a:rPr lang="nb-NO" baseline="0" dirty="0"/>
              <a:t>Planen nå er å få frem hvor sterkt den står, og deretter komme innpå når det finnes unntak i form av RETT til å dele opplysninger og PLIKT til å dele opplysninger.</a:t>
            </a:r>
          </a:p>
          <a:p>
            <a:endParaRPr lang="nb-NO" baseline="0" dirty="0"/>
          </a:p>
          <a:p>
            <a:r>
              <a:rPr lang="nb-NO" baseline="0" dirty="0"/>
              <a:t>Vi ser på tre kjappe caser.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Vi leser den første casen. Hva gjør du? Diskuter gjerne i grupper på 2-3.</a:t>
            </a:r>
          </a:p>
          <a:p>
            <a:endParaRPr lang="nb-NO" baseline="0" dirty="0"/>
          </a:p>
          <a:p>
            <a:r>
              <a:rPr lang="nb-NO" baseline="0" dirty="0"/>
              <a:t>Hva kan være konsekvensen om du forteller videre? </a:t>
            </a:r>
          </a:p>
          <a:p>
            <a:r>
              <a:rPr lang="nb-NO" baseline="0" dirty="0"/>
              <a:t>(SVAR: om jeg varsler tilsynsmyndighetene får det konsekvenser for deg i form av advarsler og ev. andre sanksjoner).</a:t>
            </a:r>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15</a:t>
            </a:fld>
            <a:endParaRPr lang="nb-NO"/>
          </a:p>
        </p:txBody>
      </p:sp>
    </p:spTree>
    <p:extLst>
      <p:ext uri="{BB962C8B-B14F-4D97-AF65-F5344CB8AC3E}">
        <p14:creationId xmlns:p14="http://schemas.microsoft.com/office/powerpoint/2010/main" val="214159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fortsetter med en case til.</a:t>
            </a:r>
            <a:r>
              <a:rPr lang="nb-NO" baseline="0" dirty="0"/>
              <a:t> </a:t>
            </a:r>
          </a:p>
          <a:p>
            <a:r>
              <a:rPr lang="nb-NO" baseline="0" dirty="0"/>
              <a:t>Les casen.</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baseline="0" dirty="0"/>
          </a:p>
          <a:p>
            <a:r>
              <a:rPr lang="nb-NO" baseline="0" dirty="0"/>
              <a:t>Dette er en case fra virkeligheten, nevnt i rundskrivet om taushetsplikt ift. politiet. </a:t>
            </a:r>
          </a:p>
          <a:p>
            <a:r>
              <a:rPr lang="nb-NO" baseline="0" dirty="0"/>
              <a:t>Saken endte i høyesterett, som dere kanskje husker, og de mente at kirurgen hadde handlet rett i å HINDRE at andre fikk tilgang til taushetsbelagte opplysninger.</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16</a:t>
            </a:fld>
            <a:endParaRPr lang="nb-NO"/>
          </a:p>
        </p:txBody>
      </p:sp>
    </p:spTree>
    <p:extLst>
      <p:ext uri="{BB962C8B-B14F-4D97-AF65-F5344CB8AC3E}">
        <p14:creationId xmlns:p14="http://schemas.microsoft.com/office/powerpoint/2010/main" val="318929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fortsetter med en case til, som nok er temmelig relevant</a:t>
            </a:r>
            <a:r>
              <a:rPr lang="nb-NO" baseline="0" dirty="0"/>
              <a:t> i mange former. Her er et eksempel som involverer politiet. Vi leser casen.</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baseline="0" dirty="0"/>
          </a:p>
          <a:p>
            <a:r>
              <a:rPr lang="nb-NO" baseline="0" dirty="0"/>
              <a:t>INSTRUKTØR bør holde fast på at dette er taushetsbelagt overfor politiet, på tross av handlingens alvorlighetsgrad. </a:t>
            </a:r>
          </a:p>
          <a:p>
            <a:r>
              <a:rPr lang="nb-NO" baseline="0" dirty="0"/>
              <a:t>Å bistå med etterforskning er ikke lov i </a:t>
            </a:r>
            <a:r>
              <a:rPr lang="nb-NO" baseline="0" dirty="0" err="1"/>
              <a:t>hht</a:t>
            </a:r>
            <a:r>
              <a:rPr lang="nb-NO" baseline="0" dirty="0"/>
              <a:t>. §21. MEN: om noen problematiser at mannen kanskje har gjentakende voldsbruk, og at det således kan være plikt til å varsle for å hindre at han mishandler også fremtidige kjærester, er jo det et interessant poeng man kan dvele litt ved…</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17</a:t>
            </a:fld>
            <a:endParaRPr lang="nb-NO"/>
          </a:p>
        </p:txBody>
      </p:sp>
    </p:spTree>
    <p:extLst>
      <p:ext uri="{BB962C8B-B14F-4D97-AF65-F5344CB8AC3E}">
        <p14:creationId xmlns:p14="http://schemas.microsoft.com/office/powerpoint/2010/main" val="130183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Hovedpunkter</a:t>
            </a:r>
            <a:r>
              <a:rPr lang="nb-NO" baseline="0" dirty="0"/>
              <a:t> fra §21 om hovedregelen om taushetsplikt listes opp til høyre på sliden.</a:t>
            </a:r>
          </a:p>
          <a:p>
            <a:endParaRPr lang="nb-NO" baseline="0" dirty="0"/>
          </a:p>
          <a:p>
            <a:r>
              <a:rPr lang="nb-NO" baseline="0" dirty="0"/>
              <a:t>§21 skal praktiseres strengt, selv om følelsene noen ganger tilsier at man har lyst til å dele (f. eks. hjelpe politiet med etterforskning). </a:t>
            </a:r>
          </a:p>
          <a:p>
            <a:r>
              <a:rPr lang="nb-NO" baseline="0" dirty="0"/>
              <a:t>OM SNOKING: Merk at det tas stikkprøver og at pasienter kan be om logg over hvem som har lest i journalen deres.</a:t>
            </a:r>
          </a:p>
          <a:p>
            <a:endParaRPr lang="nb-NO" baseline="0" dirty="0"/>
          </a:p>
          <a:p>
            <a:r>
              <a:rPr lang="nb-NO" baseline="0" dirty="0"/>
              <a:t>Vi oppsummerer §21, hovedregelen om taushetsplikt, på neste side (TRYKK)</a:t>
            </a:r>
          </a:p>
          <a:p>
            <a:r>
              <a:rPr lang="nb-NO" baseline="0" dirty="0"/>
              <a:t> </a:t>
            </a:r>
          </a:p>
          <a:p>
            <a:endParaRPr lang="nb-NO" baseline="0"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18</a:t>
            </a:fld>
            <a:endParaRPr lang="nb-NO"/>
          </a:p>
        </p:txBody>
      </p:sp>
    </p:spTree>
    <p:extLst>
      <p:ext uri="{BB962C8B-B14F-4D97-AF65-F5344CB8AC3E}">
        <p14:creationId xmlns:p14="http://schemas.microsoft.com/office/powerpoint/2010/main" val="221978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også en</a:t>
            </a:r>
            <a:r>
              <a:rPr lang="nb-NO" baseline="0" dirty="0"/>
              <a:t> ganske relevant og vanlig case. Vi leser casen.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baseline="0" dirty="0"/>
          </a:p>
          <a:p>
            <a:r>
              <a:rPr lang="nb-NO" baseline="0" dirty="0"/>
              <a:t>Forslag til svar: </a:t>
            </a:r>
          </a:p>
          <a:p>
            <a:r>
              <a:rPr lang="nb-NO" baseline="0" dirty="0"/>
              <a:t>En mulig løsning på dette er, som det ofte er i slike caser, å ikke si noe til faren, men si at du vil ringe ham opp igjen snarlig. </a:t>
            </a:r>
          </a:p>
          <a:p>
            <a:r>
              <a:rPr lang="nb-NO" baseline="0" dirty="0"/>
              <a:t>Da kan man sjekke med pas. om det er OK at hun selv gir far beskjed, eller om du kan få svare at hun er der. </a:t>
            </a:r>
          </a:p>
          <a:p>
            <a:r>
              <a:rPr lang="nb-NO" baseline="0" dirty="0"/>
              <a:t>Samtykke kan løse mange slike caser.</a:t>
            </a: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19</a:t>
            </a:fld>
            <a:endParaRPr lang="nb-NO"/>
          </a:p>
        </p:txBody>
      </p:sp>
    </p:spTree>
    <p:extLst>
      <p:ext uri="{BB962C8B-B14F-4D97-AF65-F5344CB8AC3E}">
        <p14:creationId xmlns:p14="http://schemas.microsoft.com/office/powerpoint/2010/main" val="22861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dirty="0"/>
              <a:t>Dette er den</a:t>
            </a:r>
            <a:r>
              <a:rPr lang="nb-NO" altLang="nb-NO" i="0" baseline="0" dirty="0"/>
              <a:t> første av to forelesninger om myndighetskrav.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Med myndighetskrav mener vi lover, regler, forskrifter og annet som styrer vårt virke.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Vi har delt innholdet i to, der denne første delen tar for seg helsepersonelloven og det i den som går direkte på vårt daglige virke som helsepersonell.</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Del 2 av myndighetskrav tar for seg litt flere lover og forskrifter som er relevante, og retter seg noe mer mot hele tjenesten, enn det enkelte personell.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Lover og regler er jo egentlig bare verktøy som skal hjelpe oss i vårt arbeid og sørge for at vi reflekterer godt og gjør det beste vi kan.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Vi har kommet langt om vi etter disse to timene har gitt dere et grunnlag for å reflektere godt når dere havner opp i ulike utfordrende situasjoner.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Og forhåpentligvis vil dere se at dette er nyttig å ha en viss oversikt over, når dere skal jobbe som operatører i medisinsk nødmeldetjeneste </a:t>
            </a:r>
            <a:r>
              <a:rPr lang="nb-NO" altLang="nb-NO" i="0" baseline="0"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sym typeface="Wingdings" panose="05000000000000000000" pitchFamily="2" charset="2"/>
              </a:rPr>
              <a:t>COLOURBOX</a:t>
            </a:r>
            <a:endParaRPr lang="nb-NO" altLang="nb-NO" i="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a:t>
            </a:fld>
            <a:endParaRPr lang="nb-NO"/>
          </a:p>
        </p:txBody>
      </p:sp>
    </p:spTree>
    <p:extLst>
      <p:ext uri="{BB962C8B-B14F-4D97-AF65-F5344CB8AC3E}">
        <p14:creationId xmlns:p14="http://schemas.microsoft.com/office/powerpoint/2010/main" val="2497455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også en</a:t>
            </a:r>
            <a:r>
              <a:rPr lang="nb-NO" baseline="0" dirty="0"/>
              <a:t> ganske relevant og vanlig case. Vi leser casen.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baseline="0" dirty="0"/>
          </a:p>
          <a:p>
            <a:r>
              <a:rPr lang="nb-NO" baseline="0" dirty="0"/>
              <a:t>DISKUSJON: </a:t>
            </a:r>
          </a:p>
          <a:p>
            <a:r>
              <a:rPr lang="nb-NO" baseline="0" dirty="0"/>
              <a:t>En mulig løsning på dette er, som det ofte er i slike caser, å ikke si noe til politiet, men si at du vil ringe ham opp igjen snarlig. </a:t>
            </a:r>
          </a:p>
          <a:p>
            <a:r>
              <a:rPr lang="nb-NO" baseline="0" dirty="0"/>
              <a:t>Da kan man sjekke med pas. om det er OK at du informerer politiet om at han er på LV. </a:t>
            </a: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20</a:t>
            </a:fld>
            <a:endParaRPr lang="nb-NO"/>
          </a:p>
        </p:txBody>
      </p:sp>
    </p:spTree>
    <p:extLst>
      <p:ext uri="{BB962C8B-B14F-4D97-AF65-F5344CB8AC3E}">
        <p14:creationId xmlns:p14="http://schemas.microsoft.com/office/powerpoint/2010/main" val="1728314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Hovedpunkter</a:t>
            </a:r>
            <a:r>
              <a:rPr lang="nb-NO" baseline="0" dirty="0"/>
              <a:t> fra §22 om samtykke listes opp til høyre på lysbildet.</a:t>
            </a:r>
          </a:p>
          <a:p>
            <a:endParaRPr lang="nb-NO" dirty="0"/>
          </a:p>
          <a:p>
            <a:r>
              <a:rPr lang="nb-NO" dirty="0"/>
              <a:t>Merk at et</a:t>
            </a:r>
            <a:r>
              <a:rPr lang="nb-NO" baseline="0" dirty="0"/>
              <a:t> samtykke skal være frivillig og informert. </a:t>
            </a:r>
          </a:p>
          <a:p>
            <a:r>
              <a:rPr lang="nb-NO" baseline="0" dirty="0"/>
              <a:t>Altså at pasienten skal fortelles hva det innebærer at hen samtykker til at opplysninger deles med tredjepart, samt at hen ikke skal presses </a:t>
            </a:r>
          </a:p>
          <a:p>
            <a:r>
              <a:rPr lang="nb-NO" baseline="0" dirty="0"/>
              <a:t>(f.eks. ved at politiet spør pasienten rett etter en trafikkulykke på hvilerommet på LV – helsepersonell bør foreta den forespørselen).</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21</a:t>
            </a:fld>
            <a:endParaRPr lang="nb-NO"/>
          </a:p>
        </p:txBody>
      </p:sp>
    </p:spTree>
    <p:extLst>
      <p:ext uri="{BB962C8B-B14F-4D97-AF65-F5344CB8AC3E}">
        <p14:creationId xmlns:p14="http://schemas.microsoft.com/office/powerpoint/2010/main" val="3589662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Pga.</a:t>
            </a:r>
            <a:r>
              <a:rPr lang="nb-NO" baseline="0" dirty="0"/>
              <a:t> tiden tar vi ikke en case på denne paragrafen, men dere skal vite det som står i de oppsummerende kulepunktene til høyre her. </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22</a:t>
            </a:fld>
            <a:endParaRPr lang="nb-NO"/>
          </a:p>
        </p:txBody>
      </p:sp>
    </p:spTree>
    <p:extLst>
      <p:ext uri="{BB962C8B-B14F-4D97-AF65-F5344CB8AC3E}">
        <p14:creationId xmlns:p14="http://schemas.microsoft.com/office/powerpoint/2010/main" val="390526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§31 i hpl gir</a:t>
            </a:r>
            <a:r>
              <a:rPr lang="nb-NO" baseline="0" dirty="0"/>
              <a:t> unntak fra taushetsplikten dersom man skal </a:t>
            </a:r>
            <a:r>
              <a:rPr lang="nb-NO" b="1" baseline="0" dirty="0"/>
              <a:t>avverge </a:t>
            </a:r>
            <a:r>
              <a:rPr lang="nb-NO" baseline="0" dirty="0"/>
              <a:t>alvorlig skade på person eller eiendom og må varsle nødetater for å sørge for dette.</a:t>
            </a:r>
          </a:p>
          <a:p>
            <a:r>
              <a:rPr lang="nb-NO" baseline="0" dirty="0"/>
              <a:t>Det er da en </a:t>
            </a:r>
            <a:r>
              <a:rPr lang="nb-NO" b="1" baseline="0" dirty="0"/>
              <a:t>plikt </a:t>
            </a:r>
            <a:r>
              <a:rPr lang="nb-NO" baseline="0" dirty="0"/>
              <a:t>vi har, ikke bare en </a:t>
            </a:r>
            <a:r>
              <a:rPr lang="nb-NO" b="1" baseline="0" dirty="0"/>
              <a:t>rett</a:t>
            </a:r>
            <a:r>
              <a:rPr lang="nb-NO" baseline="0" dirty="0"/>
              <a:t>.</a:t>
            </a:r>
          </a:p>
          <a:p>
            <a:endParaRPr lang="nb-NO" baseline="0" dirty="0"/>
          </a:p>
          <a:p>
            <a:r>
              <a:rPr lang="nb-NO" baseline="0" dirty="0"/>
              <a:t>Det er vår vurdering av sannsynligheten for at det vil skje mer skade, sammen med alvorligheten, som avgjør om vi har en plikt til å varsle. </a:t>
            </a:r>
          </a:p>
          <a:p>
            <a:r>
              <a:rPr lang="nb-NO" baseline="0" dirty="0"/>
              <a:t>Dette vurderes i situasjonen av involvert personell. </a:t>
            </a:r>
          </a:p>
          <a:p>
            <a:endParaRPr lang="nb-NO" baseline="0" dirty="0"/>
          </a:p>
          <a:p>
            <a:r>
              <a:rPr lang="nb-NO" baseline="0" dirty="0"/>
              <a:t>Eksempel er behov for sikring etter trafikkulykke eller voldshendelse, der det er usikkerhet om gjerningsmannen fortsatt er i nærheten og kan utgjøre en fare.</a:t>
            </a:r>
          </a:p>
          <a:p>
            <a:endParaRPr lang="nb-NO" baseline="0" dirty="0"/>
          </a:p>
          <a:p>
            <a:endParaRPr lang="nb-NO"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23</a:t>
            </a:fld>
            <a:endParaRPr lang="nb-NO"/>
          </a:p>
        </p:txBody>
      </p:sp>
    </p:spTree>
    <p:extLst>
      <p:ext uri="{BB962C8B-B14F-4D97-AF65-F5344CB8AC3E}">
        <p14:creationId xmlns:p14="http://schemas.microsoft.com/office/powerpoint/2010/main" val="4200127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Råd for vanskelige situasjoner, som dere jo helt sikkert vil havne 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Er dere f.eks. i tvil om dere kan utgi opplysninger til noen som spør, så stopp opp, finn aktuell paragraf / unntak for taushetsplikten og dokumenter din vurdering.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Dokumenterer du vil det ofte gå bra, da det er lavere krav til vurderingene i en akuttsituasjon enn ellers.</a:t>
            </a:r>
          </a:p>
          <a:p>
            <a:endParaRPr lang="nb-NO" dirty="0"/>
          </a:p>
        </p:txBody>
      </p:sp>
      <p:sp>
        <p:nvSpPr>
          <p:cNvPr id="4" name="Plassholder for lysbildenummer 3"/>
          <p:cNvSpPr>
            <a:spLocks noGrp="1"/>
          </p:cNvSpPr>
          <p:nvPr>
            <p:ph type="sldNum" sz="quarter" idx="5"/>
          </p:nvPr>
        </p:nvSpPr>
        <p:spPr/>
        <p:txBody>
          <a:bodyPr/>
          <a:lstStyle/>
          <a:p>
            <a:fld id="{32967BC4-EBA8-4C97-A39C-C478344FBDD4}" type="slidenum">
              <a:rPr lang="nb-NO" smtClean="0"/>
              <a:t>24</a:t>
            </a:fld>
            <a:endParaRPr lang="nb-NO"/>
          </a:p>
        </p:txBody>
      </p:sp>
    </p:spTree>
    <p:extLst>
      <p:ext uri="{BB962C8B-B14F-4D97-AF65-F5344CB8AC3E}">
        <p14:creationId xmlns:p14="http://schemas.microsoft.com/office/powerpoint/2010/main" val="142102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vi på hva vi planla å snakke om (gjennomgå kort punkt for punkt). </a:t>
            </a:r>
          </a:p>
          <a:p>
            <a:endParaRPr lang="nb-NO" dirty="0"/>
          </a:p>
          <a:p>
            <a:r>
              <a:rPr lang="nb-NO" dirty="0"/>
              <a:t>Det er også nevnt et par viktige punkter under overskriftene.</a:t>
            </a:r>
          </a:p>
          <a:p>
            <a:endParaRPr lang="nb-NO"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25</a:t>
            </a:fld>
            <a:endParaRPr lang="nb-NO"/>
          </a:p>
        </p:txBody>
      </p:sp>
    </p:spTree>
    <p:extLst>
      <p:ext uri="{BB962C8B-B14F-4D97-AF65-F5344CB8AC3E}">
        <p14:creationId xmlns:p14="http://schemas.microsoft.com/office/powerpoint/2010/main" val="270127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Kompetanseplan</a:t>
            </a:r>
            <a:r>
              <a:rPr lang="nb-NO" baseline="0" dirty="0"/>
              <a:t> med emnebeskrivelser og sjekklister finner du på kokom.no</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91747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DENNE PARAGRAFEN HAR VI IKKE DISKUTERT, MEN DEN ER MED HER, SLIK AT INSTRUKTØR KAN VURDERE OM DEN SKAL TAS INN ELLER IKKE. </a:t>
            </a:r>
          </a:p>
          <a:p>
            <a:r>
              <a:rPr lang="nb-NO" baseline="0" dirty="0"/>
              <a:t>§23 består av flere unntak/begrensninger i taushetsplikten. </a:t>
            </a:r>
          </a:p>
          <a:p>
            <a:r>
              <a:rPr lang="nb-NO" baseline="0" dirty="0"/>
              <a:t>Kort kommentar her:</a:t>
            </a:r>
          </a:p>
          <a:p>
            <a:endParaRPr lang="nb-NO" baseline="0" dirty="0"/>
          </a:p>
          <a:p>
            <a:r>
              <a:rPr lang="nb-NO" baseline="0" dirty="0"/>
              <a:t>PKT 2: Et eksempel er at det ikke er taushetsbelagt at en person har en funksjonshemming som vanskelig lar seg skjule, f.eks. amputert arm.</a:t>
            </a:r>
          </a:p>
          <a:p>
            <a:endParaRPr lang="nb-NO" baseline="0" dirty="0"/>
          </a:p>
          <a:p>
            <a:r>
              <a:rPr lang="nb-NO" baseline="0" dirty="0"/>
              <a:t>PKT 3: Bruker vi når vi anonymiserer caser og diskuterer hendelser, men vi må passe på at det ikke nevnes noe som gjør at det kan kjennes igjen. </a:t>
            </a:r>
          </a:p>
          <a:p>
            <a:r>
              <a:rPr lang="nb-NO" baseline="0" dirty="0"/>
              <a:t>Eksempel på dette kan være fra små bygder der «alle» vet hvem man snakker om når man snakker om en som er rusbruker etc.</a:t>
            </a:r>
          </a:p>
          <a:p>
            <a:endParaRPr lang="nb-NO" baseline="0" dirty="0"/>
          </a:p>
          <a:p>
            <a:r>
              <a:rPr lang="nb-NO" baseline="0" dirty="0"/>
              <a:t>PKT 4: Denne gjelder situasjoner med fare for menneskeliv/-helse der deling av opplysninger kan forebygge at skade skjer. </a:t>
            </a:r>
          </a:p>
          <a:p>
            <a:r>
              <a:rPr lang="nb-NO" baseline="0" dirty="0"/>
              <a:t>Eksempler er psykiatrisk pasient som truer med å dra og drepe offentlig person/kone/barn etc. </a:t>
            </a:r>
          </a:p>
          <a:p>
            <a:r>
              <a:rPr lang="nb-NO" baseline="0" dirty="0"/>
              <a:t>Da skal politiet varsles, men det kan også hende at pårørende eller barnehagen må varsles, dersom det er nødvendig for å avverge skade/død. </a:t>
            </a:r>
          </a:p>
          <a:p>
            <a:r>
              <a:rPr lang="nb-NO" baseline="0" dirty="0"/>
              <a:t>Det kreves ikke at helsepersonellet er helt sikker på at det er på vei til å skje skade, men det kreves mer enn en anelse.</a:t>
            </a:r>
          </a:p>
          <a:p>
            <a:r>
              <a:rPr lang="nb-NO" baseline="0" dirty="0"/>
              <a:t>Et annet eksempel er om en ruset pasient vil sette seg inn i bilen og kjøre. </a:t>
            </a:r>
          </a:p>
          <a:p>
            <a:r>
              <a:rPr lang="nb-NO" baseline="0" dirty="0"/>
              <a:t>Opplysninger for å hjelpe politiet med etterforskning kan ikke deles med hjemmel i pkt. 4 – kun opplysninger for å forebygge.</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27</a:t>
            </a:fld>
            <a:endParaRPr lang="nb-NO"/>
          </a:p>
        </p:txBody>
      </p:sp>
    </p:spTree>
    <p:extLst>
      <p:ext uri="{BB962C8B-B14F-4D97-AF65-F5344CB8AC3E}">
        <p14:creationId xmlns:p14="http://schemas.microsoft.com/office/powerpoint/2010/main" val="309580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liste over hva vi ønsker å lære dere om i to forelesninger</a:t>
            </a:r>
            <a:r>
              <a:rPr lang="nb-NO" baseline="0" dirty="0"/>
              <a:t> om myndighetskrav. Del 1 er nå, og del 2 senere.</a:t>
            </a:r>
          </a:p>
          <a:p>
            <a:r>
              <a:rPr lang="nb-NO" baseline="0" dirty="0"/>
              <a:t>I dag går vi litt i dybden, da dette er svært relevante paragrafer for deres jobb som operatører i medisinsk nødmeldetjeneste. </a:t>
            </a:r>
          </a:p>
          <a:p>
            <a:r>
              <a:rPr lang="nb-NO" baseline="0" dirty="0"/>
              <a:t>I del 2, blir det litt mindre caser og litt mer oversikt enn i dybden. </a:t>
            </a:r>
          </a:p>
          <a:p>
            <a:r>
              <a:rPr lang="nb-NO" baseline="0" dirty="0"/>
              <a:t>Vi forsøker å gjøre det relevant for deres daglige arbeid.</a:t>
            </a:r>
          </a:p>
          <a:p>
            <a:endParaRPr lang="nb-NO" baseline="0"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3</a:t>
            </a:fld>
            <a:endParaRPr lang="nb-NO"/>
          </a:p>
        </p:txBody>
      </p:sp>
    </p:spTree>
    <p:extLst>
      <p:ext uri="{BB962C8B-B14F-4D97-AF65-F5344CB8AC3E}">
        <p14:creationId xmlns:p14="http://schemas.microsoft.com/office/powerpoint/2010/main" val="233579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Der det er egnet introduseres paragrafer, som nevnt med en case/et eksempel, etterfulgt av kort omtale/diskusjon av paragrafen.</a:t>
            </a:r>
          </a:p>
          <a:p>
            <a:r>
              <a:rPr lang="nb-NO" baseline="0" dirty="0"/>
              <a:t>Målet er at disse litt tørre paragrafene skal sees i sammenheng med deres virke som telefonoperatører i medisinsk nødmeldetjeneste.</a:t>
            </a:r>
          </a:p>
          <a:p>
            <a:endParaRPr lang="nb-NO" baseline="0" dirty="0"/>
          </a:p>
          <a:p>
            <a:r>
              <a:rPr lang="nb-NO" baseline="0" dirty="0"/>
              <a:t>(Det er ikke nyttig å vise hele lovteksten hver gang, så de viktigste stikkordene fra lovteksten er tatt ut som oppsummering til hver paragraf etter gjennomgangen for å spare dere for masse tekst på lysbildene.)</a:t>
            </a:r>
            <a:endParaRPr lang="nb-NO"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4</a:t>
            </a:fld>
            <a:endParaRPr lang="nb-NO"/>
          </a:p>
        </p:txBody>
      </p:sp>
    </p:spTree>
    <p:extLst>
      <p:ext uri="{BB962C8B-B14F-4D97-AF65-F5344CB8AC3E}">
        <p14:creationId xmlns:p14="http://schemas.microsoft.com/office/powerpoint/2010/main" val="372956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denne timen går vi gjennom noen </a:t>
            </a:r>
            <a:r>
              <a:rPr lang="nb-NO" baseline="0" dirty="0"/>
              <a:t>paragrafer i Helsepersonelloven (</a:t>
            </a:r>
            <a:r>
              <a:rPr lang="nb-NO" baseline="0" dirty="0" err="1"/>
              <a:t>Hpl</a:t>
            </a:r>
            <a:r>
              <a:rPr lang="nb-NO" baseline="0" dirty="0"/>
              <a:t>) som er aktuelle for operatører i medisinsk nødmeldetjeneste.</a:t>
            </a:r>
          </a:p>
          <a:p>
            <a:r>
              <a:rPr lang="nb-NO" baseline="0" dirty="0" err="1"/>
              <a:t>Hpl</a:t>
            </a:r>
            <a:r>
              <a:rPr lang="nb-NO" baseline="0" dirty="0"/>
              <a:t> retter seg generelt mot det enkelte helsepersonell, altså oss alle. Med unntak av én paragraf; §16, som vi ser kort på i myndighetskrav-forelesning 2, senere i kurset. </a:t>
            </a:r>
          </a:p>
          <a:p>
            <a:endParaRPr lang="nb-NO" baseline="0" dirty="0"/>
          </a:p>
          <a:p>
            <a:r>
              <a:rPr lang="nb-NO" baseline="0" dirty="0"/>
              <a:t>Pilene viser hvilke kapitler som er aktuelle. Det er flere paragrafer i hvert kapittel. </a:t>
            </a:r>
          </a:p>
          <a:p>
            <a:r>
              <a:rPr lang="nb-NO" baseline="0" dirty="0"/>
              <a:t>Dere ser også bilde av Helsepersonelloven med kommentarer til venstre, og den anbefales til alle som lurer på noe som har med utdyping av aktuelle lover å gjøre. </a:t>
            </a:r>
          </a:p>
          <a:p>
            <a:endParaRPr lang="nb-NO" baseline="0" dirty="0"/>
          </a:p>
          <a:p>
            <a:r>
              <a:rPr kumimoji="0" lang="nb-NO" altLang="nb-NO" sz="12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Hovedkilde: </a:t>
            </a:r>
            <a:r>
              <a:rPr kumimoji="0" lang="nb-NO" altLang="nb-NO" sz="12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hlinkClick r:id="rId3"/>
              </a:rPr>
              <a:t>Helsepersonelloven med kommentarer</a:t>
            </a:r>
            <a:r>
              <a:rPr kumimoji="0" lang="nb-NO" altLang="nb-NO" sz="12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 </a:t>
            </a:r>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5</a:t>
            </a:fld>
            <a:endParaRPr lang="nb-NO"/>
          </a:p>
        </p:txBody>
      </p:sp>
    </p:spTree>
    <p:extLst>
      <p:ext uri="{BB962C8B-B14F-4D97-AF65-F5344CB8AC3E}">
        <p14:creationId xmlns:p14="http://schemas.microsoft.com/office/powerpoint/2010/main" val="71105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begynner fra start med krav til helsepersonells yrkesutøvelse,</a:t>
            </a:r>
            <a:r>
              <a:rPr lang="nb-NO" baseline="0" dirty="0"/>
              <a:t> som handler om forsvarlighet og omsorgsfull hjelp.</a:t>
            </a:r>
          </a:p>
          <a:p>
            <a:r>
              <a:rPr lang="nb-NO" baseline="0" dirty="0"/>
              <a:t>Vi leser denne lydloggen fra en reell tilsynssak (ligger offentlig på nett på Helsetilsynets sider).</a:t>
            </a:r>
          </a:p>
          <a:p>
            <a:endParaRPr lang="nb-NO" baseline="0" dirty="0"/>
          </a:p>
          <a:p>
            <a:r>
              <a:rPr lang="nb-NO" baseline="0" dirty="0"/>
              <a:t>Spør kursdeltakerne: </a:t>
            </a:r>
            <a:r>
              <a:rPr lang="nb-NO" i="1" baseline="0" dirty="0"/>
              <a:t>Noen tanker rundt dette?</a:t>
            </a:r>
          </a:p>
          <a:p>
            <a:r>
              <a:rPr lang="nb-NO" baseline="0" dirty="0"/>
              <a:t>_________</a:t>
            </a:r>
          </a:p>
          <a:p>
            <a:endParaRPr lang="nb-NO" baseline="0" dirty="0"/>
          </a:p>
          <a:p>
            <a:endParaRPr lang="nb-NO" baseline="0" dirty="0"/>
          </a:p>
          <a:p>
            <a:r>
              <a:rPr lang="nb-NO" baseline="0" dirty="0"/>
              <a:t>Da går vi til neste side (neste lysbilde), som er deler av samtalen mellom pårørende og operatøren.</a:t>
            </a:r>
          </a:p>
          <a:p>
            <a:r>
              <a:rPr lang="nb-NO" baseline="0" dirty="0"/>
              <a:t>FOTO: ERIK LERBÆK</a:t>
            </a:r>
          </a:p>
          <a:p>
            <a:endParaRPr lang="nb-NO" baseline="0"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6</a:t>
            </a:fld>
            <a:endParaRPr lang="nb-NO"/>
          </a:p>
        </p:txBody>
      </p:sp>
    </p:spTree>
    <p:extLst>
      <p:ext uri="{BB962C8B-B14F-4D97-AF65-F5344CB8AC3E}">
        <p14:creationId xmlns:p14="http://schemas.microsoft.com/office/powerpoint/2010/main" val="296443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leser lydloggen mellom pårørende og operatøren.</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Trykk frem neste lysbilde m. refleksjonsspørsmål: </a:t>
            </a:r>
            <a:r>
              <a:rPr lang="nb-NO" b="0" baseline="0" dirty="0"/>
              <a:t>(H</a:t>
            </a:r>
            <a:r>
              <a:rPr lang="nb-NO" baseline="0" dirty="0"/>
              <a:t>va tenker dere om forsvarlighet her? Omsorgsfull helsehjelp?)</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FOTO: ERIK LERBÆK</a:t>
            </a: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7</a:t>
            </a:fld>
            <a:endParaRPr lang="nb-NO"/>
          </a:p>
        </p:txBody>
      </p:sp>
    </p:spTree>
    <p:extLst>
      <p:ext uri="{BB962C8B-B14F-4D97-AF65-F5344CB8AC3E}">
        <p14:creationId xmlns:p14="http://schemas.microsoft.com/office/powerpoint/2010/main" val="16949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 deltakerne snakke med sidemann / grupper på 2 til 3 deltakere - gi dem 2 minutter til felles refleksjon.</a:t>
            </a:r>
            <a:endParaRPr lang="en-US" dirty="0"/>
          </a:p>
          <a:p>
            <a:r>
              <a:rPr lang="nb-NO" dirty="0">
                <a:cs typeface="Calibri"/>
              </a:rPr>
              <a:t>Be om innspill i plenum etterpå (prøv å engasjere alle). </a:t>
            </a:r>
          </a:p>
          <a:p>
            <a:r>
              <a:rPr lang="nb-NO" dirty="0">
                <a:cs typeface="Calibri"/>
              </a:rPr>
              <a:t>________________</a:t>
            </a:r>
          </a:p>
          <a:p>
            <a:r>
              <a:rPr lang="nb-NO" baseline="0" dirty="0"/>
              <a:t>.</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Vi oppsummerer §4 på neste lysbilde (TRYKK)</a:t>
            </a:r>
            <a:endParaRPr lang="nb-NO" dirty="0"/>
          </a:p>
          <a:p>
            <a:endParaRPr lang="nb-NO" dirty="0">
              <a:cs typeface="Calibri"/>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57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Hovedpunkter</a:t>
            </a:r>
            <a:r>
              <a:rPr lang="nb-NO" baseline="0" dirty="0"/>
              <a:t> fra §4 om forsvarlighet listes opp til høyre på lysbildet.</a:t>
            </a:r>
          </a:p>
          <a:p>
            <a:endParaRPr lang="nb-NO" baseline="0" dirty="0"/>
          </a:p>
          <a:p>
            <a:r>
              <a:rPr lang="nb-NO" baseline="0" dirty="0"/>
              <a:t>Merk i siste punkt at legen skal ta beslutninger om undersøkelse og behandling, og i det ligger det jo også et ansvar for legen når hen involveres i saker om enkeltpasienter. </a:t>
            </a:r>
          </a:p>
          <a:p>
            <a:r>
              <a:rPr lang="nb-NO" baseline="0" dirty="0"/>
              <a:t>TIPS: Husk at det lønner seg å bruke telefonen (ICCS) for å involvere legen om dere ønsker samtalen lydlogget.</a:t>
            </a:r>
          </a:p>
          <a:p>
            <a:endParaRPr lang="nb-NO" baseline="0" dirty="0"/>
          </a:p>
          <a:p>
            <a:r>
              <a:rPr lang="nb-NO" baseline="0" dirty="0"/>
              <a:t>Oppsummert betyr jo dette: gjør så godt dere kan, be om hjelp og vær alltid omsorgsfulle!</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9</a:t>
            </a:fld>
            <a:endParaRPr lang="nb-NO"/>
          </a:p>
        </p:txBody>
      </p:sp>
    </p:spTree>
    <p:extLst>
      <p:ext uri="{BB962C8B-B14F-4D97-AF65-F5344CB8AC3E}">
        <p14:creationId xmlns:p14="http://schemas.microsoft.com/office/powerpoint/2010/main" val="205938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A71164E5-006A-4113-89CE-64C57AA29637}"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76955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166F4AC-A676-431A-8F88-969DD9C746C4}"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2890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39BACC5-8D0B-4E57-BE38-DD2D21DCDEA9}"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26630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1E922A24-9D4E-43FE-9466-0425E3D8DA55}"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04651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AEB7169-3E4A-47EE-918A-DABB426882D8}"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067855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CEA3DA9C-E3AD-453C-BC6B-6D287AA362FE}"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44439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CEDC6462-F1FA-4408-8712-A803B4EFB129}" type="datetime1">
              <a:rPr lang="nb-NO" smtClean="0"/>
              <a:t>19.06.2023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419481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10FCF10-57FE-4584-91A1-8AC6A95AF2E3}" type="datetime1">
              <a:rPr lang="nb-NO" smtClean="0"/>
              <a:t>19.06.2023</a:t>
            </a:fld>
            <a:endParaRPr lang="nb-NO"/>
          </a:p>
        </p:txBody>
      </p:sp>
      <p:sp>
        <p:nvSpPr>
          <p:cNvPr id="8" name="Plassholder for bunntekst 7"/>
          <p:cNvSpPr>
            <a:spLocks noGrp="1"/>
          </p:cNvSpPr>
          <p:nvPr>
            <p:ph type="ftr" sz="quarter" idx="11"/>
          </p:nvPr>
        </p:nvSpPr>
        <p:spPr/>
        <p:txBody>
          <a:bodyPr/>
          <a:lstStyle/>
          <a:p>
            <a:r>
              <a:rPr lang="nb-NO"/>
              <a:t>Illustrasjon fra Helsenorge.no</a:t>
            </a:r>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93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CB0E703E-7C51-4C5A-911D-7F1EAA19B8E1}" type="datetime1">
              <a:rPr lang="nb-NO" smtClean="0"/>
              <a:t>19.06.2023</a:t>
            </a:fld>
            <a:endParaRPr lang="nb-NO"/>
          </a:p>
        </p:txBody>
      </p:sp>
      <p:sp>
        <p:nvSpPr>
          <p:cNvPr id="4" name="Plassholder for bunntekst 3"/>
          <p:cNvSpPr>
            <a:spLocks noGrp="1"/>
          </p:cNvSpPr>
          <p:nvPr>
            <p:ph type="ftr" sz="quarter" idx="11"/>
          </p:nvPr>
        </p:nvSpPr>
        <p:spPr/>
        <p:txBody>
          <a:bodyPr/>
          <a:lstStyle/>
          <a:p>
            <a:r>
              <a:rPr lang="nb-NO"/>
              <a:t>Illustrasjon fra Helsenorge.no</a:t>
            </a:r>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531846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79EE42E-BA8C-47BB-9F5E-0641A3C8E673}" type="datetime1">
              <a:rPr lang="nb-NO" smtClean="0"/>
              <a:t>19.06.2023</a:t>
            </a:fld>
            <a:endParaRPr lang="nb-NO"/>
          </a:p>
        </p:txBody>
      </p:sp>
      <p:sp>
        <p:nvSpPr>
          <p:cNvPr id="3" name="Plassholder for bunntekst 2"/>
          <p:cNvSpPr>
            <a:spLocks noGrp="1"/>
          </p:cNvSpPr>
          <p:nvPr>
            <p:ph type="ftr" sz="quarter" idx="11"/>
          </p:nvPr>
        </p:nvSpPr>
        <p:spPr/>
        <p:txBody>
          <a:bodyPr/>
          <a:lstStyle/>
          <a:p>
            <a:r>
              <a:rPr lang="nb-NO"/>
              <a:t>Illustrasjon fra Helsenorge.no</a:t>
            </a:r>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077326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89EAC2B7-12E8-452C-AAB8-18DAECF04346}" type="datetime1">
              <a:rPr lang="nb-NO" smtClean="0"/>
              <a:t>19.06.2023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21406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06808D8-2D71-4FB0-9EBD-9B0F02FF5A4F}"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72790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199C6733-D08C-4DF6-9E18-FA4B184C0C32}" type="datetime1">
              <a:rPr lang="nb-NO" smtClean="0"/>
              <a:t>19.06.2023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157485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18F8AB0D-9A56-40F3-8FC9-47C523A0290E}"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941721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33BA65B-AB0A-4FFF-B4D7-16621B764B5C}"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00172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A7E639BC-DFED-4F4A-8D67-95CEBF21D990}"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84578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E1657A2-9F84-473B-97DB-C77D9ECD9269}" type="datetime1">
              <a:rPr lang="nb-NO" smtClean="0"/>
              <a:t>19.06.2023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8949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3BFF5-03BD-4AAB-B9F8-445E84B0F0CB}" type="datetime1">
              <a:rPr lang="nb-NO" smtClean="0"/>
              <a:t>19.06.2023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99972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76CD00C-DD66-4288-AA03-4B1C5EEE7E4C}" type="datetime1">
              <a:rPr lang="nb-NO" smtClean="0"/>
              <a:t>19.06.2023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72765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0940BA0-EEF8-4F77-8BB5-FEDDEB3620B9}" type="datetime1">
              <a:rPr lang="nb-NO" smtClean="0"/>
              <a:t>19.06.2023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12872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3F3FF336-513F-497F-9AD0-104CE025E79D}" type="datetime1">
              <a:rPr lang="nb-NO" smtClean="0"/>
              <a:t>19.06.2023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74342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FC517A32-3267-437D-B0EF-D83A856B0478}" type="datetime1">
              <a:rPr lang="nb-NO" smtClean="0"/>
              <a:t>19.06.2023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47673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C238D-1DF6-4D95-B8EA-9DC4ADA2DCA0}" type="datetime1">
              <a:rPr lang="nb-NO" smtClean="0"/>
              <a:t>19.06.2023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2432489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1843E-C34D-4AA7-947D-2A07687F33B9}" type="datetime1">
              <a:rPr lang="nb-NO" smtClean="0"/>
              <a:t>19.06.2023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Illustrasjon fra Helsenorge.no</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568934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helsedirektoratet.no/rundskriv/helsepersonelloven-med-kommentarer" TargetMode="External"/><Relationship Id="rId5" Type="http://schemas.openxmlformats.org/officeDocument/2006/relationships/image" Target="../media/image27.png"/><Relationship Id="rId4" Type="http://schemas.openxmlformats.org/officeDocument/2006/relationships/hyperlink" Target="mailto:post@kokom.n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Undertittel 2"/>
          <p:cNvSpPr>
            <a:spLocks noGrp="1"/>
          </p:cNvSpPr>
          <p:nvPr>
            <p:ph type="subTitle" idx="4294967295"/>
          </p:nvPr>
        </p:nvSpPr>
        <p:spPr>
          <a:xfrm>
            <a:off x="2468108" y="5308571"/>
            <a:ext cx="7473360" cy="1393217"/>
          </a:xfrm>
        </p:spPr>
        <p:txBody>
          <a:bodyPr vert="horz" lIns="91440" tIns="45720" rIns="91440" bIns="45720" rtlCol="0" anchor="t">
            <a:noAutofit/>
          </a:bodyPr>
          <a:lstStyle/>
          <a:p>
            <a:pPr marL="0" indent="0" algn="ctr">
              <a:buNone/>
            </a:pPr>
            <a:r>
              <a:rPr lang="nb-NO" altLang="nb-NO" sz="1600" dirty="0">
                <a:solidFill>
                  <a:srgbClr val="0070C0"/>
                </a:solidFill>
                <a:latin typeface="Verdana"/>
                <a:ea typeface="Verdana"/>
              </a:rPr>
              <a:t>Grunnkurs for operatører i </a:t>
            </a:r>
            <a:endParaRPr lang="nb-NO" altLang="nb-NO" sz="1600" dirty="0">
              <a:solidFill>
                <a:srgbClr val="0070C0"/>
              </a:solidFill>
              <a:latin typeface="Verdana" panose="020B0604030504040204" pitchFamily="34" charset="0"/>
              <a:ea typeface="Verdana" panose="020B0604030504040204" pitchFamily="34" charset="0"/>
            </a:endParaRPr>
          </a:p>
          <a:p>
            <a:pPr marL="0" indent="0" algn="ctr" eaLnBrk="1" hangingPunct="1">
              <a:buNone/>
            </a:pPr>
            <a:r>
              <a:rPr lang="nb-NO" altLang="nb-NO" sz="1600" dirty="0">
                <a:solidFill>
                  <a:srgbClr val="0070C0"/>
                </a:solidFill>
                <a:latin typeface="Verdana"/>
                <a:ea typeface="Verdana"/>
              </a:rPr>
              <a:t>medisinsk nødmeldetjeneste</a:t>
            </a:r>
          </a:p>
          <a:p>
            <a:pPr marL="0" indent="0" algn="ctr">
              <a:buNone/>
            </a:pPr>
            <a:endParaRPr lang="nb-NO" altLang="nb-NO" sz="1600" dirty="0">
              <a:solidFill>
                <a:srgbClr val="0070C0"/>
              </a:solidFill>
              <a:latin typeface="Verdana"/>
              <a:ea typeface="Verdana"/>
            </a:endParaRPr>
          </a:p>
          <a:p>
            <a:pPr marL="0" indent="0" algn="ctr">
              <a:buNone/>
            </a:pPr>
            <a:r>
              <a:rPr lang="nb-NO" altLang="nb-NO" sz="1600" dirty="0">
                <a:solidFill>
                  <a:srgbClr val="0070C0"/>
                </a:solidFill>
                <a:latin typeface="Verdana"/>
                <a:ea typeface="Verdana"/>
              </a:rPr>
              <a:t>Myndighetskrav – time 1 </a:t>
            </a:r>
          </a:p>
          <a:p>
            <a:pPr marL="0" indent="0" algn="ctr">
              <a:buNone/>
            </a:pPr>
            <a:endParaRPr lang="nb-NO" altLang="nb-NO" sz="1800" dirty="0">
              <a:solidFill>
                <a:srgbClr val="0070C0"/>
              </a:solidFill>
              <a:latin typeface="Verdana"/>
              <a:ea typeface="Verdana"/>
            </a:endParaRPr>
          </a:p>
        </p:txBody>
      </p:sp>
      <p:sp>
        <p:nvSpPr>
          <p:cNvPr id="2" name="Undertittel 2">
            <a:extLst>
              <a:ext uri="{FF2B5EF4-FFF2-40B4-BE49-F238E27FC236}">
                <a16:creationId xmlns:a16="http://schemas.microsoft.com/office/drawing/2014/main" id="{3658A490-5A6F-9262-265E-BDE75637EE56}"/>
              </a:ext>
            </a:extLst>
          </p:cNvPr>
          <p:cNvSpPr txBox="1">
            <a:spLocks/>
          </p:cNvSpPr>
          <p:nvPr/>
        </p:nvSpPr>
        <p:spPr bwMode="auto">
          <a:xfrm>
            <a:off x="2468108" y="1650284"/>
            <a:ext cx="9352146" cy="391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ltLang="nb-NO" sz="2400" b="1" dirty="0">
                <a:solidFill>
                  <a:srgbClr val="0070C0"/>
                </a:solidFill>
                <a:latin typeface="Verdana" panose="020B0604030504040204" pitchFamily="34" charset="0"/>
                <a:ea typeface="Verdana" panose="020B0604030504040204" pitchFamily="34" charset="0"/>
              </a:rPr>
              <a:t>Tips til instruktør før start:</a:t>
            </a:r>
          </a:p>
          <a:p>
            <a:pPr marL="228600" marR="0" lvl="0" indent="-228600" defTabSz="914400" rtl="0" eaLnBrk="1" fontAlgn="auto" latinLnBrk="0" hangingPunct="1">
              <a:lnSpc>
                <a:spcPct val="90000"/>
              </a:lnSpc>
              <a:spcBef>
                <a:spcPts val="1000"/>
              </a:spcBef>
              <a:spcAft>
                <a:spcPts val="0"/>
              </a:spcAft>
              <a:buClrTx/>
              <a:buSzTx/>
              <a:buFont typeface="+mj-lt"/>
              <a:buAutoNum type="arabicPeriod"/>
              <a:tabLst/>
              <a:defRPr/>
            </a:pPr>
            <a:endParaRPr lang="nb-NO" altLang="nb-NO" sz="1600" b="1" dirty="0">
              <a:solidFill>
                <a:srgbClr val="0070C0"/>
              </a:solidFill>
              <a:latin typeface="Verdana" panose="020B0604030504040204" pitchFamily="34" charset="0"/>
              <a:ea typeface="Verdana" panose="020B0604030504040204" pitchFamily="34" charset="0"/>
            </a:endParaRPr>
          </a:p>
          <a:p>
            <a:pPr marL="342900" indent="-342900">
              <a:buFont typeface="+mj-lt"/>
              <a:buAutoNum type="arabicPeriod"/>
              <a:defRPr/>
            </a:pPr>
            <a:r>
              <a:rPr kumimoji="0" lang="nb-NO" altLang="nb-NO" sz="180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Set</a:t>
            </a:r>
            <a:r>
              <a:rPr lang="nb-NO" altLang="nb-NO" sz="1800" dirty="0">
                <a:solidFill>
                  <a:srgbClr val="0070C0"/>
                </a:solidFill>
                <a:latin typeface="Verdana" panose="020B0604030504040204" pitchFamily="34" charset="0"/>
                <a:ea typeface="Verdana" panose="020B0604030504040204" pitchFamily="34" charset="0"/>
              </a:rPr>
              <a:t>t av 1 minutt til diskusjonene mellom kursdeltakerne + 1-2 minutter til gjennomgangen i etterkant. </a:t>
            </a:r>
          </a:p>
          <a:p>
            <a:pPr marL="342900" indent="-342900">
              <a:buFont typeface="+mj-lt"/>
              <a:buAutoNum type="arabicPeriod"/>
              <a:defRPr/>
            </a:pPr>
            <a:r>
              <a:rPr kumimoji="0" lang="nb-NO" altLang="nb-NO" sz="180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Casene introduserer nye paragrafer.</a:t>
            </a:r>
          </a:p>
          <a:p>
            <a:pPr marL="342900" indent="-342900">
              <a:buFont typeface="+mj-lt"/>
              <a:buAutoNum type="arabicPeriod"/>
              <a:defRPr/>
            </a:pPr>
            <a:r>
              <a:rPr lang="nb-NO" altLang="nb-NO" sz="1800" dirty="0">
                <a:solidFill>
                  <a:srgbClr val="0070C0"/>
                </a:solidFill>
                <a:latin typeface="Verdana" panose="020B0604030504040204" pitchFamily="34" charset="0"/>
                <a:ea typeface="Verdana" panose="020B0604030504040204" pitchFamily="34" charset="0"/>
              </a:rPr>
              <a:t>Det er vanskelig å angi hva som er anbefalt tidsbruk på hvert lysbilde / hvert tema, så dette må instruktører forsøke å disponere selv så godt som mulig. </a:t>
            </a:r>
          </a:p>
          <a:p>
            <a:pPr marL="342900" indent="-342900">
              <a:buFont typeface="+mj-lt"/>
              <a:buAutoNum type="arabicPeriod"/>
              <a:defRPr/>
            </a:pPr>
            <a:r>
              <a:rPr lang="nb-NO" altLang="nb-NO" sz="1800" dirty="0">
                <a:solidFill>
                  <a:srgbClr val="0070C0"/>
                </a:solidFill>
                <a:latin typeface="Verdana" panose="020B0604030504040204" pitchFamily="34" charset="0"/>
                <a:ea typeface="Verdana" panose="020B0604030504040204" pitchFamily="34" charset="0"/>
              </a:rPr>
              <a:t>G</a:t>
            </a:r>
            <a:r>
              <a:rPr kumimoji="0" lang="nb-NO" altLang="nb-NO" sz="180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å gjennom hele presentasjonen for deg selv før du skal </a:t>
            </a:r>
            <a:r>
              <a:rPr lang="nb-NO" altLang="nb-NO" sz="1800" dirty="0">
                <a:solidFill>
                  <a:srgbClr val="0070C0"/>
                </a:solidFill>
                <a:latin typeface="Verdana" panose="020B0604030504040204" pitchFamily="34" charset="0"/>
                <a:ea typeface="Verdana" panose="020B0604030504040204" pitchFamily="34" charset="0"/>
              </a:rPr>
              <a:t>undervise for de ansatte.</a:t>
            </a:r>
            <a:endParaRPr kumimoji="0" lang="nb-NO" altLang="nb-NO" sz="180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160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82447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191012" y="713978"/>
            <a:ext cx="5594801"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§7 Plikt til å yte øyeblikkelig hjelp</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10</a:t>
            </a:fld>
            <a:endParaRPr lang="nb-NO"/>
          </a:p>
        </p:txBody>
      </p:sp>
      <p:sp>
        <p:nvSpPr>
          <p:cNvPr id="6" name="Rektangel 5"/>
          <p:cNvSpPr/>
          <p:nvPr/>
        </p:nvSpPr>
        <p:spPr>
          <a:xfrm>
            <a:off x="6301706" y="1582423"/>
            <a:ext cx="4863834" cy="2585323"/>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r>
              <a:rPr lang="nb-NO" dirty="0">
                <a:latin typeface="Verdana" panose="020B0604030504040204" pitchFamily="34" charset="0"/>
                <a:ea typeface="Verdana" panose="020B0604030504040204" pitchFamily="34" charset="0"/>
              </a:rPr>
              <a:t>Mann, 42 år</a:t>
            </a:r>
          </a:p>
          <a:p>
            <a:pPr lvl="0">
              <a:buClr>
                <a:schemeClr val="dk1"/>
              </a:buClr>
              <a:buSzPts val="2800"/>
            </a:pPr>
            <a:r>
              <a:rPr lang="nb-NO" dirty="0">
                <a:latin typeface="Verdana" panose="020B0604030504040204" pitchFamily="34" charset="0"/>
                <a:ea typeface="Verdana" panose="020B0604030504040204" pitchFamily="34" charset="0"/>
              </a:rPr>
              <a:t>Kjæreste ringer med info:</a:t>
            </a:r>
          </a:p>
          <a:p>
            <a:pPr lvl="0">
              <a:buClr>
                <a:schemeClr val="dk1"/>
              </a:buClr>
              <a:buSzPts val="2800"/>
            </a:pPr>
            <a:r>
              <a:rPr lang="nb-NO" i="1" dirty="0">
                <a:latin typeface="Verdana" panose="020B0604030504040204" pitchFamily="34" charset="0"/>
                <a:ea typeface="Verdana" panose="020B0604030504040204" pitchFamily="34" charset="0"/>
              </a:rPr>
              <a:t>Mangeårig rusbruk. Mye amfetamin og kokain. Nå lett ruset og litt aggressiv. </a:t>
            </a:r>
          </a:p>
          <a:p>
            <a:pPr lvl="0">
              <a:buClr>
                <a:schemeClr val="dk1"/>
              </a:buClr>
              <a:buSzPts val="2800"/>
            </a:pPr>
            <a:r>
              <a:rPr lang="nb-NO" i="1" dirty="0">
                <a:latin typeface="Verdana" panose="020B0604030504040204" pitchFamily="34" charset="0"/>
                <a:ea typeface="Verdana" panose="020B0604030504040204" pitchFamily="34" charset="0"/>
              </a:rPr>
              <a:t>Et par timer med brystsmerter. Roper i bakgrunnen at han ikke vil ha hjelp og lar seg ikke overtale. </a:t>
            </a:r>
          </a:p>
          <a:p>
            <a:pPr lvl="0">
              <a:buClr>
                <a:schemeClr val="dk1"/>
              </a:buClr>
              <a:buSzPts val="2800"/>
            </a:pPr>
            <a:r>
              <a:rPr lang="nb-NO" i="1" dirty="0">
                <a:latin typeface="Verdana" panose="020B0604030504040204" pitchFamily="34" charset="0"/>
                <a:ea typeface="Verdana" panose="020B0604030504040204" pitchFamily="34" charset="0"/>
              </a:rPr>
              <a:t>Kjæresten lurer på hva hun skal gjøre.</a:t>
            </a:r>
            <a:endParaRPr lang="nb-NO" dirty="0">
              <a:latin typeface="Verdana" panose="020B0604030504040204" pitchFamily="34" charset="0"/>
              <a:ea typeface="Verdana" panose="020B0604030504040204" pitchFamily="34" charset="0"/>
            </a:endParaRPr>
          </a:p>
        </p:txBody>
      </p:sp>
      <p:sp>
        <p:nvSpPr>
          <p:cNvPr id="7" name="Rektangel 6"/>
          <p:cNvSpPr/>
          <p:nvPr/>
        </p:nvSpPr>
        <p:spPr>
          <a:xfrm>
            <a:off x="6301706" y="4359082"/>
            <a:ext cx="4863834" cy="923330"/>
          </a:xfrm>
          <a:prstGeom prst="rect">
            <a:avLst/>
          </a:prstGeom>
          <a:solidFill>
            <a:schemeClr val="accent6">
              <a:lumMod val="20000"/>
              <a:lumOff val="80000"/>
            </a:schemeClr>
          </a:solidFill>
        </p:spPr>
        <p:txBody>
          <a:bodyPr wrap="square">
            <a:spAutoFit/>
          </a:bodyPr>
          <a:lstStyle/>
          <a:p>
            <a:pPr lvl="0">
              <a:buClr>
                <a:schemeClr val="dk1"/>
              </a:buClr>
              <a:buSzPts val="2800"/>
            </a:pPr>
            <a:r>
              <a:rPr lang="nb-NO" dirty="0">
                <a:latin typeface="Verdana" panose="020B0604030504040204" pitchFamily="34" charset="0"/>
                <a:ea typeface="Verdana" panose="020B0604030504040204" pitchFamily="34" charset="0"/>
              </a:rPr>
              <a:t>Kjæreste kommer på at faren til pas. fikk hjerteinfarkt og ble </a:t>
            </a:r>
            <a:r>
              <a:rPr lang="nb-NO" dirty="0" err="1">
                <a:latin typeface="Verdana" panose="020B0604030504040204" pitchFamily="34" charset="0"/>
                <a:ea typeface="Verdana" panose="020B0604030504040204" pitchFamily="34" charset="0"/>
              </a:rPr>
              <a:t>stentet</a:t>
            </a:r>
            <a:r>
              <a:rPr lang="nb-NO" dirty="0">
                <a:latin typeface="Verdana" panose="020B0604030504040204" pitchFamily="34" charset="0"/>
                <a:ea typeface="Verdana" panose="020B0604030504040204" pitchFamily="34" charset="0"/>
              </a:rPr>
              <a:t> første gang som 44-åring.</a:t>
            </a:r>
          </a:p>
        </p:txBody>
      </p:sp>
      <p:pic>
        <p:nvPicPr>
          <p:cNvPr id="4" name="Bilde 3"/>
          <p:cNvPicPr>
            <a:picLocks noChangeAspect="1"/>
          </p:cNvPicPr>
          <p:nvPr/>
        </p:nvPicPr>
        <p:blipFill rotWithShape="1">
          <a:blip r:embed="rId4" cstate="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rcRect l="33150"/>
          <a:stretch/>
        </p:blipFill>
        <p:spPr>
          <a:xfrm>
            <a:off x="1425039" y="1582423"/>
            <a:ext cx="3840626" cy="3834805"/>
          </a:xfrm>
          <a:prstGeom prst="rect">
            <a:avLst/>
          </a:prstGeom>
        </p:spPr>
      </p:pic>
      <p:sp>
        <p:nvSpPr>
          <p:cNvPr id="8" name="TekstSylinder 7">
            <a:extLst>
              <a:ext uri="{FF2B5EF4-FFF2-40B4-BE49-F238E27FC236}">
                <a16:creationId xmlns:a16="http://schemas.microsoft.com/office/drawing/2014/main" id="{3D827896-CE9E-2A2A-11BF-499A659A6844}"/>
              </a:ext>
            </a:extLst>
          </p:cNvPr>
          <p:cNvSpPr txBox="1"/>
          <p:nvPr/>
        </p:nvSpPr>
        <p:spPr>
          <a:xfrm>
            <a:off x="0" y="6613753"/>
            <a:ext cx="933269" cy="215444"/>
          </a:xfrm>
          <a:prstGeom prst="rect">
            <a:avLst/>
          </a:prstGeom>
          <a:noFill/>
        </p:spPr>
        <p:txBody>
          <a:bodyPr wrap="none" rtlCol="0">
            <a:spAutoFit/>
          </a:bodyPr>
          <a:lstStyle/>
          <a:p>
            <a:r>
              <a:rPr lang="nb-NO" sz="800" i="1" dirty="0"/>
              <a:t>Foto: Adobe Stock</a:t>
            </a:r>
          </a:p>
        </p:txBody>
      </p:sp>
    </p:spTree>
    <p:extLst>
      <p:ext uri="{BB962C8B-B14F-4D97-AF65-F5344CB8AC3E}">
        <p14:creationId xmlns:p14="http://schemas.microsoft.com/office/powerpoint/2010/main" val="1412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851065" y="675878"/>
            <a:ext cx="5594801"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§7 Plikt til å yte øyeblikkelig hjelp</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11</a:t>
            </a:fld>
            <a:endParaRPr lang="nb-NO"/>
          </a:p>
        </p:txBody>
      </p:sp>
      <p:sp>
        <p:nvSpPr>
          <p:cNvPr id="6" name="Rektangel 5"/>
          <p:cNvSpPr/>
          <p:nvPr/>
        </p:nvSpPr>
        <p:spPr>
          <a:xfrm>
            <a:off x="6301706" y="1582423"/>
            <a:ext cx="4863834" cy="2862322"/>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r>
              <a:rPr lang="nb-NO" dirty="0">
                <a:latin typeface="Verdana" panose="020B0604030504040204" pitchFamily="34" charset="0"/>
                <a:ea typeface="Verdana" panose="020B0604030504040204" pitchFamily="34" charset="0"/>
              </a:rPr>
              <a:t>Mann, 81 år, hjemmeboende.</a:t>
            </a:r>
          </a:p>
          <a:p>
            <a:pPr lvl="0">
              <a:buClr>
                <a:schemeClr val="dk1"/>
              </a:buClr>
              <a:buSzPts val="2800"/>
            </a:pPr>
            <a:r>
              <a:rPr lang="nb-NO" dirty="0">
                <a:latin typeface="Verdana" panose="020B0604030504040204" pitchFamily="34" charset="0"/>
                <a:ea typeface="Verdana" panose="020B0604030504040204" pitchFamily="34" charset="0"/>
              </a:rPr>
              <a:t>Til vanlig relativt frisk, men kanskje litt surrete, forteller konen når hun ringer. Pasienten er sengeliggende og hoster. Er våken, noe mer uklar enn vanlig, men orientert for sted og situasjon. Roper at han bare er forkjølet og ikke vil ha hjelp foreløpig. Kona synes han er litt tungpustet og kanskje litt blek. </a:t>
            </a:r>
          </a:p>
        </p:txBody>
      </p:sp>
      <p:sp>
        <p:nvSpPr>
          <p:cNvPr id="9" name="Rektangel 8"/>
          <p:cNvSpPr/>
          <p:nvPr/>
        </p:nvSpPr>
        <p:spPr>
          <a:xfrm>
            <a:off x="6301706" y="4813912"/>
            <a:ext cx="4863834" cy="1200329"/>
          </a:xfrm>
          <a:prstGeom prst="rect">
            <a:avLst/>
          </a:prstGeom>
          <a:solidFill>
            <a:schemeClr val="accent6">
              <a:lumMod val="20000"/>
              <a:lumOff val="80000"/>
            </a:schemeClr>
          </a:solidFill>
        </p:spPr>
        <p:txBody>
          <a:bodyPr wrap="square">
            <a:spAutoFit/>
          </a:bodyPr>
          <a:lstStyle/>
          <a:p>
            <a:pPr lvl="0">
              <a:buClr>
                <a:schemeClr val="dk1"/>
              </a:buClr>
              <a:buSzPts val="2800"/>
            </a:pPr>
            <a:r>
              <a:rPr lang="nb-NO" dirty="0">
                <a:latin typeface="Verdana" panose="020B0604030504040204" pitchFamily="34" charset="0"/>
                <a:ea typeface="Verdana" panose="020B0604030504040204" pitchFamily="34" charset="0"/>
              </a:rPr>
              <a:t>Kona forteller videre at hun er sykepleier og at hun har tatt pulsen til sin mann, og den er så vidt følbar og på 116, regelmessig. </a:t>
            </a:r>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065" y="1798335"/>
            <a:ext cx="4759531" cy="3173021"/>
          </a:xfrm>
          <a:prstGeom prst="rect">
            <a:avLst/>
          </a:prstGeom>
        </p:spPr>
      </p:pic>
      <p:sp>
        <p:nvSpPr>
          <p:cNvPr id="3" name="TekstSylinder 2">
            <a:extLst>
              <a:ext uri="{FF2B5EF4-FFF2-40B4-BE49-F238E27FC236}">
                <a16:creationId xmlns:a16="http://schemas.microsoft.com/office/drawing/2014/main" id="{10C0C1D0-E9E0-7349-7E2F-1BD3C0FD82E0}"/>
              </a:ext>
            </a:extLst>
          </p:cNvPr>
          <p:cNvSpPr txBox="1"/>
          <p:nvPr/>
        </p:nvSpPr>
        <p:spPr>
          <a:xfrm>
            <a:off x="0" y="6613753"/>
            <a:ext cx="933269" cy="215444"/>
          </a:xfrm>
          <a:prstGeom prst="rect">
            <a:avLst/>
          </a:prstGeom>
          <a:noFill/>
        </p:spPr>
        <p:txBody>
          <a:bodyPr wrap="none" rtlCol="0">
            <a:spAutoFit/>
          </a:bodyPr>
          <a:lstStyle/>
          <a:p>
            <a:r>
              <a:rPr lang="nb-NO" sz="800" i="1" dirty="0"/>
              <a:t>Foto: Adobe Stock</a:t>
            </a:r>
          </a:p>
        </p:txBody>
      </p:sp>
    </p:spTree>
    <p:extLst>
      <p:ext uri="{BB962C8B-B14F-4D97-AF65-F5344CB8AC3E}">
        <p14:creationId xmlns:p14="http://schemas.microsoft.com/office/powerpoint/2010/main" val="18323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3191246" y="701278"/>
            <a:ext cx="5594801"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§7 Plikt til å yte øyeblikkelig hjelp</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12</a:t>
            </a:fld>
            <a:endParaRPr lang="nb-NO"/>
          </a:p>
        </p:txBody>
      </p:sp>
      <p:sp>
        <p:nvSpPr>
          <p:cNvPr id="6" name="Rektangel 5"/>
          <p:cNvSpPr/>
          <p:nvPr/>
        </p:nvSpPr>
        <p:spPr>
          <a:xfrm>
            <a:off x="6178683" y="1856205"/>
            <a:ext cx="4863834" cy="3139321"/>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r>
              <a:rPr lang="nb-NO" dirty="0">
                <a:latin typeface="Verdana" panose="020B0604030504040204" pitchFamily="34" charset="0"/>
                <a:ea typeface="Verdana" panose="020B0604030504040204" pitchFamily="34" charset="0"/>
              </a:rPr>
              <a:t>Kvinne, 47 år</a:t>
            </a:r>
          </a:p>
          <a:p>
            <a:pPr lvl="0">
              <a:buClr>
                <a:schemeClr val="dk1"/>
              </a:buClr>
              <a:buSzPts val="2800"/>
            </a:pPr>
            <a:endParaRPr lang="nb-NO"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Depresjon over tid. </a:t>
            </a:r>
          </a:p>
          <a:p>
            <a:pPr lvl="0">
              <a:buClr>
                <a:schemeClr val="dk1"/>
              </a:buClr>
              <a:buSzPts val="2800"/>
            </a:pPr>
            <a:r>
              <a:rPr lang="nb-NO" dirty="0">
                <a:latin typeface="Verdana" panose="020B0604030504040204" pitchFamily="34" charset="0"/>
                <a:ea typeface="Verdana" panose="020B0604030504040204" pitchFamily="34" charset="0"/>
              </a:rPr>
              <a:t>Hjemme i kveld sier hun til mannen at hun vil dø. Kan ikke si akkurat når, men sier at hun ikke vet om hun lever i morgen. Har bl.a. masse piller hun kan ta, sier hun. Vil ikke ha hjelp av eller snakke med noen og mener hun er en byrde for alle. </a:t>
            </a:r>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517" y="1710047"/>
            <a:ext cx="5147458" cy="3431638"/>
          </a:xfrm>
          <a:prstGeom prst="rect">
            <a:avLst/>
          </a:prstGeom>
        </p:spPr>
      </p:pic>
      <p:sp>
        <p:nvSpPr>
          <p:cNvPr id="3" name="TekstSylinder 2">
            <a:extLst>
              <a:ext uri="{FF2B5EF4-FFF2-40B4-BE49-F238E27FC236}">
                <a16:creationId xmlns:a16="http://schemas.microsoft.com/office/drawing/2014/main" id="{942EDC15-60A1-6B84-6468-612E61D88A59}"/>
              </a:ext>
            </a:extLst>
          </p:cNvPr>
          <p:cNvSpPr txBox="1"/>
          <p:nvPr/>
        </p:nvSpPr>
        <p:spPr>
          <a:xfrm>
            <a:off x="0" y="6613753"/>
            <a:ext cx="933269" cy="215444"/>
          </a:xfrm>
          <a:prstGeom prst="rect">
            <a:avLst/>
          </a:prstGeom>
          <a:noFill/>
        </p:spPr>
        <p:txBody>
          <a:bodyPr wrap="none" rtlCol="0">
            <a:spAutoFit/>
          </a:bodyPr>
          <a:lstStyle/>
          <a:p>
            <a:r>
              <a:rPr lang="nb-NO" sz="800" i="1" dirty="0"/>
              <a:t>Foto: Adobe Stock</a:t>
            </a:r>
          </a:p>
        </p:txBody>
      </p:sp>
    </p:spTree>
    <p:extLst>
      <p:ext uri="{BB962C8B-B14F-4D97-AF65-F5344CB8AC3E}">
        <p14:creationId xmlns:p14="http://schemas.microsoft.com/office/powerpoint/2010/main" val="3499064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13</a:t>
            </a:fld>
            <a:endParaRPr lang="nb-NO"/>
          </a:p>
        </p:txBody>
      </p:sp>
      <p:sp>
        <p:nvSpPr>
          <p:cNvPr id="7" name="Rektangel 6"/>
          <p:cNvSpPr/>
          <p:nvPr/>
        </p:nvSpPr>
        <p:spPr>
          <a:xfrm>
            <a:off x="5623245" y="1955543"/>
            <a:ext cx="5329999" cy="3693319"/>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Fra §7 om øyeblikkelig hjelp:</a:t>
            </a:r>
          </a:p>
          <a:p>
            <a:endParaRPr lang="nb-N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Skal straks gi påtrengende nødvendig helsehjelp</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Gjelder uavhengig av samtykke og selv om pas. nekter (med tre unntak, jf. </a:t>
            </a:r>
            <a:r>
              <a:rPr lang="nb-NO" dirty="0" err="1">
                <a:latin typeface="Verdana" panose="020B0604030504040204" pitchFamily="34" charset="0"/>
                <a:ea typeface="Verdana" panose="020B0604030504040204" pitchFamily="34" charset="0"/>
              </a:rPr>
              <a:t>pbrl</a:t>
            </a:r>
            <a:r>
              <a:rPr lang="nb-NO" dirty="0">
                <a:latin typeface="Verdana" panose="020B0604030504040204" pitchFamily="34" charset="0"/>
                <a:ea typeface="Verdana" panose="020B0604030504040204" pitchFamily="34" charset="0"/>
              </a:rPr>
              <a:t> §4-9)</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Hvis tvil om påtrengende nødvendig, skal nødvendige undersøkelser gjøres</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Gjelder både somatikk og psykiatri</a:t>
            </a:r>
          </a:p>
        </p:txBody>
      </p:sp>
      <p:pic>
        <p:nvPicPr>
          <p:cNvPr id="8" name="Bilde 7"/>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238756" y="1955543"/>
            <a:ext cx="3750455" cy="235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ktangel 2">
            <a:extLst>
              <a:ext uri="{FF2B5EF4-FFF2-40B4-BE49-F238E27FC236}">
                <a16:creationId xmlns:a16="http://schemas.microsoft.com/office/drawing/2014/main" id="{1112CCE2-B38D-9786-D158-778EA8102B00}"/>
              </a:ext>
            </a:extLst>
          </p:cNvPr>
          <p:cNvSpPr/>
          <p:nvPr/>
        </p:nvSpPr>
        <p:spPr>
          <a:xfrm>
            <a:off x="985306" y="809028"/>
            <a:ext cx="5594801"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§7 Plikt til å yte øyeblikkelig hjelp</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2" name="Plassholder for bunntekst 1">
            <a:extLst>
              <a:ext uri="{FF2B5EF4-FFF2-40B4-BE49-F238E27FC236}">
                <a16:creationId xmlns:a16="http://schemas.microsoft.com/office/drawing/2014/main" id="{2D55111A-F300-160D-FF8F-3425D3F6D1FC}"/>
              </a:ext>
            </a:extLst>
          </p:cNvPr>
          <p:cNvSpPr>
            <a:spLocks noGrp="1"/>
          </p:cNvSpPr>
          <p:nvPr>
            <p:ph type="ftr" sz="quarter" idx="11"/>
          </p:nvPr>
        </p:nvSpPr>
        <p:spPr/>
        <p:txBody>
          <a:bodyPr/>
          <a:lstStyle/>
          <a:p>
            <a:r>
              <a:rPr lang="nb-NO" dirty="0" err="1"/>
              <a:t>pbrl</a:t>
            </a:r>
            <a:r>
              <a:rPr lang="nb-NO" dirty="0"/>
              <a:t> = pasient- og brukerrettighetsloven</a:t>
            </a:r>
          </a:p>
        </p:txBody>
      </p:sp>
    </p:spTree>
    <p:extLst>
      <p:ext uri="{BB962C8B-B14F-4D97-AF65-F5344CB8AC3E}">
        <p14:creationId xmlns:p14="http://schemas.microsoft.com/office/powerpoint/2010/main" val="274341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705132" y="692207"/>
            <a:ext cx="4297971"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§10a Barn som pårørende</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14</a:t>
            </a:fld>
            <a:endParaRPr lang="nb-NO"/>
          </a:p>
        </p:txBody>
      </p:sp>
      <p:sp>
        <p:nvSpPr>
          <p:cNvPr id="6" name="Rektangel 5"/>
          <p:cNvSpPr/>
          <p:nvPr/>
        </p:nvSpPr>
        <p:spPr>
          <a:xfrm>
            <a:off x="6290500" y="1710047"/>
            <a:ext cx="5787200" cy="3970318"/>
          </a:xfrm>
          <a:prstGeom prst="rect">
            <a:avLst/>
          </a:prstGeom>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Fra §10a om barn som pårørende </a:t>
            </a:r>
          </a:p>
          <a:p>
            <a:pPr lvl="0">
              <a:buClr>
                <a:schemeClr val="dk1"/>
              </a:buClr>
              <a:buSzPts val="2800"/>
            </a:pPr>
            <a:r>
              <a:rPr lang="nb-NO" b="1" u="sng" dirty="0">
                <a:latin typeface="Verdana" panose="020B0604030504040204" pitchFamily="34" charset="0"/>
                <a:ea typeface="Verdana" panose="020B0604030504040204" pitchFamily="34" charset="0"/>
              </a:rPr>
              <a:t>(-for medisinsk nødmeldetjeneste):</a:t>
            </a:r>
          </a:p>
          <a:p>
            <a:pPr lvl="0">
              <a:buClr>
                <a:schemeClr val="dk1"/>
              </a:buClr>
              <a:buSzPts val="2800"/>
            </a:pPr>
            <a:endParaRPr lang="nb-NO" u="sng" dirty="0">
              <a:latin typeface="Verdana" panose="020B0604030504040204" pitchFamily="34" charset="0"/>
              <a:ea typeface="Verdana" panose="020B0604030504040204" pitchFamily="34" charset="0"/>
            </a:endParaRPr>
          </a:p>
          <a:p>
            <a:pPr marL="285750" lvl="0" indent="-285750">
              <a:lnSpc>
                <a:spcPct val="150000"/>
              </a:lnSpc>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Alt helsepersonell skal bidra til at barnet får </a:t>
            </a:r>
          </a:p>
          <a:p>
            <a:pPr lvl="0">
              <a:buClr>
                <a:schemeClr val="dk1"/>
              </a:buClr>
              <a:buSzPts val="2800"/>
            </a:pPr>
            <a:r>
              <a:rPr lang="nb-NO" dirty="0">
                <a:latin typeface="Verdana" panose="020B0604030504040204" pitchFamily="34" charset="0"/>
                <a:ea typeface="Verdana" panose="020B0604030504040204" pitchFamily="34" charset="0"/>
              </a:rPr>
              <a:t>     </a:t>
            </a:r>
            <a:r>
              <a:rPr lang="nb-NO" b="1" dirty="0">
                <a:latin typeface="Verdana" panose="020B0604030504040204" pitchFamily="34" charset="0"/>
                <a:ea typeface="Verdana" panose="020B0604030504040204" pitchFamily="34" charset="0"/>
              </a:rPr>
              <a:t>nødvendig oppfølging</a:t>
            </a:r>
            <a:r>
              <a:rPr lang="nb-NO" dirty="0">
                <a:latin typeface="Verdana" panose="020B0604030504040204" pitchFamily="34" charset="0"/>
                <a:ea typeface="Verdana" panose="020B0604030504040204" pitchFamily="34" charset="0"/>
              </a:rPr>
              <a:t> og informasjon</a:t>
            </a:r>
          </a:p>
          <a:p>
            <a:pPr marL="285750" lvl="0" indent="-285750">
              <a:lnSpc>
                <a:spcPct val="150000"/>
              </a:lnSpc>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Gjelder når omsorgsperson er:</a:t>
            </a:r>
          </a:p>
          <a:p>
            <a:pPr marL="742950" lvl="1" indent="-285750">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alvorlig somatisk syk/skadet</a:t>
            </a:r>
          </a:p>
          <a:p>
            <a:pPr marL="742950" lvl="1" indent="-285750">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psykisk syk</a:t>
            </a:r>
          </a:p>
          <a:p>
            <a:pPr marL="742950" lvl="1" indent="-285750">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rusmiddelavhengig</a:t>
            </a:r>
          </a:p>
          <a:p>
            <a:pPr>
              <a:buClr>
                <a:schemeClr val="dk1"/>
              </a:buClr>
              <a:buSzPts val="2800"/>
            </a:pPr>
            <a:endParaRPr lang="nb-NO" dirty="0"/>
          </a:p>
          <a:p>
            <a:pPr marL="742950" lvl="1" indent="-285750">
              <a:buClr>
                <a:schemeClr val="dk1"/>
              </a:buClr>
              <a:buSzPts val="2800"/>
              <a:buFont typeface="Arial" panose="020B0604020202020204" pitchFamily="34" charset="0"/>
              <a:buChar char="•"/>
            </a:pPr>
            <a:endParaRPr lang="nb-NO" dirty="0"/>
          </a:p>
          <a:p>
            <a:pPr marL="285750" lvl="0" indent="-285750">
              <a:buClr>
                <a:schemeClr val="dk1"/>
              </a:buClr>
              <a:buSzPts val="2800"/>
              <a:buFont typeface="Arial" panose="020B0604020202020204" pitchFamily="34" charset="0"/>
              <a:buChar char="•"/>
            </a:pPr>
            <a:endParaRPr lang="nb-NO" u="sng" dirty="0"/>
          </a:p>
          <a:p>
            <a:pPr lvl="0">
              <a:buClr>
                <a:schemeClr val="dk1"/>
              </a:buClr>
              <a:buSzPts val="2800"/>
            </a:pPr>
            <a:endParaRPr lang="nb-NO" dirty="0"/>
          </a:p>
        </p:txBody>
      </p:sp>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32" y="1710047"/>
            <a:ext cx="5082069" cy="3437906"/>
          </a:xfrm>
          <a:prstGeom prst="rect">
            <a:avLst/>
          </a:prstGeom>
        </p:spPr>
      </p:pic>
      <p:sp>
        <p:nvSpPr>
          <p:cNvPr id="4" name="TekstSylinder 3">
            <a:extLst>
              <a:ext uri="{FF2B5EF4-FFF2-40B4-BE49-F238E27FC236}">
                <a16:creationId xmlns:a16="http://schemas.microsoft.com/office/drawing/2014/main" id="{FA6C936A-917B-5056-4C03-D466E10D9630}"/>
              </a:ext>
            </a:extLst>
          </p:cNvPr>
          <p:cNvSpPr txBox="1"/>
          <p:nvPr/>
        </p:nvSpPr>
        <p:spPr>
          <a:xfrm>
            <a:off x="0" y="6613753"/>
            <a:ext cx="933269" cy="215444"/>
          </a:xfrm>
          <a:prstGeom prst="rect">
            <a:avLst/>
          </a:prstGeom>
          <a:noFill/>
        </p:spPr>
        <p:txBody>
          <a:bodyPr wrap="none" rtlCol="0">
            <a:spAutoFit/>
          </a:bodyPr>
          <a:lstStyle/>
          <a:p>
            <a:r>
              <a:rPr lang="nb-NO" sz="800" i="1" dirty="0"/>
              <a:t>Foto: Adobe Stock</a:t>
            </a:r>
          </a:p>
        </p:txBody>
      </p:sp>
    </p:spTree>
    <p:extLst>
      <p:ext uri="{BB962C8B-B14F-4D97-AF65-F5344CB8AC3E}">
        <p14:creationId xmlns:p14="http://schemas.microsoft.com/office/powerpoint/2010/main" val="3067517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07795" y="764778"/>
            <a:ext cx="302037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§21 Taushetsplikt</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15</a:t>
            </a:fld>
            <a:endParaRPr lang="nb-NO"/>
          </a:p>
        </p:txBody>
      </p:sp>
      <p:sp>
        <p:nvSpPr>
          <p:cNvPr id="6" name="Rektangel 5"/>
          <p:cNvSpPr/>
          <p:nvPr/>
        </p:nvSpPr>
        <p:spPr>
          <a:xfrm>
            <a:off x="6320371" y="2136338"/>
            <a:ext cx="4863834" cy="2585323"/>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endParaRPr lang="nb-NO" b="1"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I kveld forteller jeg deg at jeg har hatt vondt i ve. kne over en tid og at jeg skal operere menisken. Jeg spør om du har noen råd, du som er sykepleier.</a:t>
            </a:r>
          </a:p>
          <a:p>
            <a:pPr lvl="0">
              <a:buClr>
                <a:schemeClr val="dk1"/>
              </a:buClr>
              <a:buSzPts val="2800"/>
            </a:pPr>
            <a:r>
              <a:rPr lang="nb-NO" dirty="0">
                <a:latin typeface="Verdana" panose="020B0604030504040204" pitchFamily="34" charset="0"/>
                <a:ea typeface="Verdana" panose="020B0604030504040204" pitchFamily="34" charset="0"/>
              </a:rPr>
              <a:t>Litt senere påpeker en annen kursdeltaker til deg at jeg halter og spør deg om du vet hvorfor.</a:t>
            </a:r>
          </a:p>
        </p:txBody>
      </p:sp>
      <p:pic>
        <p:nvPicPr>
          <p:cNvPr id="7" name="Bilde 6" descr="Et bilde som inneholder sketch, tegning, maling, Kunstverk&#10;&#10;Automatisk generert beskrivelse">
            <a:extLst>
              <a:ext uri="{FF2B5EF4-FFF2-40B4-BE49-F238E27FC236}">
                <a16:creationId xmlns:a16="http://schemas.microsoft.com/office/drawing/2014/main" id="{76C51520-FCDF-EB8C-C8DF-098184770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795" y="1877812"/>
            <a:ext cx="3020379" cy="4027172"/>
          </a:xfrm>
          <a:prstGeom prst="rect">
            <a:avLst/>
          </a:prstGeom>
        </p:spPr>
      </p:pic>
      <p:sp>
        <p:nvSpPr>
          <p:cNvPr id="3" name="TekstSylinder 2">
            <a:extLst>
              <a:ext uri="{FF2B5EF4-FFF2-40B4-BE49-F238E27FC236}">
                <a16:creationId xmlns:a16="http://schemas.microsoft.com/office/drawing/2014/main" id="{877202BB-F5DA-5D3C-381A-6D5D821493EF}"/>
              </a:ext>
            </a:extLst>
          </p:cNvPr>
          <p:cNvSpPr txBox="1"/>
          <p:nvPr/>
        </p:nvSpPr>
        <p:spPr>
          <a:xfrm>
            <a:off x="0" y="6613753"/>
            <a:ext cx="1811714" cy="215444"/>
          </a:xfrm>
          <a:prstGeom prst="rect">
            <a:avLst/>
          </a:prstGeom>
          <a:noFill/>
        </p:spPr>
        <p:txBody>
          <a:bodyPr wrap="none" rtlCol="0">
            <a:spAutoFit/>
          </a:bodyPr>
          <a:lstStyle/>
          <a:p>
            <a:r>
              <a:rPr lang="nb-NO" sz="800" i="1" dirty="0"/>
              <a:t>Illustrasjon: </a:t>
            </a:r>
            <a:r>
              <a:rPr lang="nb-NO" sz="800" i="1" dirty="0" err="1"/>
              <a:t>Enona</a:t>
            </a:r>
            <a:r>
              <a:rPr lang="nb-NO" sz="800" i="1" dirty="0"/>
              <a:t> Schlytter </a:t>
            </a:r>
            <a:r>
              <a:rPr lang="nb-NO" sz="800" i="1" dirty="0" err="1"/>
              <a:t>Malmstein</a:t>
            </a:r>
            <a:endParaRPr lang="nb-NO" sz="800" i="1" dirty="0"/>
          </a:p>
        </p:txBody>
      </p:sp>
    </p:spTree>
    <p:extLst>
      <p:ext uri="{BB962C8B-B14F-4D97-AF65-F5344CB8AC3E}">
        <p14:creationId xmlns:p14="http://schemas.microsoft.com/office/powerpoint/2010/main" val="258549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16</a:t>
            </a:fld>
            <a:endParaRPr lang="nb-NO"/>
          </a:p>
        </p:txBody>
      </p:sp>
      <p:sp>
        <p:nvSpPr>
          <p:cNvPr id="6" name="Rektangel 5"/>
          <p:cNvSpPr/>
          <p:nvPr/>
        </p:nvSpPr>
        <p:spPr>
          <a:xfrm>
            <a:off x="6349645" y="2415167"/>
            <a:ext cx="4863834" cy="2308324"/>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endParaRPr lang="nb-NO" b="1"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En kirurg opererer ut en pose narkotika av en mann. Politiet kontaktes for å få destruert posen. Politibetjenten sier han er fornøyd med å få DNA på posen, men kirurgen gnir da posen mellom hendene sine før han leverer fra seg posen. </a:t>
            </a:r>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44" y="1986794"/>
            <a:ext cx="4747013" cy="3165071"/>
          </a:xfrm>
          <a:prstGeom prst="rect">
            <a:avLst/>
          </a:prstGeom>
        </p:spPr>
      </p:pic>
      <p:sp>
        <p:nvSpPr>
          <p:cNvPr id="3" name="Rektangel 2">
            <a:extLst>
              <a:ext uri="{FF2B5EF4-FFF2-40B4-BE49-F238E27FC236}">
                <a16:creationId xmlns:a16="http://schemas.microsoft.com/office/drawing/2014/main" id="{6BF8F863-1DF6-5B08-8AD2-E2046B822489}"/>
              </a:ext>
            </a:extLst>
          </p:cNvPr>
          <p:cNvSpPr/>
          <p:nvPr/>
        </p:nvSpPr>
        <p:spPr>
          <a:xfrm>
            <a:off x="1007795" y="764778"/>
            <a:ext cx="302037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§21 Taushetsplikt</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2" name="TekstSylinder 1">
            <a:extLst>
              <a:ext uri="{FF2B5EF4-FFF2-40B4-BE49-F238E27FC236}">
                <a16:creationId xmlns:a16="http://schemas.microsoft.com/office/drawing/2014/main" id="{E025FB03-4ACF-49B1-1368-BA08B3154CB5}"/>
              </a:ext>
            </a:extLst>
          </p:cNvPr>
          <p:cNvSpPr txBox="1"/>
          <p:nvPr/>
        </p:nvSpPr>
        <p:spPr>
          <a:xfrm>
            <a:off x="0" y="6613753"/>
            <a:ext cx="933269" cy="215444"/>
          </a:xfrm>
          <a:prstGeom prst="rect">
            <a:avLst/>
          </a:prstGeom>
          <a:noFill/>
        </p:spPr>
        <p:txBody>
          <a:bodyPr wrap="none" rtlCol="0">
            <a:spAutoFit/>
          </a:bodyPr>
          <a:lstStyle/>
          <a:p>
            <a:r>
              <a:rPr lang="nb-NO" sz="800" i="1" dirty="0"/>
              <a:t>Foto: Adobe Stock</a:t>
            </a:r>
          </a:p>
        </p:txBody>
      </p:sp>
    </p:spTree>
    <p:extLst>
      <p:ext uri="{BB962C8B-B14F-4D97-AF65-F5344CB8AC3E}">
        <p14:creationId xmlns:p14="http://schemas.microsoft.com/office/powerpoint/2010/main" val="544461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17</a:t>
            </a:fld>
            <a:endParaRPr lang="nb-NO"/>
          </a:p>
        </p:txBody>
      </p:sp>
      <p:sp>
        <p:nvSpPr>
          <p:cNvPr id="6" name="Rektangel 5"/>
          <p:cNvSpPr/>
          <p:nvPr/>
        </p:nvSpPr>
        <p:spPr>
          <a:xfrm>
            <a:off x="5246112" y="1166842"/>
            <a:ext cx="4863834" cy="4524315"/>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r>
              <a:rPr lang="nb-NO" dirty="0">
                <a:latin typeface="Verdana" panose="020B0604030504040204" pitchFamily="34" charset="0"/>
                <a:ea typeface="Verdana" panose="020B0604030504040204" pitchFamily="34" charset="0"/>
              </a:rPr>
              <a:t>Mann, 37 år</a:t>
            </a:r>
          </a:p>
          <a:p>
            <a:pPr lvl="0">
              <a:buClr>
                <a:schemeClr val="dk1"/>
              </a:buClr>
              <a:buSzPts val="2800"/>
            </a:pPr>
            <a:r>
              <a:rPr lang="nb-NO" dirty="0">
                <a:latin typeface="Verdana" panose="020B0604030504040204" pitchFamily="34" charset="0"/>
                <a:ea typeface="Verdana" panose="020B0604030504040204" pitchFamily="34" charset="0"/>
              </a:rPr>
              <a:t>Behandlet på LV for smerter i en finger etter at han «var litt uheldig med en hammer» i går. Han fortalte at han ville dra på hytta på fjellet for å slappe av etter en «slitsom hendelse i går». </a:t>
            </a:r>
          </a:p>
          <a:p>
            <a:pPr lvl="0">
              <a:buClr>
                <a:schemeClr val="dk1"/>
              </a:buClr>
              <a:buSzPts val="2800"/>
            </a:pPr>
            <a:endParaRPr lang="nb-NO"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Du snakket med pasienten, og han var rolig og samlet nå og dro fra LV for en time siden.</a:t>
            </a:r>
          </a:p>
          <a:p>
            <a:pPr lvl="0">
              <a:buClr>
                <a:schemeClr val="dk1"/>
              </a:buClr>
              <a:buSzPts val="2800"/>
            </a:pPr>
            <a:endParaRPr lang="nb-NO"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Nå ringer politiet og vil vite om LV har vært i kontakt med mannen da han har utøvd vold mot kona. Kona døde av skadene nå nettopp. </a:t>
            </a:r>
          </a:p>
        </p:txBody>
      </p:sp>
      <p:sp>
        <p:nvSpPr>
          <p:cNvPr id="3" name="Rektangel 2">
            <a:extLst>
              <a:ext uri="{FF2B5EF4-FFF2-40B4-BE49-F238E27FC236}">
                <a16:creationId xmlns:a16="http://schemas.microsoft.com/office/drawing/2014/main" id="{7ABFA850-F8DB-CC4F-F0DB-E9D2D221A737}"/>
              </a:ext>
            </a:extLst>
          </p:cNvPr>
          <p:cNvSpPr/>
          <p:nvPr/>
        </p:nvSpPr>
        <p:spPr>
          <a:xfrm>
            <a:off x="1720152" y="891778"/>
            <a:ext cx="302037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§21 Taushetsplikt</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pic>
        <p:nvPicPr>
          <p:cNvPr id="7" name="Bilde 6" descr="Et bilde som inneholder kunst, maling, Visuell kunst&#10;&#10;Automatisk generert beskrivelse">
            <a:extLst>
              <a:ext uri="{FF2B5EF4-FFF2-40B4-BE49-F238E27FC236}">
                <a16:creationId xmlns:a16="http://schemas.microsoft.com/office/drawing/2014/main" id="{C235F532-356D-BBB1-AB36-87B43CE10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853" y="2011435"/>
            <a:ext cx="3468327" cy="2346810"/>
          </a:xfrm>
          <a:prstGeom prst="rect">
            <a:avLst/>
          </a:prstGeom>
        </p:spPr>
      </p:pic>
      <p:sp>
        <p:nvSpPr>
          <p:cNvPr id="2" name="TekstSylinder 1">
            <a:extLst>
              <a:ext uri="{FF2B5EF4-FFF2-40B4-BE49-F238E27FC236}">
                <a16:creationId xmlns:a16="http://schemas.microsoft.com/office/drawing/2014/main" id="{B21D223A-7C92-F217-EEC4-7C1A8F4D945D}"/>
              </a:ext>
            </a:extLst>
          </p:cNvPr>
          <p:cNvSpPr txBox="1"/>
          <p:nvPr/>
        </p:nvSpPr>
        <p:spPr>
          <a:xfrm>
            <a:off x="0" y="6613753"/>
            <a:ext cx="1327608" cy="215444"/>
          </a:xfrm>
          <a:prstGeom prst="rect">
            <a:avLst/>
          </a:prstGeom>
          <a:noFill/>
        </p:spPr>
        <p:txBody>
          <a:bodyPr wrap="none" rtlCol="0">
            <a:spAutoFit/>
          </a:bodyPr>
          <a:lstStyle/>
          <a:p>
            <a:r>
              <a:rPr lang="nb-NO" sz="800" i="1" dirty="0"/>
              <a:t>Illustrasjon: Karoline Heldal</a:t>
            </a:r>
          </a:p>
        </p:txBody>
      </p:sp>
    </p:spTree>
    <p:extLst>
      <p:ext uri="{BB962C8B-B14F-4D97-AF65-F5344CB8AC3E}">
        <p14:creationId xmlns:p14="http://schemas.microsoft.com/office/powerpoint/2010/main" val="318889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18</a:t>
            </a:fld>
            <a:endParaRPr lang="nb-NO"/>
          </a:p>
        </p:txBody>
      </p:sp>
      <p:sp>
        <p:nvSpPr>
          <p:cNvPr id="7" name="Rektangel 6"/>
          <p:cNvSpPr/>
          <p:nvPr/>
        </p:nvSpPr>
        <p:spPr>
          <a:xfrm>
            <a:off x="6096000" y="1555036"/>
            <a:ext cx="5329999" cy="4801314"/>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Fra §21 om taushetsplikt</a:t>
            </a: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Omfatter opplysninger vi mottar i kraft av å være helsepersonell, også på fritiden</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Omfatter informasjon om sykdom, sivilstand, bopel, arbeid, yrke, familie-/hjemforhold, kontakt/innleggelse LV/sykehus/fastlege etc.</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Vi skal også </a:t>
            </a:r>
            <a:r>
              <a:rPr lang="nb-NO" i="1" dirty="0">
                <a:latin typeface="Verdana" panose="020B0604030504040204" pitchFamily="34" charset="0"/>
                <a:ea typeface="Verdana" panose="020B0604030504040204" pitchFamily="34" charset="0"/>
              </a:rPr>
              <a:t>hindre </a:t>
            </a:r>
            <a:r>
              <a:rPr lang="nb-NO" dirty="0">
                <a:latin typeface="Verdana" panose="020B0604030504040204" pitchFamily="34" charset="0"/>
                <a:ea typeface="Verdana" panose="020B0604030504040204" pitchFamily="34" charset="0"/>
              </a:rPr>
              <a:t>at andre får adgang til opplysninger</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Snoking: Det er forbudt å lese i noens journal uten at det er begrunnet i helsehjelp til pasienten</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92000"/>
                    </a14:imgEffect>
                  </a14:imgLayer>
                </a14:imgProps>
              </a:ext>
            </a:extLst>
          </a:blip>
          <a:stretch>
            <a:fillRect/>
          </a:stretch>
        </p:blipFill>
        <p:spPr>
          <a:xfrm>
            <a:off x="1573466" y="2269940"/>
            <a:ext cx="3883240" cy="1541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ktangel 3">
            <a:extLst>
              <a:ext uri="{FF2B5EF4-FFF2-40B4-BE49-F238E27FC236}">
                <a16:creationId xmlns:a16="http://schemas.microsoft.com/office/drawing/2014/main" id="{EE469F2A-0410-2940-4DE5-A16FE01883E4}"/>
              </a:ext>
            </a:extLst>
          </p:cNvPr>
          <p:cNvSpPr/>
          <p:nvPr/>
        </p:nvSpPr>
        <p:spPr>
          <a:xfrm>
            <a:off x="1573466" y="957093"/>
            <a:ext cx="302037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§21 Taushetsplikt</a:t>
            </a:r>
            <a:endParaRPr lang="nb-NO" sz="2200" b="1" dirty="0">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438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568869" y="802878"/>
            <a:ext cx="244810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§22 Samtykke</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19</a:t>
            </a:fld>
            <a:endParaRPr lang="nb-NO"/>
          </a:p>
        </p:txBody>
      </p:sp>
      <p:sp>
        <p:nvSpPr>
          <p:cNvPr id="6" name="Rektangel 5"/>
          <p:cNvSpPr/>
          <p:nvPr/>
        </p:nvSpPr>
        <p:spPr>
          <a:xfrm>
            <a:off x="5360411" y="1791057"/>
            <a:ext cx="4863834" cy="3139321"/>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endParaRPr lang="nb-NO" b="1"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En lørdag morgen kl. 04 ringer en bekymret far og sier at hans 18 år gamle datter ikke har kommet hjem fra fest. </a:t>
            </a:r>
          </a:p>
          <a:p>
            <a:pPr lvl="0">
              <a:buClr>
                <a:schemeClr val="dk1"/>
              </a:buClr>
              <a:buSzPts val="2800"/>
            </a:pPr>
            <a:endParaRPr lang="nb-NO"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Du ser på listen at hun er på LV pga. en mulig brukket arm.</a:t>
            </a:r>
          </a:p>
          <a:p>
            <a:pPr lvl="0">
              <a:buClr>
                <a:schemeClr val="dk1"/>
              </a:buClr>
              <a:buSzPts val="2800"/>
            </a:pPr>
            <a:r>
              <a:rPr lang="nb-NO" dirty="0">
                <a:latin typeface="Verdana" panose="020B0604030504040204" pitchFamily="34" charset="0"/>
                <a:ea typeface="Verdana" panose="020B0604030504040204" pitchFamily="34" charset="0"/>
              </a:rPr>
              <a:t>Far gråter og er fortvilet og lurer på om pas. er på LV. </a:t>
            </a:r>
          </a:p>
        </p:txBody>
      </p:sp>
      <p:pic>
        <p:nvPicPr>
          <p:cNvPr id="8" name="Bilde 7" descr="Et bilde som inneholder sketch, tegning, kunst, sort og hvit&#10;&#10;Automatisk generert beskrivelse">
            <a:extLst>
              <a:ext uri="{FF2B5EF4-FFF2-40B4-BE49-F238E27FC236}">
                <a16:creationId xmlns:a16="http://schemas.microsoft.com/office/drawing/2014/main" id="{28FF9DBA-6043-4BAB-997A-2E112F699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489" y="1729563"/>
            <a:ext cx="3815937" cy="2861953"/>
          </a:xfrm>
          <a:prstGeom prst="rect">
            <a:avLst/>
          </a:prstGeom>
        </p:spPr>
      </p:pic>
      <p:sp>
        <p:nvSpPr>
          <p:cNvPr id="3" name="TekstSylinder 2">
            <a:extLst>
              <a:ext uri="{FF2B5EF4-FFF2-40B4-BE49-F238E27FC236}">
                <a16:creationId xmlns:a16="http://schemas.microsoft.com/office/drawing/2014/main" id="{786D09A4-4218-12A6-AD1B-6FAE9009A64C}"/>
              </a:ext>
            </a:extLst>
          </p:cNvPr>
          <p:cNvSpPr txBox="1"/>
          <p:nvPr/>
        </p:nvSpPr>
        <p:spPr>
          <a:xfrm>
            <a:off x="0" y="6613753"/>
            <a:ext cx="1598515" cy="215444"/>
          </a:xfrm>
          <a:prstGeom prst="rect">
            <a:avLst/>
          </a:prstGeom>
          <a:noFill/>
        </p:spPr>
        <p:txBody>
          <a:bodyPr wrap="none" rtlCol="0">
            <a:spAutoFit/>
          </a:bodyPr>
          <a:lstStyle/>
          <a:p>
            <a:r>
              <a:rPr lang="nb-NO" sz="800" i="1" dirty="0"/>
              <a:t>Illustrasjon: Eskild Johannes </a:t>
            </a:r>
            <a:r>
              <a:rPr lang="nb-NO" sz="800" i="1" dirty="0" err="1"/>
              <a:t>Ørum</a:t>
            </a:r>
            <a:endParaRPr lang="nb-NO" sz="800" i="1" dirty="0"/>
          </a:p>
        </p:txBody>
      </p:sp>
    </p:spTree>
    <p:extLst>
      <p:ext uri="{BB962C8B-B14F-4D97-AF65-F5344CB8AC3E}">
        <p14:creationId xmlns:p14="http://schemas.microsoft.com/office/powerpoint/2010/main" val="332096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Undertittel 2"/>
          <p:cNvSpPr txBox="1">
            <a:spLocks/>
          </p:cNvSpPr>
          <p:nvPr/>
        </p:nvSpPr>
        <p:spPr bwMode="auto">
          <a:xfrm>
            <a:off x="3467894" y="1273486"/>
            <a:ext cx="5256212" cy="42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nb-NO" altLang="nb-NO" sz="3200" b="1" dirty="0">
                <a:solidFill>
                  <a:srgbClr val="0070C0"/>
                </a:solidFill>
                <a:latin typeface="Verdana" panose="020B0604030504040204" pitchFamily="34" charset="0"/>
                <a:ea typeface="Verdana" panose="020B0604030504040204" pitchFamily="34" charset="0"/>
              </a:rPr>
              <a:t>Myndighetskrav 1</a:t>
            </a:r>
          </a:p>
        </p:txBody>
      </p:sp>
      <p:sp>
        <p:nvSpPr>
          <p:cNvPr id="2" name="Rektangel 1"/>
          <p:cNvSpPr/>
          <p:nvPr/>
        </p:nvSpPr>
        <p:spPr>
          <a:xfrm>
            <a:off x="4263291" y="1934280"/>
            <a:ext cx="3665427" cy="1015663"/>
          </a:xfrm>
          <a:prstGeom prst="rect">
            <a:avLst/>
          </a:prstGeom>
        </p:spPr>
        <p:txBody>
          <a:bodyPr wrap="none">
            <a:spAutoFit/>
          </a:bodyPr>
          <a:lstStyle/>
          <a:p>
            <a:pPr algn="ctr"/>
            <a:r>
              <a:rPr lang="nb-NO" altLang="nb-NO" sz="2800" dirty="0">
                <a:solidFill>
                  <a:srgbClr val="0070C0"/>
                </a:solidFill>
                <a:latin typeface="Verdana" panose="020B0604030504040204" pitchFamily="34" charset="0"/>
                <a:ea typeface="Verdana" panose="020B0604030504040204" pitchFamily="34" charset="0"/>
                <a:cs typeface="Tahoma" panose="020B0604030504040204" pitchFamily="34" charset="0"/>
              </a:rPr>
              <a:t>Helsepersonelloven</a:t>
            </a:r>
          </a:p>
          <a:p>
            <a:pPr algn="ctr"/>
            <a:endParaRPr lang="nb-NO" altLang="nb-NO" sz="1600" dirty="0">
              <a:solidFill>
                <a:schemeClr val="accent1">
                  <a:lumMod val="50000"/>
                </a:schemeClr>
              </a:solidFill>
              <a:latin typeface="Verdana" panose="020B0604030504040204" pitchFamily="34" charset="0"/>
              <a:ea typeface="Verdana" panose="020B0604030504040204" pitchFamily="34" charset="0"/>
              <a:cs typeface="Tahoma" panose="020B0604030504040204" pitchFamily="34" charset="0"/>
            </a:endParaRPr>
          </a:p>
          <a:p>
            <a:pPr algn="ctr"/>
            <a:endParaRPr lang="nb-NO" altLang="nb-NO" sz="1600" dirty="0">
              <a:solidFill>
                <a:schemeClr val="accent1">
                  <a:lumMod val="50000"/>
                </a:schemeClr>
              </a:solidFill>
              <a:latin typeface="Verdana" panose="020B0604030504040204" pitchFamily="34" charset="0"/>
              <a:ea typeface="Verdana" panose="020B0604030504040204" pitchFamily="34" charset="0"/>
              <a:cs typeface="Tahoma" panose="020B0604030504040204" pitchFamily="34" charset="0"/>
            </a:endParaRPr>
          </a:p>
        </p:txBody>
      </p:sp>
      <p:pic>
        <p:nvPicPr>
          <p:cNvPr id="4" name="Bilde 3">
            <a:extLst>
              <a:ext uri="{FF2B5EF4-FFF2-40B4-BE49-F238E27FC236}">
                <a16:creationId xmlns:a16="http://schemas.microsoft.com/office/drawing/2014/main" id="{E4AC35E8-DECD-4E48-AA03-CA98AEB4981A}"/>
              </a:ext>
            </a:extLst>
          </p:cNvPr>
          <p:cNvPicPr>
            <a:picLocks noChangeAspect="1"/>
          </p:cNvPicPr>
          <p:nvPr/>
        </p:nvPicPr>
        <p:blipFill>
          <a:blip r:embed="rId4"/>
          <a:stretch>
            <a:fillRect/>
          </a:stretch>
        </p:blipFill>
        <p:spPr>
          <a:xfrm>
            <a:off x="4176642" y="2888387"/>
            <a:ext cx="3838712" cy="1889545"/>
          </a:xfrm>
          <a:prstGeom prst="rect">
            <a:avLst/>
          </a:prstGeom>
        </p:spPr>
      </p:pic>
      <p:sp>
        <p:nvSpPr>
          <p:cNvPr id="7" name="Undertittel 2">
            <a:extLst>
              <a:ext uri="{FF2B5EF4-FFF2-40B4-BE49-F238E27FC236}">
                <a16:creationId xmlns:a16="http://schemas.microsoft.com/office/drawing/2014/main" id="{1DDACE8A-F6EE-9108-9678-65D33DB8F838}"/>
              </a:ext>
            </a:extLst>
          </p:cNvPr>
          <p:cNvSpPr>
            <a:spLocks noGrp="1"/>
          </p:cNvSpPr>
          <p:nvPr>
            <p:ph type="subTitle" idx="4294967295"/>
          </p:nvPr>
        </p:nvSpPr>
        <p:spPr>
          <a:xfrm>
            <a:off x="2541586" y="5365750"/>
            <a:ext cx="7108825" cy="935038"/>
          </a:xfrm>
        </p:spPr>
        <p:txBody>
          <a:bodyPr vert="horz" lIns="91440" tIns="45720" rIns="91440" bIns="45720" rtlCol="0" anchor="t">
            <a:normAutofit fontScale="85000" lnSpcReduction="20000"/>
          </a:bodyPr>
          <a:lstStyle/>
          <a:p>
            <a:pPr marL="0" indent="0" algn="ctr">
              <a:buNone/>
            </a:pPr>
            <a:r>
              <a:rPr lang="nb-NO" altLang="nb-NO" sz="2400" dirty="0">
                <a:solidFill>
                  <a:srgbClr val="0070C0"/>
                </a:solidFill>
                <a:latin typeface="Verdana"/>
                <a:ea typeface="Verdana"/>
              </a:rPr>
              <a:t>Grunnkurs for operatører i </a:t>
            </a:r>
            <a:endParaRPr lang="nb-NO" altLang="nb-NO" sz="2400" dirty="0">
              <a:solidFill>
                <a:srgbClr val="0070C0"/>
              </a:solidFill>
              <a:latin typeface="Verdana" panose="020B0604030504040204" pitchFamily="34" charset="0"/>
              <a:ea typeface="Verdana" panose="020B0604030504040204" pitchFamily="34" charset="0"/>
            </a:endParaRPr>
          </a:p>
          <a:p>
            <a:pPr marL="0" indent="0" algn="ctr" eaLnBrk="1" hangingPunct="1">
              <a:buNone/>
            </a:pPr>
            <a:r>
              <a:rPr lang="nb-NO" altLang="nb-NO" sz="2400" dirty="0">
                <a:solidFill>
                  <a:srgbClr val="0070C0"/>
                </a:solidFill>
                <a:latin typeface="Verdana"/>
                <a:ea typeface="Verdana"/>
              </a:rPr>
              <a:t>medisinsk nødmeldetjeneste</a:t>
            </a:r>
            <a:endParaRPr lang="nb-NO" altLang="nb-NO" sz="2400" dirty="0">
              <a:solidFill>
                <a:srgbClr val="0070C0"/>
              </a:solidFill>
              <a:latin typeface="Verdana" panose="020B0604030504040204" pitchFamily="34" charset="0"/>
              <a:ea typeface="Verdana" panose="020B0604030504040204" pitchFamily="34" charset="0"/>
            </a:endParaRPr>
          </a:p>
          <a:p>
            <a:pPr marL="0" indent="0" algn="ctr" eaLnBrk="1" hangingPunct="1">
              <a:buNone/>
            </a:pPr>
            <a:r>
              <a:rPr lang="nb-NO" altLang="nb-NO" sz="1800" dirty="0">
                <a:solidFill>
                  <a:srgbClr val="0070C0"/>
                </a:solidFill>
                <a:latin typeface="Verdana"/>
                <a:ea typeface="Verdana"/>
                <a:cs typeface="Tahoma"/>
              </a:rPr>
              <a:t>Dato:</a:t>
            </a:r>
          </a:p>
        </p:txBody>
      </p:sp>
      <p:sp>
        <p:nvSpPr>
          <p:cNvPr id="3" name="TekstSylinder 2">
            <a:extLst>
              <a:ext uri="{FF2B5EF4-FFF2-40B4-BE49-F238E27FC236}">
                <a16:creationId xmlns:a16="http://schemas.microsoft.com/office/drawing/2014/main" id="{19E28CE5-1F10-AA29-F773-E7BD13A651CF}"/>
              </a:ext>
            </a:extLst>
          </p:cNvPr>
          <p:cNvSpPr txBox="1"/>
          <p:nvPr/>
        </p:nvSpPr>
        <p:spPr>
          <a:xfrm>
            <a:off x="2099798" y="6609219"/>
            <a:ext cx="1136850" cy="215444"/>
          </a:xfrm>
          <a:prstGeom prst="rect">
            <a:avLst/>
          </a:prstGeom>
          <a:noFill/>
        </p:spPr>
        <p:txBody>
          <a:bodyPr wrap="none" rtlCol="0">
            <a:spAutoFit/>
          </a:bodyPr>
          <a:lstStyle/>
          <a:p>
            <a:r>
              <a:rPr lang="nb-NO" sz="800" i="1" dirty="0"/>
              <a:t>Illustrasjon: </a:t>
            </a:r>
            <a:r>
              <a:rPr lang="nb-NO" sz="800" i="1" dirty="0" err="1"/>
              <a:t>Colourbox</a:t>
            </a:r>
            <a:r>
              <a:rPr lang="nb-NO" sz="800" i="1" dirty="0"/>
              <a:t> </a:t>
            </a:r>
          </a:p>
        </p:txBody>
      </p:sp>
    </p:spTree>
    <p:extLst>
      <p:ext uri="{BB962C8B-B14F-4D97-AF65-F5344CB8AC3E}">
        <p14:creationId xmlns:p14="http://schemas.microsoft.com/office/powerpoint/2010/main" val="178078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Bilde 7" descr="Et bilde som inneholder klær, Menneskeansikt, mikrofon, hodetelefoner&#10;&#10;Automatisk generert beskrivelse">
            <a:extLst>
              <a:ext uri="{FF2B5EF4-FFF2-40B4-BE49-F238E27FC236}">
                <a16:creationId xmlns:a16="http://schemas.microsoft.com/office/drawing/2014/main" id="{AD9F1739-5EA8-1147-6274-6A84C455ECFA}"/>
              </a:ext>
            </a:extLst>
          </p:cNvPr>
          <p:cNvPicPr>
            <a:picLocks noChangeAspect="1"/>
          </p:cNvPicPr>
          <p:nvPr/>
        </p:nvPicPr>
        <p:blipFill rotWithShape="1">
          <a:blip r:embed="rId3">
            <a:extLst>
              <a:ext uri="{28A0092B-C50C-407E-A947-70E740481C1C}">
                <a14:useLocalDpi xmlns:a14="http://schemas.microsoft.com/office/drawing/2010/main" val="0"/>
              </a:ext>
            </a:extLst>
          </a:blip>
          <a:srcRect r="-2" b="748"/>
          <a:stretch/>
        </p:blipFill>
        <p:spPr>
          <a:xfrm>
            <a:off x="739962" y="1159495"/>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5" name="Group 14">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6" name="Freeform: Shape 15">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6" name="Rektangel 5"/>
          <p:cNvSpPr/>
          <p:nvPr/>
        </p:nvSpPr>
        <p:spPr>
          <a:xfrm>
            <a:off x="6234868" y="1820369"/>
            <a:ext cx="5217173" cy="3404774"/>
          </a:xfrm>
          <a:prstGeom prst="rect">
            <a:avLst/>
          </a:prstGeom>
        </p:spPr>
        <p:txBody>
          <a:bodyPr vert="horz" lIns="91440" tIns="45720" rIns="91440" bIns="45720" rtlCol="0">
            <a:normAutofit/>
          </a:bodyPr>
          <a:lstStyle/>
          <a:p>
            <a:pPr lvl="0">
              <a:lnSpc>
                <a:spcPct val="90000"/>
              </a:lnSpc>
              <a:spcAft>
                <a:spcPts val="600"/>
              </a:spcAft>
              <a:buClr>
                <a:schemeClr val="dk1"/>
              </a:buClr>
              <a:buSzPts val="2800"/>
            </a:pPr>
            <a:r>
              <a:rPr lang="en-US" b="1" u="sng" dirty="0">
                <a:solidFill>
                  <a:schemeClr val="bg1"/>
                </a:solidFill>
                <a:latin typeface="Verdana" panose="020B0604030504040204" pitchFamily="34" charset="0"/>
                <a:ea typeface="Verdana" panose="020B0604030504040204" pitchFamily="34" charset="0"/>
              </a:rPr>
              <a:t>Case:</a:t>
            </a:r>
            <a:r>
              <a:rPr lang="en-US" b="1" dirty="0">
                <a:solidFill>
                  <a:schemeClr val="bg1"/>
                </a:solidFill>
                <a:latin typeface="Verdana" panose="020B0604030504040204" pitchFamily="34" charset="0"/>
                <a:ea typeface="Verdana" panose="020B0604030504040204" pitchFamily="34" charset="0"/>
              </a:rPr>
              <a:t> </a:t>
            </a:r>
          </a:p>
          <a:p>
            <a:pPr lvl="0" indent="-228600">
              <a:lnSpc>
                <a:spcPct val="90000"/>
              </a:lnSpc>
              <a:spcAft>
                <a:spcPts val="600"/>
              </a:spcAft>
              <a:buClr>
                <a:schemeClr val="dk1"/>
              </a:buClr>
              <a:buSzPts val="2800"/>
              <a:buFont typeface="Arial" panose="020B0604020202020204" pitchFamily="34" charset="0"/>
              <a:buChar char="•"/>
            </a:pPr>
            <a:endParaRPr lang="en-US" b="1" dirty="0">
              <a:solidFill>
                <a:schemeClr val="bg1"/>
              </a:solidFill>
              <a:latin typeface="Verdana" panose="020B0604030504040204" pitchFamily="34" charset="0"/>
              <a:ea typeface="Verdana" panose="020B0604030504040204" pitchFamily="34" charset="0"/>
            </a:endParaRPr>
          </a:p>
          <a:p>
            <a:pPr lvl="0">
              <a:lnSpc>
                <a:spcPct val="90000"/>
              </a:lnSpc>
              <a:spcAft>
                <a:spcPts val="600"/>
              </a:spcAft>
              <a:buClr>
                <a:schemeClr val="dk1"/>
              </a:buClr>
              <a:buSzPts val="2800"/>
            </a:pPr>
            <a:r>
              <a:rPr lang="en-US" b="1" dirty="0" err="1">
                <a:solidFill>
                  <a:schemeClr val="bg1"/>
                </a:solidFill>
                <a:latin typeface="Verdana" panose="020B0604030504040204" pitchFamily="34" charset="0"/>
                <a:ea typeface="Verdana" panose="020B0604030504040204" pitchFamily="34" charset="0"/>
              </a:rPr>
              <a:t>Politiet</a:t>
            </a:r>
            <a:r>
              <a:rPr lang="en-US" b="1" dirty="0">
                <a:solidFill>
                  <a:schemeClr val="bg1"/>
                </a:solidFill>
                <a:latin typeface="Verdana" panose="020B0604030504040204" pitchFamily="34" charset="0"/>
                <a:ea typeface="Verdana" panose="020B0604030504040204" pitchFamily="34" charset="0"/>
              </a:rPr>
              <a:t> ringer LVS </a:t>
            </a:r>
            <a:r>
              <a:rPr lang="en-US" b="1" dirty="0" err="1">
                <a:solidFill>
                  <a:schemeClr val="bg1"/>
                </a:solidFill>
                <a:latin typeface="Verdana" panose="020B0604030504040204" pitchFamily="34" charset="0"/>
                <a:ea typeface="Verdana" panose="020B0604030504040204" pitchFamily="34" charset="0"/>
              </a:rPr>
              <a:t>og</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spør</a:t>
            </a:r>
            <a:r>
              <a:rPr lang="en-US" b="1" dirty="0">
                <a:solidFill>
                  <a:schemeClr val="bg1"/>
                </a:solidFill>
                <a:latin typeface="Verdana" panose="020B0604030504040204" pitchFamily="34" charset="0"/>
                <a:ea typeface="Verdana" panose="020B0604030504040204" pitchFamily="34" charset="0"/>
              </a:rPr>
              <a:t> deg om </a:t>
            </a:r>
            <a:r>
              <a:rPr lang="en-US" b="1" dirty="0" err="1">
                <a:solidFill>
                  <a:schemeClr val="bg1"/>
                </a:solidFill>
                <a:latin typeface="Verdana" panose="020B0604030504040204" pitchFamily="34" charset="0"/>
                <a:ea typeface="Verdana" panose="020B0604030504040204" pitchFamily="34" charset="0"/>
              </a:rPr>
              <a:t>en</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bilfører</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som</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politiet</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ikke</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fikk</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snakket</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ferdig</a:t>
            </a:r>
            <a:r>
              <a:rPr lang="en-US" b="1" dirty="0">
                <a:solidFill>
                  <a:schemeClr val="bg1"/>
                </a:solidFill>
                <a:latin typeface="Verdana" panose="020B0604030504040204" pitchFamily="34" charset="0"/>
                <a:ea typeface="Verdana" panose="020B0604030504040204" pitchFamily="34" charset="0"/>
              </a:rPr>
              <a:t> med </a:t>
            </a:r>
            <a:r>
              <a:rPr lang="en-US" b="1" dirty="0" err="1">
                <a:solidFill>
                  <a:schemeClr val="bg1"/>
                </a:solidFill>
                <a:latin typeface="Verdana" panose="020B0604030504040204" pitchFamily="34" charset="0"/>
                <a:ea typeface="Verdana" panose="020B0604030504040204" pitchFamily="34" charset="0"/>
              </a:rPr>
              <a:t>på</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en</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trafikkulykke</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tidligere</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i</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dag</a:t>
            </a:r>
            <a:r>
              <a:rPr lang="en-US" b="1" dirty="0">
                <a:solidFill>
                  <a:schemeClr val="bg1"/>
                </a:solidFill>
                <a:latin typeface="Verdana" panose="020B0604030504040204" pitchFamily="34" charset="0"/>
                <a:ea typeface="Verdana" panose="020B0604030504040204" pitchFamily="34" charset="0"/>
              </a:rPr>
              <a:t> er </a:t>
            </a:r>
            <a:r>
              <a:rPr lang="en-US" b="1" dirty="0" err="1">
                <a:solidFill>
                  <a:schemeClr val="bg1"/>
                </a:solidFill>
                <a:latin typeface="Verdana" panose="020B0604030504040204" pitchFamily="34" charset="0"/>
                <a:ea typeface="Verdana" panose="020B0604030504040204" pitchFamily="34" charset="0"/>
              </a:rPr>
              <a:t>på</a:t>
            </a:r>
            <a:r>
              <a:rPr lang="en-US" b="1" dirty="0">
                <a:solidFill>
                  <a:schemeClr val="bg1"/>
                </a:solidFill>
                <a:latin typeface="Verdana" panose="020B0604030504040204" pitchFamily="34" charset="0"/>
                <a:ea typeface="Verdana" panose="020B0604030504040204" pitchFamily="34" charset="0"/>
              </a:rPr>
              <a:t> LV. Det </a:t>
            </a:r>
            <a:r>
              <a:rPr lang="en-US" b="1" dirty="0" err="1">
                <a:solidFill>
                  <a:schemeClr val="bg1"/>
                </a:solidFill>
                <a:latin typeface="Verdana" panose="020B0604030504040204" pitchFamily="34" charset="0"/>
                <a:ea typeface="Verdana" panose="020B0604030504040204" pitchFamily="34" charset="0"/>
              </a:rPr>
              <a:t>har</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kommet</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frem</a:t>
            </a:r>
            <a:r>
              <a:rPr lang="en-US" b="1" dirty="0">
                <a:solidFill>
                  <a:schemeClr val="bg1"/>
                </a:solidFill>
                <a:latin typeface="Verdana" panose="020B0604030504040204" pitchFamily="34" charset="0"/>
                <a:ea typeface="Verdana" panose="020B0604030504040204" pitchFamily="34" charset="0"/>
              </a:rPr>
              <a:t> at </a:t>
            </a:r>
            <a:r>
              <a:rPr lang="en-US" b="1" dirty="0" err="1">
                <a:solidFill>
                  <a:schemeClr val="bg1"/>
                </a:solidFill>
                <a:latin typeface="Verdana" panose="020B0604030504040204" pitchFamily="34" charset="0"/>
                <a:ea typeface="Verdana" panose="020B0604030504040204" pitchFamily="34" charset="0"/>
              </a:rPr>
              <a:t>bilføreren</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trolig</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har</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vært</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ruspåvirket</a:t>
            </a:r>
            <a:r>
              <a:rPr lang="en-US" b="1" dirty="0">
                <a:solidFill>
                  <a:schemeClr val="bg1"/>
                </a:solidFill>
                <a:latin typeface="Verdana" panose="020B0604030504040204" pitchFamily="34" charset="0"/>
                <a:ea typeface="Verdana" panose="020B0604030504040204" pitchFamily="34" charset="0"/>
              </a:rPr>
              <a:t>.</a:t>
            </a:r>
          </a:p>
          <a:p>
            <a:pPr lvl="0" indent="-228600">
              <a:lnSpc>
                <a:spcPct val="90000"/>
              </a:lnSpc>
              <a:spcAft>
                <a:spcPts val="600"/>
              </a:spcAft>
              <a:buClr>
                <a:schemeClr val="dk1"/>
              </a:buClr>
              <a:buSzPts val="2800"/>
              <a:buFont typeface="Arial" panose="020B0604020202020204" pitchFamily="34" charset="0"/>
              <a:buChar char="•"/>
            </a:pPr>
            <a:r>
              <a:rPr lang="en-US" b="1" dirty="0">
                <a:solidFill>
                  <a:schemeClr val="bg1"/>
                </a:solidFill>
                <a:latin typeface="Verdana" panose="020B0604030504040204" pitchFamily="34" charset="0"/>
                <a:ea typeface="Verdana" panose="020B0604030504040204" pitchFamily="34" charset="0"/>
              </a:rPr>
              <a:t> </a:t>
            </a:r>
          </a:p>
          <a:p>
            <a:pPr lvl="0">
              <a:lnSpc>
                <a:spcPct val="90000"/>
              </a:lnSpc>
              <a:spcAft>
                <a:spcPts val="600"/>
              </a:spcAft>
              <a:buClr>
                <a:schemeClr val="dk1"/>
              </a:buClr>
              <a:buSzPts val="2800"/>
            </a:pPr>
            <a:r>
              <a:rPr lang="en-US" b="1" dirty="0">
                <a:solidFill>
                  <a:schemeClr val="bg1"/>
                </a:solidFill>
                <a:latin typeface="Verdana" panose="020B0604030504040204" pitchFamily="34" charset="0"/>
                <a:ea typeface="Verdana" panose="020B0604030504040204" pitchFamily="34" charset="0"/>
              </a:rPr>
              <a:t>Du vet at </a:t>
            </a:r>
            <a:r>
              <a:rPr lang="en-US" b="1" dirty="0" err="1">
                <a:solidFill>
                  <a:schemeClr val="bg1"/>
                </a:solidFill>
                <a:latin typeface="Verdana" panose="020B0604030504040204" pitchFamily="34" charset="0"/>
                <a:ea typeface="Verdana" panose="020B0604030504040204" pitchFamily="34" charset="0"/>
              </a:rPr>
              <a:t>bilføreren</a:t>
            </a:r>
            <a:r>
              <a:rPr lang="en-US" b="1" dirty="0">
                <a:solidFill>
                  <a:schemeClr val="bg1"/>
                </a:solidFill>
                <a:latin typeface="Verdana" panose="020B0604030504040204" pitchFamily="34" charset="0"/>
                <a:ea typeface="Verdana" panose="020B0604030504040204" pitchFamily="34" charset="0"/>
              </a:rPr>
              <a:t> er </a:t>
            </a:r>
            <a:r>
              <a:rPr lang="en-US" b="1" dirty="0" err="1">
                <a:solidFill>
                  <a:schemeClr val="bg1"/>
                </a:solidFill>
                <a:latin typeface="Verdana" panose="020B0604030504040204" pitchFamily="34" charset="0"/>
                <a:ea typeface="Verdana" panose="020B0604030504040204" pitchFamily="34" charset="0"/>
              </a:rPr>
              <a:t>pasient</a:t>
            </a:r>
            <a:r>
              <a:rPr lang="en-US" b="1" dirty="0">
                <a:solidFill>
                  <a:schemeClr val="bg1"/>
                </a:solidFill>
                <a:latin typeface="Verdana" panose="020B0604030504040204" pitchFamily="34" charset="0"/>
                <a:ea typeface="Verdana" panose="020B0604030504040204" pitchFamily="34" charset="0"/>
              </a:rPr>
              <a:t> hos </a:t>
            </a:r>
            <a:r>
              <a:rPr lang="en-US" b="1" dirty="0" err="1">
                <a:solidFill>
                  <a:schemeClr val="bg1"/>
                </a:solidFill>
                <a:latin typeface="Verdana" panose="020B0604030504040204" pitchFamily="34" charset="0"/>
                <a:ea typeface="Verdana" panose="020B0604030504040204" pitchFamily="34" charset="0"/>
              </a:rPr>
              <a:t>dere</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på</a:t>
            </a:r>
            <a:r>
              <a:rPr lang="en-US" b="1" dirty="0">
                <a:solidFill>
                  <a:schemeClr val="bg1"/>
                </a:solidFill>
                <a:latin typeface="Verdana" panose="020B0604030504040204" pitchFamily="34" charset="0"/>
                <a:ea typeface="Verdana" panose="020B0604030504040204" pitchFamily="34" charset="0"/>
              </a:rPr>
              <a:t> LV, </a:t>
            </a:r>
            <a:r>
              <a:rPr lang="en-US" b="1" dirty="0" err="1">
                <a:solidFill>
                  <a:schemeClr val="bg1"/>
                </a:solidFill>
                <a:latin typeface="Verdana" panose="020B0604030504040204" pitchFamily="34" charset="0"/>
                <a:ea typeface="Verdana" panose="020B0604030504040204" pitchFamily="34" charset="0"/>
              </a:rPr>
              <a:t>og</a:t>
            </a:r>
            <a:r>
              <a:rPr lang="en-US" b="1" dirty="0">
                <a:solidFill>
                  <a:schemeClr val="bg1"/>
                </a:solidFill>
                <a:latin typeface="Verdana" panose="020B0604030504040204" pitchFamily="34" charset="0"/>
                <a:ea typeface="Verdana" panose="020B0604030504040204" pitchFamily="34" charset="0"/>
              </a:rPr>
              <a:t> du </a:t>
            </a:r>
            <a:r>
              <a:rPr lang="en-US" b="1" dirty="0" err="1">
                <a:solidFill>
                  <a:schemeClr val="bg1"/>
                </a:solidFill>
                <a:latin typeface="Verdana" panose="020B0604030504040204" pitchFamily="34" charset="0"/>
                <a:ea typeface="Verdana" panose="020B0604030504040204" pitchFamily="34" charset="0"/>
              </a:rPr>
              <a:t>blir</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usikker</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på</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hva</a:t>
            </a:r>
            <a:r>
              <a:rPr lang="en-US" b="1" dirty="0">
                <a:solidFill>
                  <a:schemeClr val="bg1"/>
                </a:solidFill>
                <a:latin typeface="Verdana" panose="020B0604030504040204" pitchFamily="34" charset="0"/>
                <a:ea typeface="Verdana" panose="020B0604030504040204" pitchFamily="34" charset="0"/>
              </a:rPr>
              <a:t> du </a:t>
            </a:r>
            <a:r>
              <a:rPr lang="en-US" b="1" dirty="0" err="1">
                <a:solidFill>
                  <a:schemeClr val="bg1"/>
                </a:solidFill>
                <a:latin typeface="Verdana" panose="020B0604030504040204" pitchFamily="34" charset="0"/>
                <a:ea typeface="Verdana" panose="020B0604030504040204" pitchFamily="34" charset="0"/>
              </a:rPr>
              <a:t>skal</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svare</a:t>
            </a:r>
            <a:r>
              <a:rPr lang="en-US" b="1" dirty="0">
                <a:solidFill>
                  <a:schemeClr val="bg1"/>
                </a:solidFill>
                <a:latin typeface="Verdana" panose="020B0604030504040204" pitchFamily="34" charset="0"/>
                <a:ea typeface="Verdana" panose="020B0604030504040204" pitchFamily="34" charset="0"/>
              </a:rPr>
              <a:t> </a:t>
            </a:r>
            <a:r>
              <a:rPr lang="en-US" b="1" dirty="0" err="1">
                <a:solidFill>
                  <a:schemeClr val="bg1"/>
                </a:solidFill>
                <a:latin typeface="Verdana" panose="020B0604030504040204" pitchFamily="34" charset="0"/>
                <a:ea typeface="Verdana" panose="020B0604030504040204" pitchFamily="34" charset="0"/>
              </a:rPr>
              <a:t>politiet</a:t>
            </a:r>
            <a:r>
              <a:rPr lang="en-US" b="1" dirty="0">
                <a:solidFill>
                  <a:schemeClr val="bg1"/>
                </a:solidFill>
                <a:latin typeface="Verdana" panose="020B0604030504040204" pitchFamily="34" charset="0"/>
                <a:ea typeface="Verdana" panose="020B0604030504040204" pitchFamily="34" charset="0"/>
              </a:rPr>
              <a:t>.</a:t>
            </a:r>
          </a:p>
        </p:txBody>
      </p:sp>
      <p:sp>
        <p:nvSpPr>
          <p:cNvPr id="5" name="Plassholder for lysbildenumm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BB55A98-9554-44C9-BA58-B78A95C72FFC}" type="slidenum">
              <a:rPr lang="en-US">
                <a:solidFill>
                  <a:schemeClr val="bg1"/>
                </a:solidFill>
                <a:latin typeface="Calibri" panose="020F0502020204030204"/>
              </a:rPr>
              <a:pPr>
                <a:spcAft>
                  <a:spcPts val="600"/>
                </a:spcAft>
                <a:defRPr/>
              </a:pPr>
              <a:t>20</a:t>
            </a:fld>
            <a:endParaRPr lang="en-US">
              <a:solidFill>
                <a:schemeClr val="bg1"/>
              </a:solidFill>
              <a:latin typeface="Calibri" panose="020F0502020204030204"/>
            </a:endParaRPr>
          </a:p>
        </p:txBody>
      </p:sp>
      <p:grpSp>
        <p:nvGrpSpPr>
          <p:cNvPr id="19"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0" name="Freeform: Shape 19">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Rektangel 3">
            <a:extLst>
              <a:ext uri="{FF2B5EF4-FFF2-40B4-BE49-F238E27FC236}">
                <a16:creationId xmlns:a16="http://schemas.microsoft.com/office/drawing/2014/main" id="{4F291CC5-A084-864E-B8F8-A96545F4A201}"/>
              </a:ext>
            </a:extLst>
          </p:cNvPr>
          <p:cNvSpPr/>
          <p:nvPr/>
        </p:nvSpPr>
        <p:spPr>
          <a:xfrm>
            <a:off x="2210009" y="438482"/>
            <a:ext cx="2448106" cy="430887"/>
          </a:xfrm>
          <a:prstGeom prst="rect">
            <a:avLst/>
          </a:prstGeom>
        </p:spPr>
        <p:txBody>
          <a:bodyPr wrap="none">
            <a:spAutoFit/>
          </a:bodyPr>
          <a:lstStyle/>
          <a:p>
            <a:pPr>
              <a:spcAft>
                <a:spcPts val="600"/>
              </a:spcAft>
            </a:pPr>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§22 Samtykke</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2" name="TekstSylinder 1">
            <a:extLst>
              <a:ext uri="{FF2B5EF4-FFF2-40B4-BE49-F238E27FC236}">
                <a16:creationId xmlns:a16="http://schemas.microsoft.com/office/drawing/2014/main" id="{9200BAB0-28D8-28D8-E35D-88CB9D888C1B}"/>
              </a:ext>
            </a:extLst>
          </p:cNvPr>
          <p:cNvSpPr txBox="1"/>
          <p:nvPr/>
        </p:nvSpPr>
        <p:spPr>
          <a:xfrm>
            <a:off x="0" y="6613753"/>
            <a:ext cx="715260" cy="215444"/>
          </a:xfrm>
          <a:prstGeom prst="rect">
            <a:avLst/>
          </a:prstGeom>
          <a:noFill/>
        </p:spPr>
        <p:txBody>
          <a:bodyPr wrap="none" rtlCol="0">
            <a:spAutoFit/>
          </a:bodyPr>
          <a:lstStyle/>
          <a:p>
            <a:r>
              <a:rPr lang="nb-NO" sz="800" i="1" dirty="0">
                <a:solidFill>
                  <a:schemeClr val="bg1">
                    <a:lumMod val="95000"/>
                  </a:schemeClr>
                </a:solidFill>
              </a:rPr>
              <a:t>Foto: Politiet</a:t>
            </a:r>
          </a:p>
        </p:txBody>
      </p:sp>
    </p:spTree>
    <p:extLst>
      <p:ext uri="{BB962C8B-B14F-4D97-AF65-F5344CB8AC3E}">
        <p14:creationId xmlns:p14="http://schemas.microsoft.com/office/powerpoint/2010/main" val="1062393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21</a:t>
            </a:fld>
            <a:endParaRPr lang="nb-NO"/>
          </a:p>
        </p:txBody>
      </p:sp>
      <p:sp>
        <p:nvSpPr>
          <p:cNvPr id="7" name="Rektangel 6"/>
          <p:cNvSpPr/>
          <p:nvPr/>
        </p:nvSpPr>
        <p:spPr>
          <a:xfrm>
            <a:off x="5498087" y="1954220"/>
            <a:ext cx="6225026" cy="1631216"/>
          </a:xfrm>
          <a:prstGeom prst="rect">
            <a:avLst/>
          </a:prstGeom>
        </p:spPr>
        <p:txBody>
          <a:bodyPr wrap="square">
            <a:spAutoFit/>
          </a:bodyPr>
          <a:lstStyle/>
          <a:p>
            <a:r>
              <a:rPr lang="nb-NO" sz="2000" b="1" dirty="0">
                <a:latin typeface="Verdana" panose="020B0604030504040204" pitchFamily="34" charset="0"/>
                <a:ea typeface="Verdana" panose="020B0604030504040204" pitchFamily="34" charset="0"/>
              </a:rPr>
              <a:t>Fra §22 om samtykke:</a:t>
            </a:r>
          </a:p>
          <a:p>
            <a:endParaRPr lang="nb-NO" sz="20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sz="2000" dirty="0">
                <a:latin typeface="Verdana" panose="020B0604030504040204" pitchFamily="34" charset="0"/>
                <a:ea typeface="Verdana" panose="020B0604030504040204" pitchFamily="34" charset="0"/>
              </a:rPr>
              <a:t>Samtykke gjør at informasjon kan deles</a:t>
            </a:r>
          </a:p>
          <a:p>
            <a:pPr marL="285750" indent="-285750">
              <a:buFont typeface="Arial" panose="020B0604020202020204" pitchFamily="34" charset="0"/>
              <a:buChar char="•"/>
            </a:pPr>
            <a:endParaRPr lang="nb-NO" sz="2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sz="2000" dirty="0">
                <a:latin typeface="Verdana" panose="020B0604030504040204" pitchFamily="34" charset="0"/>
                <a:ea typeface="Verdana" panose="020B0604030504040204" pitchFamily="34" charset="0"/>
              </a:rPr>
              <a:t>Samtykket må være frivillig og informert</a:t>
            </a:r>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99000"/>
                    </a14:imgEffect>
                  </a14:imgLayer>
                </a14:imgProps>
              </a:ext>
            </a:extLst>
          </a:blip>
          <a:stretch>
            <a:fillRect/>
          </a:stretch>
        </p:blipFill>
        <p:spPr>
          <a:xfrm>
            <a:off x="1720152" y="1954220"/>
            <a:ext cx="2942665" cy="2097643"/>
          </a:xfrm>
          <a:prstGeom prst="rect">
            <a:avLst/>
          </a:prstGeom>
        </p:spPr>
      </p:pic>
      <p:sp>
        <p:nvSpPr>
          <p:cNvPr id="3" name="Rektangel 2">
            <a:extLst>
              <a:ext uri="{FF2B5EF4-FFF2-40B4-BE49-F238E27FC236}">
                <a16:creationId xmlns:a16="http://schemas.microsoft.com/office/drawing/2014/main" id="{FC2CF0C9-13C4-ABEE-C241-0F75F7FC21B9}"/>
              </a:ext>
            </a:extLst>
          </p:cNvPr>
          <p:cNvSpPr/>
          <p:nvPr/>
        </p:nvSpPr>
        <p:spPr>
          <a:xfrm>
            <a:off x="1720152" y="879078"/>
            <a:ext cx="244810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§22 Samtykke</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5589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349332" y="940038"/>
            <a:ext cx="5748690"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§25 Samarbeidende helsepersonell</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22</a:t>
            </a:fld>
            <a:endParaRPr lang="nb-NO"/>
          </a:p>
        </p:txBody>
      </p:sp>
      <p:sp>
        <p:nvSpPr>
          <p:cNvPr id="6" name="Rektangel 5"/>
          <p:cNvSpPr/>
          <p:nvPr/>
        </p:nvSpPr>
        <p:spPr>
          <a:xfrm>
            <a:off x="5290456" y="2231723"/>
            <a:ext cx="5929831" cy="2031325"/>
          </a:xfrm>
          <a:prstGeom prst="rect">
            <a:avLst/>
          </a:prstGeom>
        </p:spPr>
        <p:txBody>
          <a:bodyPr wrap="square">
            <a:spAutoFit/>
          </a:bodyPr>
          <a:lstStyle/>
          <a:p>
            <a:pPr lvl="0">
              <a:buClr>
                <a:schemeClr val="dk1"/>
              </a:buClr>
              <a:buSzPts val="2800"/>
            </a:pPr>
            <a:r>
              <a:rPr lang="nb-NO" b="1" dirty="0">
                <a:latin typeface="Verdana" panose="020B0604030504040204" pitchFamily="34" charset="0"/>
                <a:ea typeface="Verdana" panose="020B0604030504040204" pitchFamily="34" charset="0"/>
              </a:rPr>
              <a:t>Fra §25 om samarbeidende personell:</a:t>
            </a:r>
          </a:p>
          <a:p>
            <a:pPr marL="285750" lvl="0" indent="-285750">
              <a:buClr>
                <a:schemeClr val="dk1"/>
              </a:buClr>
              <a:buSzPts val="280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lvl="0" indent="-285750">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Opplysninger kan deles med samarbeidende personell når nødvendig for å yte helsehjelp</a:t>
            </a:r>
          </a:p>
          <a:p>
            <a:pPr marL="285750" lvl="0" indent="-285750">
              <a:buClr>
                <a:schemeClr val="dk1"/>
              </a:buClr>
              <a:buSzPts val="280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lvl="0" indent="-285750">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Eksempler er andre avdelinger, fastlege, hjemmesykepleie, sykehjem, LV etc.</a:t>
            </a:r>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349332" y="2231723"/>
            <a:ext cx="3445698" cy="284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9611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207678" y="929878"/>
            <a:ext cx="398538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Helsepersonelloven §31</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23</a:t>
            </a:fld>
            <a:endParaRPr lang="nb-NO"/>
          </a:p>
        </p:txBody>
      </p:sp>
      <p:sp>
        <p:nvSpPr>
          <p:cNvPr id="6" name="Rektangel 5"/>
          <p:cNvSpPr/>
          <p:nvPr/>
        </p:nvSpPr>
        <p:spPr>
          <a:xfrm>
            <a:off x="6096000" y="2230153"/>
            <a:ext cx="5381946" cy="1477328"/>
          </a:xfrm>
          <a:prstGeom prst="rect">
            <a:avLst/>
          </a:prstGeom>
        </p:spPr>
        <p:txBody>
          <a:bodyPr wrap="square">
            <a:spAutoFit/>
          </a:bodyPr>
          <a:lstStyle/>
          <a:p>
            <a:pPr lvl="0">
              <a:buClr>
                <a:schemeClr val="dk1"/>
              </a:buClr>
              <a:buSzPts val="2800"/>
            </a:pPr>
            <a:r>
              <a:rPr lang="nb-NO" b="1" dirty="0">
                <a:latin typeface="Verdana" panose="020B0604030504040204" pitchFamily="34" charset="0"/>
                <a:ea typeface="Verdana" panose="020B0604030504040204" pitchFamily="34" charset="0"/>
              </a:rPr>
              <a:t>§31 om nødetater:</a:t>
            </a:r>
          </a:p>
          <a:p>
            <a:pPr lvl="0">
              <a:buClr>
                <a:schemeClr val="dk1"/>
              </a:buClr>
              <a:buSzPts val="2800"/>
            </a:pPr>
            <a:endParaRPr lang="nb-NO" b="1" dirty="0">
              <a:latin typeface="Verdana" panose="020B0604030504040204" pitchFamily="34" charset="0"/>
              <a:ea typeface="Verdana" panose="020B0604030504040204" pitchFamily="34" charset="0"/>
            </a:endParaRPr>
          </a:p>
          <a:p>
            <a:pPr marL="285750" lvl="0" indent="-285750">
              <a:buClr>
                <a:schemeClr val="dk1"/>
              </a:buClr>
              <a:buSzPts val="2800"/>
              <a:buFont typeface="Arial" panose="020B0604020202020204" pitchFamily="34" charset="0"/>
              <a:buChar char="•"/>
            </a:pPr>
            <a:r>
              <a:rPr lang="nb-NO" dirty="0">
                <a:latin typeface="Verdana" panose="020B0604030504040204" pitchFamily="34" charset="0"/>
                <a:ea typeface="Verdana" panose="020B0604030504040204" pitchFamily="34" charset="0"/>
              </a:rPr>
              <a:t>Plikt til å varsle politi og brannvesen dersom det er nødvendig for å avverge alvorlig skade på person eller eiendom</a:t>
            </a:r>
          </a:p>
        </p:txBody>
      </p:sp>
      <p:pic>
        <p:nvPicPr>
          <p:cNvPr id="7" name="Bilde 6"/>
          <p:cNvPicPr>
            <a:picLocks noChangeAspect="1"/>
          </p:cNvPicPr>
          <p:nvPr/>
        </p:nvPicPr>
        <p:blipFill>
          <a:blip r:embed="rId4">
            <a:extLst>
              <a:ext uri="{BEBA8EAE-BF5A-486C-A8C5-ECC9F3942E4B}">
                <a14:imgProps xmlns:a14="http://schemas.microsoft.com/office/drawing/2010/main">
                  <a14:imgLayer r:embed="rId5">
                    <a14:imgEffect>
                      <a14:sharpenSoften amount="-97000"/>
                    </a14:imgEffect>
                  </a14:imgLayer>
                </a14:imgProps>
              </a:ext>
            </a:extLst>
          </a:blip>
          <a:stretch>
            <a:fillRect/>
          </a:stretch>
        </p:blipFill>
        <p:spPr>
          <a:xfrm>
            <a:off x="1207678" y="2230153"/>
            <a:ext cx="4142405" cy="1357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519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39818" y="1227589"/>
            <a:ext cx="2818400" cy="461665"/>
          </a:xfrm>
          <a:prstGeom prst="rect">
            <a:avLst/>
          </a:prstGeom>
        </p:spPr>
        <p:txBody>
          <a:bodyPr wrap="none">
            <a:spAutoFit/>
          </a:bodyPr>
          <a:lstStyle/>
          <a:p>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Noen gode råd </a:t>
            </a:r>
            <a:endParaRPr lang="nb-NO" sz="2400" dirty="0">
              <a:latin typeface="Verdana" panose="020B0604030504040204" pitchFamily="34" charset="0"/>
              <a:ea typeface="Verdana" panose="020B0604030504040204" pitchFamily="34" charset="0"/>
              <a:cs typeface="Tahoma" panose="020B0604030504040204" pitchFamily="34" charset="0"/>
            </a:endParaRPr>
          </a:p>
        </p:txBody>
      </p:sp>
      <p:sp>
        <p:nvSpPr>
          <p:cNvPr id="3" name="Plassholder for lysbildenummer 2"/>
          <p:cNvSpPr>
            <a:spLocks noGrp="1"/>
          </p:cNvSpPr>
          <p:nvPr>
            <p:ph type="sldNum" sz="quarter" idx="12"/>
          </p:nvPr>
        </p:nvSpPr>
        <p:spPr/>
        <p:txBody>
          <a:bodyPr/>
          <a:lstStyle/>
          <a:p>
            <a:fld id="{BBB55A98-9554-44C9-BA58-B78A95C72FFC}" type="slidenum">
              <a:rPr lang="nb-NO" smtClean="0"/>
              <a:t>24</a:t>
            </a:fld>
            <a:endParaRPr lang="nb-NO"/>
          </a:p>
        </p:txBody>
      </p:sp>
      <p:pic>
        <p:nvPicPr>
          <p:cNvPr id="5" name="Bilde 3">
            <a:extLst>
              <a:ext uri="{FF2B5EF4-FFF2-40B4-BE49-F238E27FC236}">
                <a16:creationId xmlns:a16="http://schemas.microsoft.com/office/drawing/2014/main" id="{6E7C9A94-F514-8837-5E07-82449B86BB48}"/>
              </a:ext>
            </a:extLst>
          </p:cNvPr>
          <p:cNvPicPr>
            <a:picLocks noChangeAspect="1"/>
          </p:cNvPicPr>
          <p:nvPr/>
        </p:nvPicPr>
        <p:blipFill>
          <a:blip r:embed="rId3"/>
          <a:stretch>
            <a:fillRect/>
          </a:stretch>
        </p:blipFill>
        <p:spPr>
          <a:xfrm>
            <a:off x="10179170" y="4181"/>
            <a:ext cx="1933275" cy="1936762"/>
          </a:xfrm>
          <a:prstGeom prst="rect">
            <a:avLst/>
          </a:prstGeom>
        </p:spPr>
      </p:pic>
      <p:sp>
        <p:nvSpPr>
          <p:cNvPr id="4" name="TekstSylinder 3">
            <a:extLst>
              <a:ext uri="{FF2B5EF4-FFF2-40B4-BE49-F238E27FC236}">
                <a16:creationId xmlns:a16="http://schemas.microsoft.com/office/drawing/2014/main" id="{09A9B6F5-8637-BC2E-E2D7-332E8A9A7908}"/>
              </a:ext>
            </a:extLst>
          </p:cNvPr>
          <p:cNvSpPr txBox="1"/>
          <p:nvPr/>
        </p:nvSpPr>
        <p:spPr>
          <a:xfrm>
            <a:off x="380380" y="2613392"/>
            <a:ext cx="11431239" cy="1631216"/>
          </a:xfrm>
          <a:prstGeom prst="rect">
            <a:avLst/>
          </a:prstGeom>
          <a:noFill/>
        </p:spPr>
        <p:txBody>
          <a:bodyPr wrap="square">
            <a:spAutoFit/>
          </a:bodyPr>
          <a:lstStyle/>
          <a:p>
            <a:pPr marL="800100" lvl="1" indent="-342900">
              <a:buFont typeface="Wingdings" panose="05000000000000000000" pitchFamily="2" charset="2"/>
              <a:buChar char="Ø"/>
            </a:pPr>
            <a:r>
              <a:rPr lang="nb-NO" sz="2000" dirty="0">
                <a:latin typeface="Verdana" panose="020B0604030504040204" pitchFamily="34" charset="0"/>
                <a:ea typeface="Verdana" panose="020B0604030504040204" pitchFamily="34" charset="0"/>
                <a:cs typeface="Tahoma" panose="020B0604030504040204" pitchFamily="34" charset="0"/>
              </a:rPr>
              <a:t>ta en time-out for å vurdere aktuell lovhjemmel</a:t>
            </a:r>
          </a:p>
          <a:p>
            <a:pPr marL="800100" lvl="1" indent="-342900">
              <a:buFont typeface="Wingdings" panose="05000000000000000000" pitchFamily="2" charset="2"/>
              <a:buChar char="Ø"/>
            </a:pPr>
            <a:endParaRPr lang="nb-NO" sz="2000" dirty="0">
              <a:latin typeface="Verdana" panose="020B0604030504040204" pitchFamily="34" charset="0"/>
              <a:ea typeface="Verdana" panose="020B0604030504040204" pitchFamily="34" charset="0"/>
              <a:cs typeface="Tahoma" panose="020B0604030504040204" pitchFamily="34" charset="0"/>
            </a:endParaRPr>
          </a:p>
          <a:p>
            <a:pPr marL="800100" lvl="1" indent="-342900">
              <a:buFont typeface="Wingdings" panose="05000000000000000000" pitchFamily="2" charset="2"/>
              <a:buChar char="Ø"/>
            </a:pPr>
            <a:r>
              <a:rPr lang="nb-NO" sz="2000" dirty="0">
                <a:latin typeface="Verdana" panose="020B0604030504040204" pitchFamily="34" charset="0"/>
                <a:ea typeface="Verdana" panose="020B0604030504040204" pitchFamily="34" charset="0"/>
                <a:cs typeface="Tahoma" panose="020B0604030504040204" pitchFamily="34" charset="0"/>
              </a:rPr>
              <a:t>diskuter med en kollega / slå opp (kommentarutgaven av helsepersonelloven)</a:t>
            </a:r>
          </a:p>
          <a:p>
            <a:pPr marL="800100" lvl="1" indent="-342900">
              <a:buFont typeface="Wingdings" panose="05000000000000000000" pitchFamily="2" charset="2"/>
              <a:buChar char="Ø"/>
            </a:pPr>
            <a:endParaRPr lang="nb-NO" sz="2000" dirty="0">
              <a:latin typeface="Verdana" panose="020B0604030504040204" pitchFamily="34" charset="0"/>
              <a:ea typeface="Verdana" panose="020B0604030504040204" pitchFamily="34" charset="0"/>
              <a:cs typeface="Tahoma" panose="020B0604030504040204" pitchFamily="34" charset="0"/>
            </a:endParaRPr>
          </a:p>
          <a:p>
            <a:pPr marL="800100" lvl="1" indent="-342900">
              <a:buFont typeface="Wingdings" panose="05000000000000000000" pitchFamily="2" charset="2"/>
              <a:buChar char="Ø"/>
            </a:pPr>
            <a:r>
              <a:rPr lang="nb-NO" sz="2000" dirty="0">
                <a:latin typeface="Verdana" panose="020B0604030504040204" pitchFamily="34" charset="0"/>
                <a:ea typeface="Verdana" panose="020B0604030504040204" pitchFamily="34" charset="0"/>
                <a:cs typeface="Tahoma" panose="020B0604030504040204" pitchFamily="34" charset="0"/>
              </a:rPr>
              <a:t>dokumenter dine vurderinger</a:t>
            </a:r>
          </a:p>
        </p:txBody>
      </p:sp>
      <p:sp>
        <p:nvSpPr>
          <p:cNvPr id="7" name="TekstSylinder 6">
            <a:extLst>
              <a:ext uri="{FF2B5EF4-FFF2-40B4-BE49-F238E27FC236}">
                <a16:creationId xmlns:a16="http://schemas.microsoft.com/office/drawing/2014/main" id="{2A8AB067-F0AD-7D97-1AB2-4281BF3493E0}"/>
              </a:ext>
            </a:extLst>
          </p:cNvPr>
          <p:cNvSpPr txBox="1"/>
          <p:nvPr/>
        </p:nvSpPr>
        <p:spPr>
          <a:xfrm>
            <a:off x="0" y="6613753"/>
            <a:ext cx="1114408" cy="215444"/>
          </a:xfrm>
          <a:prstGeom prst="rect">
            <a:avLst/>
          </a:prstGeom>
          <a:noFill/>
        </p:spPr>
        <p:txBody>
          <a:bodyPr wrap="none" rtlCol="0">
            <a:spAutoFit/>
          </a:bodyPr>
          <a:lstStyle/>
          <a:p>
            <a:r>
              <a:rPr lang="nb-NO" sz="800" i="1" dirty="0"/>
              <a:t>Illustrasjon: </a:t>
            </a:r>
            <a:r>
              <a:rPr lang="nb-NO" sz="800" i="1" dirty="0" err="1"/>
              <a:t>Colourbox</a:t>
            </a:r>
            <a:endParaRPr lang="nb-NO" sz="800" i="1" dirty="0"/>
          </a:p>
        </p:txBody>
      </p:sp>
    </p:spTree>
    <p:extLst>
      <p:ext uri="{BB962C8B-B14F-4D97-AF65-F5344CB8AC3E}">
        <p14:creationId xmlns:p14="http://schemas.microsoft.com/office/powerpoint/2010/main" val="3812649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4"/>
          <a:stretch>
            <a:fillRect/>
          </a:stretch>
        </p:blipFill>
        <p:spPr>
          <a:xfrm>
            <a:off x="9767252" y="1714324"/>
            <a:ext cx="2064111" cy="2256527"/>
          </a:xfrm>
          <a:prstGeom prst="rect">
            <a:avLst/>
          </a:prstGeom>
        </p:spPr>
      </p:pic>
      <p:sp>
        <p:nvSpPr>
          <p:cNvPr id="4" name="Bildeforklaring formet som en ellipse 3"/>
          <p:cNvSpPr/>
          <p:nvPr/>
        </p:nvSpPr>
        <p:spPr>
          <a:xfrm>
            <a:off x="4762182" y="570779"/>
            <a:ext cx="4490765" cy="1339692"/>
          </a:xfrm>
          <a:prstGeom prst="wedgeEllipseCallout">
            <a:avLst>
              <a:gd name="adj1" fmla="val 85326"/>
              <a:gd name="adj2" fmla="val 925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chemeClr val="tx1"/>
                </a:solidFill>
              </a:rPr>
              <a:t>… har vi nådd målet med emnet?</a:t>
            </a:r>
          </a:p>
        </p:txBody>
      </p:sp>
      <p:sp>
        <p:nvSpPr>
          <p:cNvPr id="5" name="Plassholder for lysbildenummer 4"/>
          <p:cNvSpPr>
            <a:spLocks noGrp="1"/>
          </p:cNvSpPr>
          <p:nvPr>
            <p:ph type="sldNum" sz="quarter" idx="12"/>
          </p:nvPr>
        </p:nvSpPr>
        <p:spPr/>
        <p:txBody>
          <a:bodyPr/>
          <a:lstStyle/>
          <a:p>
            <a:fld id="{BBB55A98-9554-44C9-BA58-B78A95C72FFC}" type="slidenum">
              <a:rPr lang="nb-NO" smtClean="0"/>
              <a:t>25</a:t>
            </a:fld>
            <a:endParaRPr lang="nb-NO"/>
          </a:p>
        </p:txBody>
      </p:sp>
      <p:sp>
        <p:nvSpPr>
          <p:cNvPr id="2" name="TekstSylinder 1">
            <a:extLst>
              <a:ext uri="{FF2B5EF4-FFF2-40B4-BE49-F238E27FC236}">
                <a16:creationId xmlns:a16="http://schemas.microsoft.com/office/drawing/2014/main" id="{6E9D2DA5-70CC-48D6-5737-1DCFFCFC25AD}"/>
              </a:ext>
            </a:extLst>
          </p:cNvPr>
          <p:cNvSpPr txBox="1"/>
          <p:nvPr/>
        </p:nvSpPr>
        <p:spPr>
          <a:xfrm>
            <a:off x="791158" y="1805963"/>
            <a:ext cx="8149642" cy="3554819"/>
          </a:xfrm>
          <a:prstGeom prst="rect">
            <a:avLst/>
          </a:prstGeom>
          <a:noFill/>
        </p:spPr>
        <p:txBody>
          <a:bodyPr wrap="square">
            <a:spAutoFit/>
          </a:bodyPr>
          <a:lstStyle/>
          <a:p>
            <a:pPr marL="228600" fontAlgn="base">
              <a:lnSpc>
                <a:spcPct val="150000"/>
              </a:lnSpc>
            </a:pPr>
            <a:r>
              <a:rPr lang="nb-NO" dirty="0">
                <a:effectLst/>
                <a:latin typeface="Verdana" panose="020B0604030504040204" pitchFamily="34" charset="0"/>
                <a:ea typeface="Verdana" panose="020B0604030504040204" pitchFamily="34" charset="0"/>
                <a:cs typeface="Times New Roman" panose="02020603050405020304" pitchFamily="18" charset="0"/>
              </a:rPr>
              <a:t>Kursdeltaker skal kunne beskrive innholdet i </a:t>
            </a:r>
          </a:p>
          <a:p>
            <a:pPr marL="228600" fontAlgn="base">
              <a:lnSpc>
                <a:spcPct val="150000"/>
              </a:lnSpc>
            </a:pPr>
            <a:r>
              <a:rPr lang="nb-NO" dirty="0">
                <a:effectLst/>
                <a:latin typeface="Verdana" panose="020B0604030504040204" pitchFamily="34" charset="0"/>
                <a:ea typeface="Verdana" panose="020B0604030504040204" pitchFamily="34" charset="0"/>
                <a:cs typeface="Times New Roman" panose="02020603050405020304" pitchFamily="18" charset="0"/>
              </a:rPr>
              <a:t>helsepersonellovens bestemmelser om:</a:t>
            </a:r>
          </a:p>
          <a:p>
            <a:pPr marL="1257300" lvl="2" indent="-342900" fontAlgn="base">
              <a:lnSpc>
                <a:spcPct val="150000"/>
              </a:lnSpc>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yrkesutøvelse (forsvarlighet)</a:t>
            </a:r>
          </a:p>
          <a:p>
            <a:pPr marL="2171700" lvl="4" indent="-342900">
              <a:lnSpc>
                <a:spcPct val="150000"/>
              </a:lnSpc>
              <a:buFont typeface="Wingdings" panose="05000000000000000000" pitchFamily="2" charset="2"/>
              <a:buChar char="Ø"/>
              <a:defRPr/>
            </a:pPr>
            <a:r>
              <a:rPr kumimoji="0" lang="nb-NO"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husk at omsorgsfull hjelp er et lovkrav</a:t>
            </a:r>
            <a:endParaRPr lang="nb-NO" dirty="0">
              <a:effectLst/>
              <a:latin typeface="Verdana" panose="020B0604030504040204" pitchFamily="34" charset="0"/>
              <a:ea typeface="Verdana" panose="020B0604030504040204" pitchFamily="34" charset="0"/>
              <a:cs typeface="Times New Roman" panose="02020603050405020304" pitchFamily="18" charset="0"/>
            </a:endParaRPr>
          </a:p>
          <a:p>
            <a:pPr marL="1257300" lvl="2" indent="-342900" fontAlgn="base">
              <a:lnSpc>
                <a:spcPct val="150000"/>
              </a:lnSpc>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øyeblikkelig hjelp</a:t>
            </a:r>
          </a:p>
          <a:p>
            <a:pPr marL="2171700" lvl="4" indent="-342900">
              <a:buFont typeface="Wingdings" panose="05000000000000000000" pitchFamily="2" charset="2"/>
              <a:buChar char="Ø"/>
              <a:defRPr/>
            </a:pPr>
            <a:r>
              <a:rPr kumimoji="0" lang="nb-NO"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plikten trumfer samtykkekrav</a:t>
            </a:r>
          </a:p>
          <a:p>
            <a:pPr marL="2171700" lvl="4" indent="-342900">
              <a:lnSpc>
                <a:spcPct val="150000"/>
              </a:lnSpc>
              <a:buFont typeface="Wingdings" panose="05000000000000000000" pitchFamily="2" charset="2"/>
              <a:buChar char="Ø"/>
              <a:defRPr/>
            </a:pPr>
            <a:r>
              <a:rPr kumimoji="0" lang="nb-NO"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gjelder også psykiatri</a:t>
            </a:r>
          </a:p>
          <a:p>
            <a:pPr marL="1257300" lvl="2" indent="-342900" fontAlgn="base">
              <a:lnSpc>
                <a:spcPct val="150000"/>
              </a:lnSpc>
              <a:buFont typeface="+mj-lt"/>
              <a:buAutoNum type="arabicPeriod"/>
            </a:pPr>
            <a:r>
              <a:rPr lang="nb-NO" dirty="0">
                <a:latin typeface="Verdana" panose="020B0604030504040204" pitchFamily="34" charset="0"/>
                <a:ea typeface="Verdana" panose="020B0604030504040204" pitchFamily="34" charset="0"/>
                <a:cs typeface="Times New Roman" panose="02020603050405020304" pitchFamily="18" charset="0"/>
              </a:rPr>
              <a:t>T</a:t>
            </a:r>
            <a:r>
              <a:rPr lang="nb-NO" dirty="0">
                <a:effectLst/>
                <a:latin typeface="Verdana" panose="020B0604030504040204" pitchFamily="34" charset="0"/>
                <a:ea typeface="Verdana" panose="020B0604030504040204" pitchFamily="34" charset="0"/>
                <a:cs typeface="Times New Roman" panose="02020603050405020304" pitchFamily="18" charset="0"/>
              </a:rPr>
              <a:t>aushetsplikt med unntak</a:t>
            </a:r>
          </a:p>
          <a:p>
            <a:pPr marL="2171700" lvl="4" indent="-342900">
              <a:buFont typeface="Wingdings" panose="05000000000000000000" pitchFamily="2" charset="2"/>
              <a:buChar char="Ø"/>
              <a:defRPr/>
            </a:pPr>
            <a:r>
              <a:rPr kumimoji="0" lang="nb-NO"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§21 gjelder også på fritiden</a:t>
            </a:r>
            <a:endParaRPr lang="nb-NO"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6" name="TekstSylinder 5">
            <a:extLst>
              <a:ext uri="{FF2B5EF4-FFF2-40B4-BE49-F238E27FC236}">
                <a16:creationId xmlns:a16="http://schemas.microsoft.com/office/drawing/2014/main" id="{A13935DA-6920-CFF4-B2BF-3078B8DFD493}"/>
              </a:ext>
            </a:extLst>
          </p:cNvPr>
          <p:cNvSpPr txBox="1"/>
          <p:nvPr/>
        </p:nvSpPr>
        <p:spPr>
          <a:xfrm>
            <a:off x="0" y="6613753"/>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1023707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Undertittel 2"/>
          <p:cNvSpPr txBox="1">
            <a:spLocks/>
          </p:cNvSpPr>
          <p:nvPr/>
        </p:nvSpPr>
        <p:spPr bwMode="auto">
          <a:xfrm>
            <a:off x="3073582" y="3988022"/>
            <a:ext cx="6482351"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rPr>
              <a:t>Har du innspill?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rPr>
              <a:t>Ta kontakt på </a:t>
            </a:r>
            <a:r>
              <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hlinkClick r:id="rId4"/>
              </a:rPr>
              <a:t>post@kokom.no</a:t>
            </a:r>
            <a:endPar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a:sym typeface="Arial"/>
            </a:endParaRPr>
          </a:p>
        </p:txBody>
      </p:sp>
      <p:pic>
        <p:nvPicPr>
          <p:cNvPr id="4" name="Bilde 3">
            <a:extLst>
              <a:ext uri="{FF2B5EF4-FFF2-40B4-BE49-F238E27FC236}">
                <a16:creationId xmlns:a16="http://schemas.microsoft.com/office/drawing/2014/main" id="{3B4C7B20-F279-8607-5C84-ED5AEB2B816C}"/>
              </a:ext>
            </a:extLst>
          </p:cNvPr>
          <p:cNvPicPr>
            <a:picLocks noChangeAspect="1"/>
          </p:cNvPicPr>
          <p:nvPr/>
        </p:nvPicPr>
        <p:blipFill>
          <a:blip r:embed="rId5"/>
          <a:stretch>
            <a:fillRect/>
          </a:stretch>
        </p:blipFill>
        <p:spPr>
          <a:xfrm>
            <a:off x="4061094" y="839190"/>
            <a:ext cx="4069811" cy="2744680"/>
          </a:xfrm>
          <a:prstGeom prst="ellipse">
            <a:avLst/>
          </a:prstGeom>
          <a:ln>
            <a:noFill/>
          </a:ln>
          <a:effectLst>
            <a:softEdge rad="112500"/>
          </a:effectLst>
        </p:spPr>
      </p:pic>
      <p:sp>
        <p:nvSpPr>
          <p:cNvPr id="2" name="Undertittel 2">
            <a:extLst>
              <a:ext uri="{FF2B5EF4-FFF2-40B4-BE49-F238E27FC236}">
                <a16:creationId xmlns:a16="http://schemas.microsoft.com/office/drawing/2014/main" id="{13D19E5D-40F4-9566-C916-CBDC87C3CD61}"/>
              </a:ext>
            </a:extLst>
          </p:cNvPr>
          <p:cNvSpPr txBox="1">
            <a:spLocks/>
          </p:cNvSpPr>
          <p:nvPr/>
        </p:nvSpPr>
        <p:spPr bwMode="auto">
          <a:xfrm>
            <a:off x="2269805" y="5857928"/>
            <a:ext cx="7652390" cy="79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14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Hovedkilde: </a:t>
            </a:r>
            <a:r>
              <a:rPr kumimoji="0" lang="nb-NO" altLang="nb-NO" sz="14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hlinkClick r:id="rId6"/>
              </a:rPr>
              <a:t>Helsepersonelloven med kommentarer</a:t>
            </a:r>
            <a:r>
              <a:rPr kumimoji="0" lang="nb-NO" altLang="nb-NO" sz="14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 </a:t>
            </a:r>
            <a:r>
              <a:rPr kumimoji="0" lang="nb-NO" altLang="nb-NO" sz="1400" b="0" i="0" u="none" strike="noStrike" kern="1200" cap="none" spc="0" normalizeH="0" baseline="0" noProof="0" dirty="0" err="1">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Hdir</a:t>
            </a:r>
            <a:endParaRPr kumimoji="0" lang="nb-NO" altLang="nb-NO" sz="1400" b="0" i="0" u="none" strike="noStrike" kern="1200" cap="none" spc="0" normalizeH="0" baseline="0" noProof="0" dirty="0">
              <a:ln>
                <a:noFill/>
              </a:ln>
              <a:solidFill>
                <a:srgbClr val="4472C4">
                  <a:lumMod val="50000"/>
                </a:srgbClr>
              </a:solidFill>
              <a:effectLst/>
              <a:uLnTx/>
              <a:uFillTx/>
              <a:latin typeface="Verdana"/>
              <a:ea typeface="Verdana"/>
              <a:cs typeface="Tahom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ltLang="nb-NO" sz="1400" dirty="0">
                <a:solidFill>
                  <a:srgbClr val="4472C4">
                    <a:lumMod val="50000"/>
                  </a:srgbClr>
                </a:solidFill>
                <a:latin typeface="Verdana"/>
                <a:ea typeface="Verdana"/>
                <a:cs typeface="Tahoma"/>
                <a:sym typeface="Arial"/>
              </a:rPr>
              <a:t>Andre r</a:t>
            </a:r>
            <a:r>
              <a:rPr kumimoji="0" lang="nb-NO" altLang="nb-NO" sz="1400" b="0" i="0" u="none" strike="noStrike" kern="1200" cap="none" spc="0" normalizeH="0" baseline="0" noProof="0" dirty="0" err="1">
                <a:ln>
                  <a:noFill/>
                </a:ln>
                <a:solidFill>
                  <a:srgbClr val="4472C4">
                    <a:lumMod val="50000"/>
                  </a:srgbClr>
                </a:solidFill>
                <a:effectLst/>
                <a:uLnTx/>
                <a:uFillTx/>
                <a:latin typeface="Verdana"/>
                <a:ea typeface="Verdana"/>
                <a:cs typeface="Tahoma"/>
                <a:sym typeface="Arial"/>
              </a:rPr>
              <a:t>eferanser</a:t>
            </a:r>
            <a:r>
              <a:rPr kumimoji="0" lang="nb-NO" altLang="nb-NO" sz="1400" b="0" i="0" u="none" strike="noStrike" kern="1200" cap="none" spc="0" normalizeH="0" baseline="0" noProof="0" dirty="0">
                <a:ln>
                  <a:noFill/>
                </a:ln>
                <a:solidFill>
                  <a:srgbClr val="4472C4">
                    <a:lumMod val="50000"/>
                  </a:srgbClr>
                </a:solidFill>
                <a:effectLst/>
                <a:uLnTx/>
                <a:uFillTx/>
                <a:latin typeface="Verdana"/>
                <a:ea typeface="Verdana"/>
                <a:cs typeface="Tahoma"/>
                <a:sym typeface="Arial"/>
              </a:rPr>
              <a:t> og aktuell litteratur: Se emnebeskrivelser for grunnkurset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000" b="0" i="0" u="none" strike="noStrike" kern="1200" cap="none" spc="0" normalizeH="0" baseline="0" noProof="0" dirty="0">
              <a:ln>
                <a:noFill/>
              </a:ln>
              <a:solidFill>
                <a:srgbClr val="5B9BD5"/>
              </a:solidFill>
              <a:effectLst/>
              <a:uLnTx/>
              <a:uFillTx/>
              <a:latin typeface="Verdana" panose="020B0604030504040204" pitchFamily="34" charset="0"/>
              <a:ea typeface="Verdana" panose="020B0604030504040204" pitchFamily="34" charset="0"/>
              <a:cs typeface="Tahoma"/>
              <a:sym typeface="Arial"/>
            </a:endParaRPr>
          </a:p>
        </p:txBody>
      </p:sp>
      <p:sp>
        <p:nvSpPr>
          <p:cNvPr id="3" name="TekstSylinder 2">
            <a:extLst>
              <a:ext uri="{FF2B5EF4-FFF2-40B4-BE49-F238E27FC236}">
                <a16:creationId xmlns:a16="http://schemas.microsoft.com/office/drawing/2014/main" id="{7E90202F-91EA-997D-C553-357CB9244917}"/>
              </a:ext>
            </a:extLst>
          </p:cNvPr>
          <p:cNvSpPr txBox="1"/>
          <p:nvPr/>
        </p:nvSpPr>
        <p:spPr>
          <a:xfrm>
            <a:off x="2324100" y="6545933"/>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289493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35515" y="795620"/>
            <a:ext cx="5947462"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§23 Begrensninger i taushetsplikten</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27</a:t>
            </a:fld>
            <a:endParaRPr lang="nb-NO"/>
          </a:p>
        </p:txBody>
      </p:sp>
      <p:sp>
        <p:nvSpPr>
          <p:cNvPr id="6" name="Rektangel 5"/>
          <p:cNvSpPr/>
          <p:nvPr/>
        </p:nvSpPr>
        <p:spPr>
          <a:xfrm>
            <a:off x="4810682" y="1859339"/>
            <a:ext cx="7054746" cy="3139321"/>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Taushetsbelagte opplysninger kan deles når…</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1. mottaker er kjent med opplysningene</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2. ingen berettiget interesse tilsier hemmelighold</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3. de er anonymisert</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4. tungtveiende private eller offentlig interesser tilsier det</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5. dyr mishandles / lider</a:t>
            </a:r>
          </a:p>
        </p:txBody>
      </p:sp>
      <p:pic>
        <p:nvPicPr>
          <p:cNvPr id="4" name="Bild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035515" y="1860644"/>
            <a:ext cx="2974399" cy="2999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008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0" y="1898777"/>
            <a:ext cx="9286504" cy="5386090"/>
          </a:xfrm>
          <a:prstGeom prst="rect">
            <a:avLst/>
          </a:prstGeom>
        </p:spPr>
        <p:txBody>
          <a:bodyPr wrap="square">
            <a:spAutoFit/>
          </a:bodyPr>
          <a:lstStyle/>
          <a:p>
            <a:pPr lvl="2"/>
            <a:r>
              <a:rPr lang="nb-NO" sz="2000" b="1" u="sng" dirty="0">
                <a:latin typeface="Verdana" panose="020B0604030504040204" pitchFamily="34" charset="0"/>
                <a:ea typeface="Verdana" panose="020B0604030504040204" pitchFamily="34" charset="0"/>
                <a:cs typeface="Tahoma" panose="020B0604030504040204" pitchFamily="34" charset="0"/>
              </a:rPr>
              <a:t>Myndighetskrav 1:</a:t>
            </a:r>
          </a:p>
          <a:p>
            <a:pPr marL="1257300" lvl="2" indent="-342900">
              <a:buFont typeface="Arial" panose="020B0604020202020204" pitchFamily="34" charset="0"/>
              <a:buChar char="•"/>
            </a:pPr>
            <a:endParaRPr lang="nb-NO" sz="2000" b="1" dirty="0">
              <a:latin typeface="Verdana" panose="020B0604030504040204" pitchFamily="34" charset="0"/>
              <a:ea typeface="Verdana" panose="020B0604030504040204" pitchFamily="34" charset="0"/>
              <a:cs typeface="Tahoma" panose="020B0604030504040204" pitchFamily="34" charset="0"/>
            </a:endParaRPr>
          </a:p>
          <a:p>
            <a:pPr marL="1257300" lvl="2" indent="-342900">
              <a:buFont typeface="Arial" panose="020B0604020202020204" pitchFamily="34" charset="0"/>
              <a:buChar char="•"/>
            </a:pPr>
            <a:r>
              <a:rPr lang="nb-NO" sz="2000" b="1" dirty="0">
                <a:latin typeface="Verdana" panose="020B0604030504040204" pitchFamily="34" charset="0"/>
                <a:ea typeface="Verdana" panose="020B0604030504040204" pitchFamily="34" charset="0"/>
                <a:cs typeface="Tahoma" panose="020B0604030504040204" pitchFamily="34" charset="0"/>
              </a:rPr>
              <a:t>God kunnskap </a:t>
            </a:r>
            <a:r>
              <a:rPr lang="nb-NO" sz="2000" dirty="0">
                <a:latin typeface="Verdana" panose="020B0604030504040204" pitchFamily="34" charset="0"/>
                <a:ea typeface="Verdana" panose="020B0604030504040204" pitchFamily="34" charset="0"/>
                <a:cs typeface="Tahoma" panose="020B0604030504040204" pitchFamily="34" charset="0"/>
              </a:rPr>
              <a:t>om noen paragrafer i helsepersonelloven:</a:t>
            </a:r>
          </a:p>
          <a:p>
            <a:pPr marL="2171700" lvl="4" indent="-342900">
              <a:buFont typeface="Wingdings" panose="05000000000000000000" pitchFamily="2" charset="2"/>
              <a:buChar char="Ø"/>
            </a:pPr>
            <a:r>
              <a:rPr lang="nb-NO" sz="2000" dirty="0">
                <a:latin typeface="Verdana" panose="020B0604030504040204" pitchFamily="34" charset="0"/>
                <a:ea typeface="Verdana" panose="020B0604030504040204" pitchFamily="34" charset="0"/>
                <a:cs typeface="Tahoma" panose="020B0604030504040204" pitchFamily="34" charset="0"/>
              </a:rPr>
              <a:t>forsvarlighet </a:t>
            </a:r>
          </a:p>
          <a:p>
            <a:pPr marL="2171700" lvl="4" indent="-342900">
              <a:buFont typeface="Wingdings" panose="05000000000000000000" pitchFamily="2" charset="2"/>
              <a:buChar char="Ø"/>
            </a:pPr>
            <a:r>
              <a:rPr lang="nb-NO" sz="2000" dirty="0">
                <a:latin typeface="Verdana" panose="020B0604030504040204" pitchFamily="34" charset="0"/>
                <a:ea typeface="Verdana" panose="020B0604030504040204" pitchFamily="34" charset="0"/>
                <a:cs typeface="Tahoma" panose="020B0604030504040204" pitchFamily="34" charset="0"/>
              </a:rPr>
              <a:t>øyeblikkelig hjelp</a:t>
            </a:r>
          </a:p>
          <a:p>
            <a:pPr marL="2171700" lvl="4" indent="-342900">
              <a:buFont typeface="Wingdings" panose="05000000000000000000" pitchFamily="2" charset="2"/>
              <a:buChar char="Ø"/>
            </a:pPr>
            <a:r>
              <a:rPr lang="nb-NO" sz="2000" dirty="0">
                <a:latin typeface="Verdana" panose="020B0604030504040204" pitchFamily="34" charset="0"/>
                <a:ea typeface="Verdana" panose="020B0604030504040204" pitchFamily="34" charset="0"/>
                <a:cs typeface="Tahoma" panose="020B0604030504040204" pitchFamily="34" charset="0"/>
              </a:rPr>
              <a:t>taushetsplikt med unntak </a:t>
            </a:r>
          </a:p>
          <a:p>
            <a:pPr lvl="4"/>
            <a:endParaRPr lang="nb-NO" sz="1600" dirty="0">
              <a:solidFill>
                <a:schemeClr val="accent5"/>
              </a:solidFill>
              <a:latin typeface="Verdana" panose="020B0604030504040204" pitchFamily="34" charset="0"/>
              <a:ea typeface="Verdana" panose="020B0604030504040204" pitchFamily="34" charset="0"/>
              <a:cs typeface="Tahoma" panose="020B0604030504040204" pitchFamily="34" charset="0"/>
            </a:endParaRPr>
          </a:p>
          <a:p>
            <a:pPr lvl="2"/>
            <a:endParaRPr lang="nb-NO" sz="1600" b="1" u="sng" dirty="0">
              <a:solidFill>
                <a:schemeClr val="accent5"/>
              </a:solidFill>
              <a:latin typeface="Verdana" panose="020B0604030504040204" pitchFamily="34" charset="0"/>
              <a:ea typeface="Verdana" panose="020B0604030504040204" pitchFamily="34" charset="0"/>
              <a:cs typeface="Tahoma" panose="020B0604030504040204" pitchFamily="34" charset="0"/>
            </a:endParaRPr>
          </a:p>
          <a:p>
            <a:pPr lvl="2"/>
            <a:endParaRPr lang="nb-NO" sz="1600" b="1" u="sng" dirty="0">
              <a:solidFill>
                <a:schemeClr val="bg2">
                  <a:lumMod val="75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endParaRPr>
          </a:p>
          <a:p>
            <a:pPr lvl="3"/>
            <a:r>
              <a:rPr lang="nb-NO" sz="1600" b="1" u="sng"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rPr>
              <a:t>Myndighetskrav 2:</a:t>
            </a:r>
          </a:p>
          <a:p>
            <a:pPr lvl="3"/>
            <a:endParaRPr lang="nb-NO" sz="1600"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endParaRPr>
          </a:p>
          <a:p>
            <a:pPr marL="1714500" lvl="3" indent="-342900">
              <a:lnSpc>
                <a:spcPct val="150000"/>
              </a:lnSpc>
              <a:buFont typeface="Arial" panose="020B0604020202020204" pitchFamily="34" charset="0"/>
              <a:buChar char="•"/>
            </a:pPr>
            <a:r>
              <a:rPr lang="nb-NO" sz="1600" b="1"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rPr>
              <a:t>Kjenne til </a:t>
            </a:r>
            <a:r>
              <a:rPr lang="nb-NO" sz="1600"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rPr>
              <a:t>noen paragrafer i helsepersonelloven</a:t>
            </a:r>
          </a:p>
          <a:p>
            <a:pPr marL="1714500" lvl="3" indent="-342900">
              <a:lnSpc>
                <a:spcPct val="150000"/>
              </a:lnSpc>
              <a:buFont typeface="Arial" panose="020B0604020202020204" pitchFamily="34" charset="0"/>
              <a:buChar char="•"/>
            </a:pPr>
            <a:r>
              <a:rPr lang="nb-NO" sz="1600"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rPr>
              <a:t>Pasient og brukerrettighetsloven</a:t>
            </a:r>
          </a:p>
          <a:p>
            <a:pPr marL="1714500" lvl="3" indent="-342900">
              <a:lnSpc>
                <a:spcPct val="150000"/>
              </a:lnSpc>
              <a:buFont typeface="Arial" panose="020B0604020202020204" pitchFamily="34" charset="0"/>
              <a:buChar char="•"/>
            </a:pPr>
            <a:r>
              <a:rPr lang="nb-NO" sz="1600"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rPr>
              <a:t>Akuttmedisinforskriften</a:t>
            </a:r>
          </a:p>
          <a:p>
            <a:pPr marL="1714500" lvl="3" indent="-342900">
              <a:lnSpc>
                <a:spcPct val="150000"/>
              </a:lnSpc>
              <a:buFont typeface="Arial" panose="020B0604020202020204" pitchFamily="34" charset="0"/>
              <a:buChar char="•"/>
            </a:pPr>
            <a:r>
              <a:rPr lang="nb-NO" sz="1600" dirty="0">
                <a:solidFill>
                  <a:schemeClr val="bg1">
                    <a:lumMod val="50000"/>
                  </a:schemeClr>
                </a:solidFill>
                <a:effectLst>
                  <a:outerShdw blurRad="50800" dist="50800" dir="5400000" algn="ctr" rotWithShape="0">
                    <a:srgbClr val="000000">
                      <a:alpha val="0"/>
                    </a:srgbClr>
                  </a:outerShdw>
                </a:effectLst>
                <a:latin typeface="Verdana" panose="020B0604030504040204" pitchFamily="34" charset="0"/>
                <a:ea typeface="Verdana" panose="020B0604030504040204" pitchFamily="34" charset="0"/>
                <a:cs typeface="Tahoma" panose="020B0604030504040204" pitchFamily="34" charset="0"/>
              </a:rPr>
              <a:t>Psykisk helsevernloven </a:t>
            </a:r>
          </a:p>
          <a:p>
            <a:pPr marL="1257300" lvl="2" indent="-342900">
              <a:buFont typeface="Arial" panose="020B0604020202020204" pitchFamily="34" charset="0"/>
              <a:buChar char="•"/>
            </a:pPr>
            <a:endParaRPr lang="nb-NO" sz="1600" dirty="0">
              <a:solidFill>
                <a:schemeClr val="accent5"/>
              </a:solidFill>
              <a:latin typeface="Verdana" panose="020B0604030504040204" pitchFamily="34" charset="0"/>
              <a:ea typeface="Verdana" panose="020B0604030504040204" pitchFamily="34" charset="0"/>
              <a:cs typeface="Tahoma" panose="020B0604030504040204" pitchFamily="34" charset="0"/>
            </a:endParaRPr>
          </a:p>
          <a:p>
            <a:pPr lvl="3"/>
            <a:endParaRPr lang="nb-NO" sz="1600" dirty="0">
              <a:latin typeface="Verdana" panose="020B0604030504040204" pitchFamily="34" charset="0"/>
              <a:ea typeface="Verdana" panose="020B0604030504040204" pitchFamily="34" charset="0"/>
              <a:cs typeface="Tahoma" panose="020B0604030504040204" pitchFamily="34" charset="0"/>
            </a:endParaRPr>
          </a:p>
          <a:p>
            <a:pPr lvl="3"/>
            <a:endParaRPr lang="nb-NO" sz="1600" dirty="0">
              <a:latin typeface="Verdana" panose="020B0604030504040204" pitchFamily="34" charset="0"/>
              <a:ea typeface="Verdana" panose="020B0604030504040204" pitchFamily="34" charset="0"/>
              <a:cs typeface="Tahoma" panose="020B0604030504040204" pitchFamily="34" charset="0"/>
            </a:endParaRPr>
          </a:p>
        </p:txBody>
      </p:sp>
      <p:sp>
        <p:nvSpPr>
          <p:cNvPr id="3" name="Rektangel 2"/>
          <p:cNvSpPr/>
          <p:nvPr/>
        </p:nvSpPr>
        <p:spPr>
          <a:xfrm>
            <a:off x="804205" y="914162"/>
            <a:ext cx="1544013" cy="461665"/>
          </a:xfrm>
          <a:prstGeom prst="rect">
            <a:avLst/>
          </a:prstGeom>
        </p:spPr>
        <p:txBody>
          <a:bodyPr wrap="none">
            <a:spAutoFit/>
          </a:bodyPr>
          <a:lstStyle/>
          <a:p>
            <a:pPr algn="ctr"/>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Innhold</a:t>
            </a:r>
          </a:p>
        </p:txBody>
      </p:sp>
      <p:sp>
        <p:nvSpPr>
          <p:cNvPr id="4" name="Plassholder for lysbildenummer 3"/>
          <p:cNvSpPr>
            <a:spLocks noGrp="1"/>
          </p:cNvSpPr>
          <p:nvPr>
            <p:ph type="sldNum" sz="quarter" idx="12"/>
          </p:nvPr>
        </p:nvSpPr>
        <p:spPr/>
        <p:txBody>
          <a:bodyPr/>
          <a:lstStyle/>
          <a:p>
            <a:fld id="{BBB55A98-9554-44C9-BA58-B78A95C72FFC}" type="slidenum">
              <a:rPr lang="nb-NO" smtClean="0"/>
              <a:t>3</a:t>
            </a:fld>
            <a:endParaRPr lang="nb-NO"/>
          </a:p>
        </p:txBody>
      </p:sp>
      <p:pic>
        <p:nvPicPr>
          <p:cNvPr id="6" name="Bilde 5">
            <a:extLst>
              <a:ext uri="{FF2B5EF4-FFF2-40B4-BE49-F238E27FC236}">
                <a16:creationId xmlns:a16="http://schemas.microsoft.com/office/drawing/2014/main" id="{74F9200C-54EB-55D5-8FD0-7298653229BF}"/>
              </a:ext>
            </a:extLst>
          </p:cNvPr>
          <p:cNvPicPr>
            <a:picLocks noChangeAspect="1"/>
          </p:cNvPicPr>
          <p:nvPr/>
        </p:nvPicPr>
        <p:blipFill>
          <a:blip r:embed="rId4"/>
          <a:stretch>
            <a:fillRect/>
          </a:stretch>
        </p:blipFill>
        <p:spPr>
          <a:xfrm>
            <a:off x="9004669" y="2168500"/>
            <a:ext cx="2630966" cy="2698800"/>
          </a:xfrm>
          <a:prstGeom prst="rect">
            <a:avLst/>
          </a:prstGeom>
        </p:spPr>
      </p:pic>
      <p:sp>
        <p:nvSpPr>
          <p:cNvPr id="5" name="TekstSylinder 4">
            <a:extLst>
              <a:ext uri="{FF2B5EF4-FFF2-40B4-BE49-F238E27FC236}">
                <a16:creationId xmlns:a16="http://schemas.microsoft.com/office/drawing/2014/main" id="{C7E23768-157A-0443-B5C9-2976FB7A5BD1}"/>
              </a:ext>
            </a:extLst>
          </p:cNvPr>
          <p:cNvSpPr txBox="1"/>
          <p:nvPr/>
        </p:nvSpPr>
        <p:spPr>
          <a:xfrm>
            <a:off x="0" y="6613753"/>
            <a:ext cx="1119217" cy="215444"/>
          </a:xfrm>
          <a:prstGeom prst="rect">
            <a:avLst/>
          </a:prstGeom>
          <a:noFill/>
        </p:spPr>
        <p:txBody>
          <a:bodyPr wrap="none" rtlCol="0">
            <a:spAutoFit/>
          </a:bodyPr>
          <a:lstStyle/>
          <a:p>
            <a:r>
              <a:rPr lang="nb-NO" sz="800" i="1" dirty="0"/>
              <a:t>Illustrasjon: Julia Alma</a:t>
            </a:r>
          </a:p>
        </p:txBody>
      </p:sp>
    </p:spTree>
    <p:extLst>
      <p:ext uri="{BB962C8B-B14F-4D97-AF65-F5344CB8AC3E}">
        <p14:creationId xmlns:p14="http://schemas.microsoft.com/office/powerpoint/2010/main" val="208580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ktangel 2"/>
          <p:cNvSpPr/>
          <p:nvPr/>
        </p:nvSpPr>
        <p:spPr>
          <a:xfrm>
            <a:off x="576668" y="749062"/>
            <a:ext cx="3294493" cy="461665"/>
          </a:xfrm>
          <a:prstGeom prst="rect">
            <a:avLst/>
          </a:prstGeom>
        </p:spPr>
        <p:txBody>
          <a:bodyPr wrap="none">
            <a:spAutoFit/>
          </a:bodyPr>
          <a:lstStyle/>
          <a:p>
            <a:pPr algn="ctr"/>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Undervisningsmål</a:t>
            </a:r>
          </a:p>
        </p:txBody>
      </p:sp>
      <p:sp>
        <p:nvSpPr>
          <p:cNvPr id="4" name="Plassholder for lysbildenummer 3"/>
          <p:cNvSpPr>
            <a:spLocks noGrp="1"/>
          </p:cNvSpPr>
          <p:nvPr>
            <p:ph type="sldNum" sz="quarter" idx="12"/>
          </p:nvPr>
        </p:nvSpPr>
        <p:spPr/>
        <p:txBody>
          <a:bodyPr/>
          <a:lstStyle/>
          <a:p>
            <a:fld id="{BBB55A98-9554-44C9-BA58-B78A95C72FFC}" type="slidenum">
              <a:rPr lang="nb-NO" smtClean="0"/>
              <a:t>4</a:t>
            </a:fld>
            <a:endParaRPr lang="nb-NO"/>
          </a:p>
        </p:txBody>
      </p:sp>
      <p:pic>
        <p:nvPicPr>
          <p:cNvPr id="5" name="Picture 6">
            <a:extLst>
              <a:ext uri="{FF2B5EF4-FFF2-40B4-BE49-F238E27FC236}">
                <a16:creationId xmlns:a16="http://schemas.microsoft.com/office/drawing/2014/main" id="{FC662537-711E-03CF-033C-1FE7D806B5DF}"/>
              </a:ext>
            </a:extLst>
          </p:cNvPr>
          <p:cNvPicPr>
            <a:picLocks noChangeAspect="1"/>
          </p:cNvPicPr>
          <p:nvPr/>
        </p:nvPicPr>
        <p:blipFill rotWithShape="1">
          <a:blip r:embed="rId4"/>
          <a:srcRect r="-1" b="8928"/>
          <a:stretch/>
        </p:blipFill>
        <p:spPr>
          <a:xfrm>
            <a:off x="8614840" y="1872213"/>
            <a:ext cx="3137179" cy="3124264"/>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p:spPr>
      </p:pic>
      <p:sp>
        <p:nvSpPr>
          <p:cNvPr id="7" name="TekstSylinder 6">
            <a:extLst>
              <a:ext uri="{FF2B5EF4-FFF2-40B4-BE49-F238E27FC236}">
                <a16:creationId xmlns:a16="http://schemas.microsoft.com/office/drawing/2014/main" id="{A767A629-817A-965E-E2FF-A2ABE046DD1F}"/>
              </a:ext>
            </a:extLst>
          </p:cNvPr>
          <p:cNvSpPr txBox="1"/>
          <p:nvPr/>
        </p:nvSpPr>
        <p:spPr>
          <a:xfrm>
            <a:off x="576669" y="2174334"/>
            <a:ext cx="8149642" cy="2338397"/>
          </a:xfrm>
          <a:prstGeom prst="rect">
            <a:avLst/>
          </a:prstGeom>
          <a:noFill/>
        </p:spPr>
        <p:txBody>
          <a:bodyPr wrap="square">
            <a:spAutoFit/>
          </a:bodyPr>
          <a:lstStyle/>
          <a:p>
            <a:pPr marL="228600" fontAlgn="base">
              <a:lnSpc>
                <a:spcPct val="150000"/>
              </a:lnSpc>
            </a:pPr>
            <a:r>
              <a:rPr lang="nb-NO" sz="2000" dirty="0">
                <a:effectLst/>
                <a:latin typeface="Verdana" panose="020B0604030504040204" pitchFamily="34" charset="0"/>
                <a:ea typeface="Verdana" panose="020B0604030504040204" pitchFamily="34" charset="0"/>
                <a:cs typeface="Times New Roman" panose="02020603050405020304" pitchFamily="18" charset="0"/>
              </a:rPr>
              <a:t>Kursdeltaker skal kunne beskrive innholdet i helsepersonellovens bestemmelser om:</a:t>
            </a:r>
          </a:p>
          <a:p>
            <a:pPr marL="1257300" lvl="2" indent="-342900" fontAlgn="base">
              <a:lnSpc>
                <a:spcPct val="150000"/>
              </a:lnSpc>
              <a:buFont typeface="+mj-lt"/>
              <a:buAutoNum type="arabicPeriod"/>
            </a:pPr>
            <a:r>
              <a:rPr lang="nb-NO" sz="2000" dirty="0">
                <a:effectLst/>
                <a:latin typeface="Verdana" panose="020B0604030504040204" pitchFamily="34" charset="0"/>
                <a:ea typeface="Verdana" panose="020B0604030504040204" pitchFamily="34" charset="0"/>
                <a:cs typeface="Times New Roman" panose="02020603050405020304" pitchFamily="18" charset="0"/>
              </a:rPr>
              <a:t>yrkesutøvelse (forsvarlighet)</a:t>
            </a:r>
          </a:p>
          <a:p>
            <a:pPr marL="1257300" lvl="2" indent="-342900" fontAlgn="base">
              <a:lnSpc>
                <a:spcPct val="150000"/>
              </a:lnSpc>
              <a:buFont typeface="+mj-lt"/>
              <a:buAutoNum type="arabicPeriod"/>
            </a:pPr>
            <a:r>
              <a:rPr lang="nb-NO" sz="2000" dirty="0">
                <a:effectLst/>
                <a:latin typeface="Verdana" panose="020B0604030504040204" pitchFamily="34" charset="0"/>
                <a:ea typeface="Verdana" panose="020B0604030504040204" pitchFamily="34" charset="0"/>
                <a:cs typeface="Times New Roman" panose="02020603050405020304" pitchFamily="18" charset="0"/>
              </a:rPr>
              <a:t>øyeblikkelig hjelp</a:t>
            </a:r>
          </a:p>
          <a:p>
            <a:pPr marL="1257300" lvl="2" indent="-342900" fontAlgn="base">
              <a:lnSpc>
                <a:spcPct val="150000"/>
              </a:lnSpc>
              <a:buFont typeface="+mj-lt"/>
              <a:buAutoNum type="arabicPeriod"/>
            </a:pPr>
            <a:r>
              <a:rPr lang="nb-NO" sz="2000" dirty="0">
                <a:effectLst/>
                <a:latin typeface="Verdana" panose="020B0604030504040204" pitchFamily="34" charset="0"/>
                <a:ea typeface="Verdana" panose="020B0604030504040204" pitchFamily="34" charset="0"/>
                <a:cs typeface="Times New Roman" panose="02020603050405020304" pitchFamily="18" charset="0"/>
              </a:rPr>
              <a:t>taushetsplikt med unntak</a:t>
            </a:r>
          </a:p>
        </p:txBody>
      </p:sp>
      <p:sp>
        <p:nvSpPr>
          <p:cNvPr id="2" name="TekstSylinder 1">
            <a:extLst>
              <a:ext uri="{FF2B5EF4-FFF2-40B4-BE49-F238E27FC236}">
                <a16:creationId xmlns:a16="http://schemas.microsoft.com/office/drawing/2014/main" id="{58DC9570-69A9-705F-9738-7EA1F1464452}"/>
              </a:ext>
            </a:extLst>
          </p:cNvPr>
          <p:cNvSpPr txBox="1"/>
          <p:nvPr/>
        </p:nvSpPr>
        <p:spPr>
          <a:xfrm>
            <a:off x="0" y="6632803"/>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2678295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2303852" y="2599772"/>
            <a:ext cx="4572000" cy="400110"/>
          </a:xfrm>
          <a:prstGeom prst="rect">
            <a:avLst/>
          </a:prstGeom>
        </p:spPr>
        <p:txBody>
          <a:bodyPr>
            <a:spAutoFit/>
          </a:bodyPr>
          <a:lstStyle/>
          <a:p>
            <a:pPr algn="ctr"/>
            <a:endParaRPr lang="nb-NO" sz="2000" dirty="0">
              <a:latin typeface="Verdana" panose="020B0604030504040204" pitchFamily="34" charset="0"/>
              <a:ea typeface="Verdana" panose="020B0604030504040204" pitchFamily="34" charset="0"/>
              <a:cs typeface="Tahoma" panose="020B0604030504040204" pitchFamily="34" charset="0"/>
            </a:endParaRPr>
          </a:p>
        </p:txBody>
      </p:sp>
      <p:sp>
        <p:nvSpPr>
          <p:cNvPr id="4" name="Plassholder for lysbildenummer 3"/>
          <p:cNvSpPr>
            <a:spLocks noGrp="1"/>
          </p:cNvSpPr>
          <p:nvPr>
            <p:ph type="sldNum" sz="quarter" idx="12"/>
          </p:nvPr>
        </p:nvSpPr>
        <p:spPr/>
        <p:txBody>
          <a:bodyPr/>
          <a:lstStyle/>
          <a:p>
            <a:fld id="{BBB55A98-9554-44C9-BA58-B78A95C72FFC}" type="slidenum">
              <a:rPr lang="nb-NO" smtClean="0"/>
              <a:t>5</a:t>
            </a:fld>
            <a:endParaRPr lang="nb-NO"/>
          </a:p>
        </p:txBody>
      </p:sp>
      <p:pic>
        <p:nvPicPr>
          <p:cNvPr id="6" name="Bilde 5"/>
          <p:cNvPicPr>
            <a:picLocks noChangeAspect="1"/>
          </p:cNvPicPr>
          <p:nvPr/>
        </p:nvPicPr>
        <p:blipFill rotWithShape="1">
          <a:blip r:embed="rId4"/>
          <a:srcRect l="-1" r="836" b="682"/>
          <a:stretch/>
        </p:blipFill>
        <p:spPr>
          <a:xfrm>
            <a:off x="2828192" y="1177119"/>
            <a:ext cx="3523319" cy="4992259"/>
          </a:xfrm>
          <a:prstGeom prst="rect">
            <a:avLst/>
          </a:prstGeom>
          <a:ln>
            <a:noFill/>
          </a:ln>
          <a:effectLst>
            <a:outerShdw blurRad="292100" dist="139700" dir="2700000" algn="tl" rotWithShape="0">
              <a:srgbClr val="333333">
                <a:alpha val="65000"/>
              </a:srgbClr>
            </a:outerShdw>
          </a:effectLst>
        </p:spPr>
      </p:pic>
      <p:pic>
        <p:nvPicPr>
          <p:cNvPr id="7" name="Bilde 6"/>
          <p:cNvPicPr>
            <a:picLocks noChangeAspect="1"/>
          </p:cNvPicPr>
          <p:nvPr/>
        </p:nvPicPr>
        <p:blipFill rotWithShape="1">
          <a:blip r:embed="rId5"/>
          <a:srcRect t="934" b="1"/>
          <a:stretch/>
        </p:blipFill>
        <p:spPr>
          <a:xfrm>
            <a:off x="8610600" y="11783"/>
            <a:ext cx="3638578" cy="6846217"/>
          </a:xfrm>
          <a:prstGeom prst="rect">
            <a:avLst/>
          </a:prstGeom>
        </p:spPr>
      </p:pic>
      <p:sp>
        <p:nvSpPr>
          <p:cNvPr id="8" name="Pil høyre 7"/>
          <p:cNvSpPr/>
          <p:nvPr/>
        </p:nvSpPr>
        <p:spPr>
          <a:xfrm>
            <a:off x="7640784" y="527539"/>
            <a:ext cx="912638" cy="30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p:cNvSpPr/>
          <p:nvPr/>
        </p:nvSpPr>
        <p:spPr>
          <a:xfrm>
            <a:off x="7640784" y="2100394"/>
            <a:ext cx="912638" cy="30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høyre 9"/>
          <p:cNvSpPr/>
          <p:nvPr/>
        </p:nvSpPr>
        <p:spPr>
          <a:xfrm>
            <a:off x="7640784" y="2491041"/>
            <a:ext cx="912638" cy="30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høyre 10"/>
          <p:cNvSpPr/>
          <p:nvPr/>
        </p:nvSpPr>
        <p:spPr>
          <a:xfrm>
            <a:off x="7640784" y="3364463"/>
            <a:ext cx="912638" cy="3087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1255125" y="345541"/>
            <a:ext cx="3581429" cy="461665"/>
          </a:xfrm>
          <a:prstGeom prst="rect">
            <a:avLst/>
          </a:prstGeom>
        </p:spPr>
        <p:txBody>
          <a:bodyPr wrap="none">
            <a:spAutoFit/>
          </a:bodyPr>
          <a:lstStyle/>
          <a:p>
            <a:pPr algn="ctr"/>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Helsepersonelloven</a:t>
            </a:r>
          </a:p>
        </p:txBody>
      </p:sp>
    </p:spTree>
    <p:extLst>
      <p:ext uri="{BB962C8B-B14F-4D97-AF65-F5344CB8AC3E}">
        <p14:creationId xmlns:p14="http://schemas.microsoft.com/office/powerpoint/2010/main" val="241788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802764" y="575955"/>
            <a:ext cx="4490332" cy="769441"/>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§4 Krav til helsepersonells </a:t>
            </a:r>
          </a:p>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yrkesutøvelse</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4" name="Rektangel 3"/>
          <p:cNvSpPr/>
          <p:nvPr/>
        </p:nvSpPr>
        <p:spPr>
          <a:xfrm>
            <a:off x="5463508" y="575955"/>
            <a:ext cx="4863834" cy="6001643"/>
          </a:xfrm>
          <a:prstGeom prst="rect">
            <a:avLst/>
          </a:prstGeom>
          <a:solidFill>
            <a:schemeClr val="accent6">
              <a:lumMod val="20000"/>
              <a:lumOff val="80000"/>
            </a:schemeClr>
          </a:solidFill>
        </p:spPr>
        <p:txBody>
          <a:bodyPr wrap="square">
            <a:spAutoFit/>
          </a:bodyPr>
          <a:lstStyle/>
          <a:p>
            <a:r>
              <a:rPr lang="nb-NO" sz="1600" b="1" dirty="0">
                <a:latin typeface="Verdana" panose="020B0604030504040204" pitchFamily="34" charset="0"/>
                <a:ea typeface="Verdana" panose="020B0604030504040204" pitchFamily="34" charset="0"/>
              </a:rPr>
              <a:t>Operatør snakker med pasient:</a:t>
            </a:r>
          </a:p>
          <a:p>
            <a:r>
              <a:rPr lang="nb-NO" sz="1600" dirty="0">
                <a:latin typeface="Verdana" panose="020B0604030504040204" pitchFamily="34" charset="0"/>
                <a:ea typeface="Verdana" panose="020B0604030504040204" pitchFamily="34" charset="0"/>
              </a:rPr>
              <a:t>Operatør: </a:t>
            </a:r>
            <a:r>
              <a:rPr lang="nb-NO" sz="1600" i="1" dirty="0">
                <a:latin typeface="Verdana" panose="020B0604030504040204" pitchFamily="34" charset="0"/>
                <a:ea typeface="Verdana" panose="020B0604030504040204" pitchFamily="34" charset="0"/>
              </a:rPr>
              <a:t>Du er skikkelig tett hører jeg..</a:t>
            </a:r>
            <a:br>
              <a:rPr lang="nb-NO" sz="1600" i="1"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Pas: </a:t>
            </a:r>
            <a:r>
              <a:rPr lang="nb-NO" sz="1600" i="1" dirty="0">
                <a:latin typeface="Verdana" panose="020B0604030504040204" pitchFamily="34" charset="0"/>
                <a:ea typeface="Verdana" panose="020B0604030504040204" pitchFamily="34" charset="0"/>
              </a:rPr>
              <a:t>Ja....(puster) jeg er tett.</a:t>
            </a:r>
            <a:br>
              <a:rPr lang="nb-NO" sz="1600" i="1"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Operatør: </a:t>
            </a:r>
            <a:r>
              <a:rPr lang="nb-NO" sz="1600" i="1" dirty="0">
                <a:latin typeface="Verdana" panose="020B0604030504040204" pitchFamily="34" charset="0"/>
                <a:ea typeface="Verdana" panose="020B0604030504040204" pitchFamily="34" charset="0"/>
              </a:rPr>
              <a:t>Ja. Hva sa fastlegen før i dag a?</a:t>
            </a:r>
            <a:br>
              <a:rPr lang="nb-NO" sz="1600" i="1"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Pas: (puster) </a:t>
            </a:r>
            <a:r>
              <a:rPr lang="nb-NO" sz="1600" i="1" dirty="0">
                <a:latin typeface="Verdana" panose="020B0604030504040204" pitchFamily="34" charset="0"/>
                <a:ea typeface="Verdana" panose="020B0604030504040204" pitchFamily="34" charset="0"/>
              </a:rPr>
              <a:t>Hallo, det er jo ikke så mye...annet enn at jeg er (puster) veldig snørrete og …</a:t>
            </a:r>
            <a:br>
              <a:rPr lang="nb-NO" sz="1600"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Operatør: </a:t>
            </a:r>
            <a:r>
              <a:rPr lang="nb-NO" sz="1600" i="1" dirty="0">
                <a:latin typeface="Verdana" panose="020B0604030504040204" pitchFamily="34" charset="0"/>
                <a:ea typeface="Verdana" panose="020B0604030504040204" pitchFamily="34" charset="0"/>
              </a:rPr>
              <a:t>Ja.. Men han kunne ikke høre at du hadde noe lungebetennelse?</a:t>
            </a:r>
            <a:br>
              <a:rPr lang="nb-NO" sz="1600" i="1"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Pas: (puster) (utydelig)</a:t>
            </a:r>
            <a:br>
              <a:rPr lang="nb-NO" sz="1600"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Operatør: </a:t>
            </a:r>
            <a:r>
              <a:rPr lang="nb-NO" sz="1600" i="1" dirty="0">
                <a:latin typeface="Verdana" panose="020B0604030504040204" pitchFamily="34" charset="0"/>
                <a:ea typeface="Verdana" panose="020B0604030504040204" pitchFamily="34" charset="0"/>
              </a:rPr>
              <a:t>Hva sa du nå? Han nevnte ikke noe på at du hadde noe lungebetennelse?</a:t>
            </a:r>
            <a:br>
              <a:rPr lang="nb-NO" sz="1600" i="1"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Pas: </a:t>
            </a:r>
            <a:r>
              <a:rPr lang="nb-NO" sz="1600" i="1" dirty="0">
                <a:latin typeface="Verdana" panose="020B0604030504040204" pitchFamily="34" charset="0"/>
                <a:ea typeface="Verdana" panose="020B0604030504040204" pitchFamily="34" charset="0"/>
              </a:rPr>
              <a:t>Nei.</a:t>
            </a:r>
            <a:r>
              <a:rPr lang="nb-NO" sz="1600" dirty="0">
                <a:latin typeface="Verdana" panose="020B0604030504040204" pitchFamily="34" charset="0"/>
                <a:ea typeface="Verdana" panose="020B0604030504040204" pitchFamily="34" charset="0"/>
              </a:rPr>
              <a:t> (puster)</a:t>
            </a:r>
            <a:br>
              <a:rPr lang="nb-NO" sz="1600"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Operatør: </a:t>
            </a:r>
            <a:r>
              <a:rPr lang="nb-NO" sz="1600" i="1" dirty="0">
                <a:latin typeface="Verdana" panose="020B0604030504040204" pitchFamily="34" charset="0"/>
                <a:ea typeface="Verdana" panose="020B0604030504040204" pitchFamily="34" charset="0"/>
              </a:rPr>
              <a:t>Nei</a:t>
            </a:r>
            <a:r>
              <a:rPr lang="nb-NO" sz="1600" dirty="0">
                <a:latin typeface="Verdana" panose="020B0604030504040204" pitchFamily="34" charset="0"/>
                <a:ea typeface="Verdana" panose="020B0604030504040204" pitchFamily="34" charset="0"/>
              </a:rPr>
              <a:t>.</a:t>
            </a:r>
            <a:br>
              <a:rPr lang="nb-NO" sz="1600"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Pas: Puster</a:t>
            </a:r>
            <a:br>
              <a:rPr lang="nb-NO" sz="1600"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Operatør: </a:t>
            </a:r>
            <a:r>
              <a:rPr lang="nb-NO" sz="1600" i="1" dirty="0">
                <a:latin typeface="Verdana" panose="020B0604030504040204" pitchFamily="34" charset="0"/>
                <a:ea typeface="Verdana" panose="020B0604030504040204" pitchFamily="34" charset="0"/>
              </a:rPr>
              <a:t>Nei. Men prøv en runde til med medisiner, og så prøver du å gå ut og få litt fresk luft. Ser om det kan hjelpe. Hvis det ikke hjelper, så ringer du opp igjen, for jeg synes du er veldig tett. Jeg skal være enig i det, altså.</a:t>
            </a:r>
            <a:br>
              <a:rPr lang="nb-NO" sz="1600" i="1"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Pas: </a:t>
            </a:r>
            <a:r>
              <a:rPr lang="nb-NO" sz="1600" i="1" dirty="0">
                <a:latin typeface="Verdana" panose="020B0604030504040204" pitchFamily="34" charset="0"/>
                <a:ea typeface="Verdana" panose="020B0604030504040204" pitchFamily="34" charset="0"/>
              </a:rPr>
              <a:t>Ja</a:t>
            </a:r>
            <a:r>
              <a:rPr lang="nb-NO" sz="1600" dirty="0">
                <a:latin typeface="Verdana" panose="020B0604030504040204" pitchFamily="34" charset="0"/>
                <a:ea typeface="Verdana" panose="020B0604030504040204" pitchFamily="34" charset="0"/>
              </a:rPr>
              <a:t>. (puster)</a:t>
            </a:r>
            <a:br>
              <a:rPr lang="nb-NO" sz="1600" dirty="0">
                <a:latin typeface="Verdana" panose="020B0604030504040204" pitchFamily="34" charset="0"/>
                <a:ea typeface="Verdana" panose="020B0604030504040204" pitchFamily="34" charset="0"/>
              </a:rPr>
            </a:br>
            <a:r>
              <a:rPr lang="nb-NO" sz="1600" dirty="0">
                <a:latin typeface="Verdana" panose="020B0604030504040204" pitchFamily="34" charset="0"/>
                <a:ea typeface="Verdana" panose="020B0604030504040204" pitchFamily="34" charset="0"/>
              </a:rPr>
              <a:t>XXXX: Men prøv det først, også ringer du meg tilbake hvis du ikke blir noe bedre.</a:t>
            </a:r>
            <a:endParaRPr lang="nb-NO" sz="1600" i="1" dirty="0">
              <a:latin typeface="Verdana" panose="020B0604030504040204" pitchFamily="34" charset="0"/>
              <a:ea typeface="Verdan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6</a:t>
            </a:fld>
            <a:endParaRPr lang="nb-NO"/>
          </a:p>
        </p:txBody>
      </p:sp>
      <p:pic>
        <p:nvPicPr>
          <p:cNvPr id="7" name="Bilde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l="14844" b="9327"/>
          <a:stretch/>
        </p:blipFill>
        <p:spPr>
          <a:xfrm>
            <a:off x="950085" y="1600201"/>
            <a:ext cx="3816848" cy="2712720"/>
          </a:xfrm>
          <a:prstGeom prst="rect">
            <a:avLst/>
          </a:prstGeom>
        </p:spPr>
      </p:pic>
      <p:sp>
        <p:nvSpPr>
          <p:cNvPr id="8" name="TekstSylinder 7">
            <a:extLst>
              <a:ext uri="{FF2B5EF4-FFF2-40B4-BE49-F238E27FC236}">
                <a16:creationId xmlns:a16="http://schemas.microsoft.com/office/drawing/2014/main" id="{E0819F56-8A3A-3821-AB46-9B50E8C8BFEB}"/>
              </a:ext>
            </a:extLst>
          </p:cNvPr>
          <p:cNvSpPr txBox="1"/>
          <p:nvPr/>
        </p:nvSpPr>
        <p:spPr>
          <a:xfrm>
            <a:off x="0" y="6642556"/>
            <a:ext cx="930063" cy="215444"/>
          </a:xfrm>
          <a:prstGeom prst="rect">
            <a:avLst/>
          </a:prstGeom>
          <a:noFill/>
        </p:spPr>
        <p:txBody>
          <a:bodyPr wrap="none" rtlCol="0">
            <a:spAutoFit/>
          </a:bodyPr>
          <a:lstStyle/>
          <a:p>
            <a:r>
              <a:rPr lang="nb-NO" sz="800" i="1"/>
              <a:t>Foto: </a:t>
            </a:r>
            <a:r>
              <a:rPr lang="nb-NO" sz="800"/>
              <a:t>Erik Lerbæk</a:t>
            </a:r>
            <a:r>
              <a:rPr lang="nb-NO" sz="800" i="1"/>
              <a:t> </a:t>
            </a:r>
            <a:endParaRPr lang="nb-NO" sz="800" i="1" dirty="0"/>
          </a:p>
        </p:txBody>
      </p:sp>
    </p:spTree>
    <p:extLst>
      <p:ext uri="{BB962C8B-B14F-4D97-AF65-F5344CB8AC3E}">
        <p14:creationId xmlns:p14="http://schemas.microsoft.com/office/powerpoint/2010/main" val="250518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5832991" y="1471116"/>
            <a:ext cx="4863834" cy="4801314"/>
          </a:xfrm>
          <a:prstGeom prst="rect">
            <a:avLst/>
          </a:prstGeom>
          <a:solidFill>
            <a:schemeClr val="accent6">
              <a:lumMod val="20000"/>
              <a:lumOff val="80000"/>
            </a:schemeClr>
          </a:solidFill>
        </p:spPr>
        <p:txBody>
          <a:bodyPr wrap="square">
            <a:spAutoFit/>
          </a:bodyPr>
          <a:lstStyle/>
          <a:p>
            <a:r>
              <a:rPr lang="nb-NO" b="1" dirty="0">
                <a:latin typeface="Verdana" panose="020B0604030504040204" pitchFamily="34" charset="0"/>
                <a:ea typeface="Verdana" panose="020B0604030504040204" pitchFamily="34" charset="0"/>
              </a:rPr>
              <a:t>Pårørende supplerer: </a:t>
            </a:r>
          </a:p>
          <a:p>
            <a:r>
              <a:rPr lang="nb-NO" dirty="0">
                <a:latin typeface="Verdana" panose="020B0604030504040204" pitchFamily="34" charset="0"/>
                <a:ea typeface="Verdana" panose="020B0604030504040204" pitchFamily="34" charset="0"/>
              </a:rPr>
              <a:t>Pårørende: Min kone er kraftig forkjølet og får omtrent ikke fikk puste.</a:t>
            </a:r>
          </a:p>
          <a:p>
            <a:r>
              <a:rPr lang="nb-NO" dirty="0">
                <a:latin typeface="Verdana" panose="020B0604030504040204" pitchFamily="34" charset="0"/>
                <a:ea typeface="Verdana" panose="020B0604030504040204" pitchFamily="34" charset="0"/>
              </a:rPr>
              <a:t>Operatør: </a:t>
            </a:r>
            <a:r>
              <a:rPr lang="nb-NO" i="1" dirty="0">
                <a:latin typeface="Verdana" panose="020B0604030504040204" pitchFamily="34" charset="0"/>
                <a:ea typeface="Verdana" panose="020B0604030504040204" pitchFamily="34" charset="0"/>
              </a:rPr>
              <a:t>Nei… Problemet når du ringer så seint som du gjør nå, er jo at det er stengt alle steder.</a:t>
            </a:r>
            <a:br>
              <a:rPr lang="nb-NO" i="1" dirty="0">
                <a:latin typeface="Verdana" panose="020B0604030504040204" pitchFamily="34" charset="0"/>
                <a:ea typeface="Verdana" panose="020B0604030504040204" pitchFamily="34" charset="0"/>
              </a:rPr>
            </a:br>
            <a:r>
              <a:rPr lang="nb-NO" dirty="0">
                <a:latin typeface="Verdana" panose="020B0604030504040204" pitchFamily="34" charset="0"/>
                <a:ea typeface="Verdana" panose="020B0604030504040204" pitchFamily="34" charset="0"/>
              </a:rPr>
              <a:t>Pårørende: </a:t>
            </a:r>
            <a:r>
              <a:rPr lang="nb-NO" i="1" dirty="0">
                <a:latin typeface="Verdana" panose="020B0604030504040204" pitchFamily="34" charset="0"/>
                <a:ea typeface="Verdana" panose="020B0604030504040204" pitchFamily="34" charset="0"/>
              </a:rPr>
              <a:t>Nei, det vet jeg..</a:t>
            </a:r>
            <a:br>
              <a:rPr lang="nb-NO" dirty="0">
                <a:latin typeface="Verdana" panose="020B0604030504040204" pitchFamily="34" charset="0"/>
                <a:ea typeface="Verdana" panose="020B0604030504040204" pitchFamily="34" charset="0"/>
              </a:rPr>
            </a:br>
            <a:r>
              <a:rPr lang="nb-NO" dirty="0">
                <a:latin typeface="Verdana" panose="020B0604030504040204" pitchFamily="34" charset="0"/>
                <a:ea typeface="Verdana" panose="020B0604030504040204" pitchFamily="34" charset="0"/>
              </a:rPr>
              <a:t>Operatør: </a:t>
            </a:r>
            <a:r>
              <a:rPr lang="nb-NO" i="1" dirty="0">
                <a:latin typeface="Verdana" panose="020B0604030504040204" pitchFamily="34" charset="0"/>
                <a:ea typeface="Verdana" panose="020B0604030504040204" pitchFamily="34" charset="0"/>
              </a:rPr>
              <a:t>Så det er jo ikke noe jeg får hjulpet deg med nå, egentlig…</a:t>
            </a:r>
            <a:br>
              <a:rPr lang="nb-NO" i="1" dirty="0">
                <a:latin typeface="Verdana" panose="020B0604030504040204" pitchFamily="34" charset="0"/>
                <a:ea typeface="Verdana" panose="020B0604030504040204" pitchFamily="34" charset="0"/>
              </a:rPr>
            </a:br>
            <a:r>
              <a:rPr lang="nb-NO" dirty="0">
                <a:latin typeface="Verdana" panose="020B0604030504040204" pitchFamily="34" charset="0"/>
                <a:ea typeface="Verdana" panose="020B0604030504040204" pitchFamily="34" charset="0"/>
              </a:rPr>
              <a:t>Pårørende: </a:t>
            </a:r>
            <a:r>
              <a:rPr lang="nb-NO" i="1" dirty="0">
                <a:latin typeface="Verdana" panose="020B0604030504040204" pitchFamily="34" charset="0"/>
                <a:ea typeface="Verdana" panose="020B0604030504040204" pitchFamily="34" charset="0"/>
              </a:rPr>
              <a:t>Ja</a:t>
            </a:r>
            <a:br>
              <a:rPr lang="nb-NO" dirty="0">
                <a:latin typeface="Verdana" panose="020B0604030504040204" pitchFamily="34" charset="0"/>
                <a:ea typeface="Verdana" panose="020B0604030504040204" pitchFamily="34" charset="0"/>
              </a:rPr>
            </a:br>
            <a:r>
              <a:rPr lang="nb-NO" dirty="0">
                <a:latin typeface="Verdana" panose="020B0604030504040204" pitchFamily="34" charset="0"/>
                <a:ea typeface="Verdana" panose="020B0604030504040204" pitchFamily="34" charset="0"/>
              </a:rPr>
              <a:t>Operatør: </a:t>
            </a:r>
            <a:r>
              <a:rPr lang="nb-NO" i="1" dirty="0">
                <a:latin typeface="Verdana" panose="020B0604030504040204" pitchFamily="34" charset="0"/>
                <a:ea typeface="Verdana" panose="020B0604030504040204" pitchFamily="34" charset="0"/>
              </a:rPr>
              <a:t>...for det er stengt på XXXX, og hun har jo gått ei stund med denne forkjølelsen, tenker jeg…</a:t>
            </a:r>
            <a:br>
              <a:rPr lang="nb-NO" i="1" dirty="0">
                <a:latin typeface="Verdana" panose="020B0604030504040204" pitchFamily="34" charset="0"/>
                <a:ea typeface="Verdana" panose="020B0604030504040204" pitchFamily="34" charset="0"/>
              </a:rPr>
            </a:br>
            <a:r>
              <a:rPr lang="nb-NO" dirty="0">
                <a:latin typeface="Verdana" panose="020B0604030504040204" pitchFamily="34" charset="0"/>
                <a:ea typeface="Verdana" panose="020B0604030504040204" pitchFamily="34" charset="0"/>
              </a:rPr>
              <a:t>Pårørende: </a:t>
            </a:r>
            <a:r>
              <a:rPr lang="nb-NO" i="1" dirty="0">
                <a:latin typeface="Verdana" panose="020B0604030504040204" pitchFamily="34" charset="0"/>
                <a:ea typeface="Verdana" panose="020B0604030504040204" pitchFamily="34" charset="0"/>
              </a:rPr>
              <a:t>Ja, men det har jo ikke vært sånn at hun ikke får puste…</a:t>
            </a:r>
            <a:br>
              <a:rPr lang="nb-NO" i="1" dirty="0">
                <a:latin typeface="Verdana" panose="020B0604030504040204" pitchFamily="34" charset="0"/>
                <a:ea typeface="Verdana" panose="020B0604030504040204" pitchFamily="34" charset="0"/>
              </a:rPr>
            </a:br>
            <a:r>
              <a:rPr lang="nb-NO" dirty="0">
                <a:latin typeface="Verdana" panose="020B0604030504040204" pitchFamily="34" charset="0"/>
                <a:ea typeface="Verdana" panose="020B0604030504040204" pitchFamily="34" charset="0"/>
              </a:rPr>
              <a:t>Operatør: </a:t>
            </a:r>
            <a:r>
              <a:rPr lang="nb-NO" i="1" dirty="0">
                <a:latin typeface="Verdana" panose="020B0604030504040204" pitchFamily="34" charset="0"/>
                <a:ea typeface="Verdana" panose="020B0604030504040204" pitchFamily="34" charset="0"/>
              </a:rPr>
              <a:t>Nei, men hvorfor har dere ikke tatt kontakt før i kveld?</a:t>
            </a:r>
          </a:p>
        </p:txBody>
      </p:sp>
      <p:sp>
        <p:nvSpPr>
          <p:cNvPr id="5" name="Plassholder for lysbildenummer 4"/>
          <p:cNvSpPr>
            <a:spLocks noGrp="1"/>
          </p:cNvSpPr>
          <p:nvPr>
            <p:ph type="sldNum" sz="quarter" idx="12"/>
          </p:nvPr>
        </p:nvSpPr>
        <p:spPr/>
        <p:txBody>
          <a:bodyPr/>
          <a:lstStyle/>
          <a:p>
            <a:fld id="{BBB55A98-9554-44C9-BA58-B78A95C72FFC}" type="slidenum">
              <a:rPr lang="nb-NO" smtClean="0"/>
              <a:t>7</a:t>
            </a:fld>
            <a:endParaRPr lang="nb-NO"/>
          </a:p>
        </p:txBody>
      </p:sp>
      <p:pic>
        <p:nvPicPr>
          <p:cNvPr id="6" name="Bilde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l="14844" b="9327"/>
          <a:stretch/>
        </p:blipFill>
        <p:spPr>
          <a:xfrm>
            <a:off x="950085" y="1584961"/>
            <a:ext cx="3816848" cy="2712720"/>
          </a:xfrm>
          <a:prstGeom prst="rect">
            <a:avLst/>
          </a:prstGeom>
        </p:spPr>
      </p:pic>
      <p:sp>
        <p:nvSpPr>
          <p:cNvPr id="3" name="Rektangel 2">
            <a:extLst>
              <a:ext uri="{FF2B5EF4-FFF2-40B4-BE49-F238E27FC236}">
                <a16:creationId xmlns:a16="http://schemas.microsoft.com/office/drawing/2014/main" id="{BD235BAA-D08B-11B2-4D3D-487678301995}"/>
              </a:ext>
            </a:extLst>
          </p:cNvPr>
          <p:cNvSpPr/>
          <p:nvPr/>
        </p:nvSpPr>
        <p:spPr>
          <a:xfrm>
            <a:off x="950085" y="737115"/>
            <a:ext cx="7314823" cy="461665"/>
          </a:xfrm>
          <a:prstGeom prst="rect">
            <a:avLst/>
          </a:prstGeom>
        </p:spPr>
        <p:txBody>
          <a:bodyPr wrap="none">
            <a:spAutoFit/>
          </a:bodyPr>
          <a:lstStyle/>
          <a:p>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§4 Krav til helsepersonells yrkesutøvelse</a:t>
            </a:r>
            <a:endParaRPr lang="nb-NO" sz="2400" dirty="0">
              <a:latin typeface="Verdana" panose="020B0604030504040204" pitchFamily="34" charset="0"/>
              <a:ea typeface="Verdana" panose="020B0604030504040204" pitchFamily="34" charset="0"/>
              <a:cs typeface="Tahoma" panose="020B0604030504040204" pitchFamily="34" charset="0"/>
            </a:endParaRPr>
          </a:p>
        </p:txBody>
      </p:sp>
      <p:sp>
        <p:nvSpPr>
          <p:cNvPr id="9" name="TekstSylinder 8">
            <a:extLst>
              <a:ext uri="{FF2B5EF4-FFF2-40B4-BE49-F238E27FC236}">
                <a16:creationId xmlns:a16="http://schemas.microsoft.com/office/drawing/2014/main" id="{FE4C5F1C-33BD-BB11-632C-785E73DA5350}"/>
              </a:ext>
            </a:extLst>
          </p:cNvPr>
          <p:cNvSpPr txBox="1"/>
          <p:nvPr/>
        </p:nvSpPr>
        <p:spPr>
          <a:xfrm>
            <a:off x="55707" y="6613753"/>
            <a:ext cx="930063" cy="215444"/>
          </a:xfrm>
          <a:prstGeom prst="rect">
            <a:avLst/>
          </a:prstGeom>
          <a:noFill/>
        </p:spPr>
        <p:txBody>
          <a:bodyPr wrap="none" rtlCol="0">
            <a:spAutoFit/>
          </a:bodyPr>
          <a:lstStyle/>
          <a:p>
            <a:r>
              <a:rPr lang="nb-NO" sz="800" i="1" dirty="0"/>
              <a:t>Foto: </a:t>
            </a:r>
            <a:r>
              <a:rPr lang="nb-NO" sz="800" dirty="0"/>
              <a:t>Erik </a:t>
            </a:r>
            <a:r>
              <a:rPr lang="nb-NO" sz="800" dirty="0" err="1"/>
              <a:t>Lerbæk</a:t>
            </a:r>
            <a:r>
              <a:rPr lang="nb-NO" sz="800" i="1" dirty="0"/>
              <a:t> </a:t>
            </a:r>
          </a:p>
        </p:txBody>
      </p:sp>
    </p:spTree>
    <p:extLst>
      <p:ext uri="{BB962C8B-B14F-4D97-AF65-F5344CB8AC3E}">
        <p14:creationId xmlns:p14="http://schemas.microsoft.com/office/powerpoint/2010/main" val="1353542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Freeform: Shape 3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6" name="Rektangel 5"/>
          <p:cNvSpPr/>
          <p:nvPr/>
        </p:nvSpPr>
        <p:spPr>
          <a:xfrm>
            <a:off x="3791377" y="934526"/>
            <a:ext cx="2812623" cy="131499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 typeface="Arial"/>
              <a:buNone/>
              <a:tabLst/>
              <a:defRPr/>
            </a:pPr>
            <a:r>
              <a:rPr kumimoji="0" lang="en-US" sz="4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a:sym typeface="Arial"/>
              </a:rPr>
              <a:t>Spørsmål</a:t>
            </a:r>
            <a:r>
              <a:rPr kumimoji="0" lang="en-US" sz="4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a:sym typeface="Arial"/>
              </a:rPr>
              <a:t>  </a:t>
            </a:r>
          </a:p>
        </p:txBody>
      </p:sp>
      <p:sp>
        <p:nvSpPr>
          <p:cNvPr id="33" name="Freeform: Shape 3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ktangel 1"/>
          <p:cNvSpPr/>
          <p:nvPr/>
        </p:nvSpPr>
        <p:spPr>
          <a:xfrm>
            <a:off x="612760" y="3131354"/>
            <a:ext cx="7837835" cy="207994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50000"/>
              </a:lnSpc>
              <a:spcBef>
                <a:spcPts val="0"/>
              </a:spcBef>
              <a:spcAft>
                <a:spcPts val="600"/>
              </a:spcAft>
              <a:buClrTx/>
              <a:buSzTx/>
              <a:buFont typeface="Arial"/>
              <a:buNone/>
              <a:tabLst/>
              <a:defRPr/>
            </a:pPr>
            <a:r>
              <a:rPr kumimoji="0" lang="nb-NO" sz="2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a:sym typeface="Arial"/>
              </a:rPr>
              <a:t>Hva tenker dere om forsvarlighet her? Omsorgsfull helsehjelp?</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39" name="Freeform: Shape 3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1" name="Freeform: Shape 4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nvGrpSpPr>
          <p:cNvPr id="4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Bilde 10">
            <a:extLst>
              <a:ext uri="{FF2B5EF4-FFF2-40B4-BE49-F238E27FC236}">
                <a16:creationId xmlns:a16="http://schemas.microsoft.com/office/drawing/2014/main" id="{11F3E8DD-61AF-4710-8515-95E769971E58}"/>
              </a:ext>
            </a:extLst>
          </p:cNvPr>
          <p:cNvPicPr>
            <a:picLocks noChangeAspect="1"/>
          </p:cNvPicPr>
          <p:nvPr/>
        </p:nvPicPr>
        <p:blipFill>
          <a:blip r:embed="rId3"/>
          <a:stretch>
            <a:fillRect/>
          </a:stretch>
        </p:blipFill>
        <p:spPr>
          <a:xfrm>
            <a:off x="8141772" y="1631405"/>
            <a:ext cx="3239363" cy="3778148"/>
          </a:xfrm>
          <a:prstGeom prst="ellipse">
            <a:avLst/>
          </a:prstGeom>
          <a:ln>
            <a:noFill/>
          </a:ln>
          <a:effectLst>
            <a:softEdge rad="112500"/>
          </a:effectLst>
        </p:spPr>
      </p:pic>
      <p:sp>
        <p:nvSpPr>
          <p:cNvPr id="3" name="TekstSylinder 2">
            <a:extLst>
              <a:ext uri="{FF2B5EF4-FFF2-40B4-BE49-F238E27FC236}">
                <a16:creationId xmlns:a16="http://schemas.microsoft.com/office/drawing/2014/main" id="{18A3437D-88DC-6F50-CD53-D3A8351B2A92}"/>
              </a:ext>
            </a:extLst>
          </p:cNvPr>
          <p:cNvSpPr txBox="1"/>
          <p:nvPr/>
        </p:nvSpPr>
        <p:spPr>
          <a:xfrm>
            <a:off x="0" y="6613753"/>
            <a:ext cx="1590500" cy="215444"/>
          </a:xfrm>
          <a:prstGeom prst="rect">
            <a:avLst/>
          </a:prstGeom>
          <a:noFill/>
        </p:spPr>
        <p:txBody>
          <a:bodyPr wrap="none" rtlCol="0">
            <a:spAutoFit/>
          </a:bodyPr>
          <a:lstStyle/>
          <a:p>
            <a:r>
              <a:rPr lang="nb-NO" sz="800" i="1" dirty="0">
                <a:solidFill>
                  <a:schemeClr val="bg1">
                    <a:lumMod val="95000"/>
                  </a:schemeClr>
                </a:solidFill>
              </a:rPr>
              <a:t>Illustrasjon: Theo </a:t>
            </a:r>
            <a:r>
              <a:rPr lang="nb-NO" sz="800" i="1" dirty="0" err="1">
                <a:solidFill>
                  <a:schemeClr val="bg1">
                    <a:lumMod val="95000"/>
                  </a:schemeClr>
                </a:solidFill>
              </a:rPr>
              <a:t>BakkebyHøiseth</a:t>
            </a:r>
            <a:endParaRPr lang="nb-NO" sz="800" i="1" dirty="0">
              <a:solidFill>
                <a:schemeClr val="bg1">
                  <a:lumMod val="95000"/>
                </a:schemeClr>
              </a:solidFill>
            </a:endParaRPr>
          </a:p>
        </p:txBody>
      </p:sp>
    </p:spTree>
    <p:extLst>
      <p:ext uri="{BB962C8B-B14F-4D97-AF65-F5344CB8AC3E}">
        <p14:creationId xmlns:p14="http://schemas.microsoft.com/office/powerpoint/2010/main" val="349047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9</a:t>
            </a:fld>
            <a:endParaRPr lang="nb-NO"/>
          </a:p>
        </p:txBody>
      </p:sp>
      <p:pic>
        <p:nvPicPr>
          <p:cNvPr id="6" name="Bilde 5"/>
          <p:cNvPicPr>
            <a:picLocks noChangeAspect="1"/>
          </p:cNvPicPr>
          <p:nvPr/>
        </p:nvPicPr>
        <p:blipFill>
          <a:blip r:embed="rId4">
            <a:extLst>
              <a:ext uri="{BEBA8EAE-BF5A-486C-A8C5-ECC9F3942E4B}">
                <a14:imgProps xmlns:a14="http://schemas.microsoft.com/office/drawing/2010/main">
                  <a14:imgLayer r:embed="rId5">
                    <a14:imgEffect>
                      <a14:sharpenSoften amount="-81000"/>
                    </a14:imgEffect>
                  </a14:imgLayer>
                </a14:imgProps>
              </a:ext>
            </a:extLst>
          </a:blip>
          <a:stretch>
            <a:fillRect/>
          </a:stretch>
        </p:blipFill>
        <p:spPr>
          <a:xfrm>
            <a:off x="1196464" y="2032998"/>
            <a:ext cx="3741084" cy="3440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ktangel 6"/>
          <p:cNvSpPr/>
          <p:nvPr/>
        </p:nvSpPr>
        <p:spPr>
          <a:xfrm>
            <a:off x="5490687" y="2059396"/>
            <a:ext cx="6472713" cy="3477875"/>
          </a:xfrm>
          <a:prstGeom prst="rect">
            <a:avLst/>
          </a:prstGeom>
        </p:spPr>
        <p:txBody>
          <a:bodyPr wrap="square">
            <a:spAutoFit/>
          </a:bodyPr>
          <a:lstStyle/>
          <a:p>
            <a:r>
              <a:rPr lang="nb-NO" sz="2200" b="1" dirty="0">
                <a:latin typeface="Verdana" panose="020B0604030504040204" pitchFamily="34" charset="0"/>
                <a:ea typeface="Verdana" panose="020B0604030504040204" pitchFamily="34" charset="0"/>
              </a:rPr>
              <a:t>Fra §4 om forsvarlighet:</a:t>
            </a:r>
          </a:p>
          <a:p>
            <a:endParaRPr lang="nb-NO" sz="22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sz="2200" dirty="0">
                <a:latin typeface="Verdana" panose="020B0604030504040204" pitchFamily="34" charset="0"/>
                <a:ea typeface="Verdana" panose="020B0604030504040204" pitchFamily="34" charset="0"/>
              </a:rPr>
              <a:t>Utføre arbeidet som forventet ut fra kvalifikasjoner, arbeidets art og situasjonen</a:t>
            </a:r>
          </a:p>
          <a:p>
            <a:pPr marL="285750" indent="-285750">
              <a:lnSpc>
                <a:spcPct val="150000"/>
              </a:lnSpc>
              <a:buFont typeface="Arial" panose="020B0604020202020204" pitchFamily="34" charset="0"/>
              <a:buChar char="•"/>
            </a:pPr>
            <a:r>
              <a:rPr lang="nb-NO" sz="2200" dirty="0">
                <a:latin typeface="Verdana" panose="020B0604030504040204" pitchFamily="34" charset="0"/>
                <a:ea typeface="Verdana" panose="020B0604030504040204" pitchFamily="34" charset="0"/>
              </a:rPr>
              <a:t>Yte omsorgsfull helsehjelp</a:t>
            </a:r>
          </a:p>
          <a:p>
            <a:pPr marL="285750" indent="-285750">
              <a:lnSpc>
                <a:spcPct val="150000"/>
              </a:lnSpc>
              <a:buFont typeface="Arial" panose="020B0604020202020204" pitchFamily="34" charset="0"/>
              <a:buChar char="•"/>
            </a:pPr>
            <a:r>
              <a:rPr lang="nb-NO" sz="2200" dirty="0">
                <a:latin typeface="Verdana" panose="020B0604030504040204" pitchFamily="34" charset="0"/>
                <a:ea typeface="Verdana" panose="020B0604030504040204" pitchFamily="34" charset="0"/>
              </a:rPr>
              <a:t>Be om hjelp når nødvendig</a:t>
            </a:r>
          </a:p>
          <a:p>
            <a:pPr marL="285750" indent="-285750">
              <a:buFont typeface="Arial" panose="020B0604020202020204" pitchFamily="34" charset="0"/>
              <a:buChar char="•"/>
            </a:pPr>
            <a:r>
              <a:rPr lang="nb-NO" sz="2200" dirty="0">
                <a:latin typeface="Verdana" panose="020B0604030504040204" pitchFamily="34" charset="0"/>
                <a:ea typeface="Verdana" panose="020B0604030504040204" pitchFamily="34" charset="0"/>
              </a:rPr>
              <a:t>Lege tar avgjørelser når samarbeid om pasient</a:t>
            </a:r>
          </a:p>
        </p:txBody>
      </p:sp>
      <p:sp>
        <p:nvSpPr>
          <p:cNvPr id="3" name="Rektangel 2">
            <a:extLst>
              <a:ext uri="{FF2B5EF4-FFF2-40B4-BE49-F238E27FC236}">
                <a16:creationId xmlns:a16="http://schemas.microsoft.com/office/drawing/2014/main" id="{9B0FD844-6078-8A86-0715-ADEBE98996B6}"/>
              </a:ext>
            </a:extLst>
          </p:cNvPr>
          <p:cNvSpPr/>
          <p:nvPr/>
        </p:nvSpPr>
        <p:spPr>
          <a:xfrm>
            <a:off x="1069464" y="842839"/>
            <a:ext cx="7314823" cy="461665"/>
          </a:xfrm>
          <a:prstGeom prst="rect">
            <a:avLst/>
          </a:prstGeom>
        </p:spPr>
        <p:txBody>
          <a:bodyPr wrap="none">
            <a:spAutoFit/>
          </a:bodyPr>
          <a:lstStyle/>
          <a:p>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§4 Krav til helsepersonells yrkesutøvelse</a:t>
            </a:r>
            <a:endParaRPr lang="nb-NO" sz="2400" dirty="0">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602414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4941</TotalTime>
  <Words>4063</Words>
  <Application>Microsoft Office PowerPoint</Application>
  <PresentationFormat>Widescreen</PresentationFormat>
  <Paragraphs>435</Paragraphs>
  <Slides>27</Slides>
  <Notes>27</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27</vt:i4>
      </vt:variant>
    </vt:vector>
  </HeadingPairs>
  <TitlesOfParts>
    <vt:vector size="34" baseType="lpstr">
      <vt:lpstr>Arial</vt:lpstr>
      <vt:lpstr>Calibri</vt:lpstr>
      <vt:lpstr>Calibri Light</vt:lpstr>
      <vt:lpstr>Verdana</vt:lpstr>
      <vt:lpstr>Wingdings</vt:lpstr>
      <vt:lpstr>Office-tema</vt:lpstr>
      <vt:lpstr>3_Office-tema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Ellingsen, Thor Andre</dc:creator>
  <cp:lastModifiedBy>Ellingsen, Thor Andre</cp:lastModifiedBy>
  <cp:revision>117</cp:revision>
  <dcterms:created xsi:type="dcterms:W3CDTF">2022-09-14T08:42:47Z</dcterms:created>
  <dcterms:modified xsi:type="dcterms:W3CDTF">2023-06-19T10:29:06Z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291ddcc-9a90-46b7-a727-d19b3ec4b730_Enabled">
    <vt:lpwstr>true</vt:lpwstr>
  </property>
  <property fmtid="{D5CDD505-2E9C-101B-9397-08002B2CF9AE}" pid="3" name="MSIP_Label_d291ddcc-9a90-46b7-a727-d19b3ec4b730_SetDate">
    <vt:lpwstr>2023-05-31T04:48:43Z</vt:lpwstr>
  </property>
  <property fmtid="{D5CDD505-2E9C-101B-9397-08002B2CF9AE}" pid="4" name="MSIP_Label_d291ddcc-9a90-46b7-a727-d19b3ec4b730_Method">
    <vt:lpwstr>Privileged</vt:lpwstr>
  </property>
  <property fmtid="{D5CDD505-2E9C-101B-9397-08002B2CF9AE}" pid="5" name="MSIP_Label_d291ddcc-9a90-46b7-a727-d19b3ec4b730_Name">
    <vt:lpwstr>Åpen</vt:lpwstr>
  </property>
  <property fmtid="{D5CDD505-2E9C-101B-9397-08002B2CF9AE}" pid="6" name="MSIP_Label_d291ddcc-9a90-46b7-a727-d19b3ec4b730_SiteId">
    <vt:lpwstr>bdcbe535-f3cf-49f5-8a6a-fb6d98dc7837</vt:lpwstr>
  </property>
  <property fmtid="{D5CDD505-2E9C-101B-9397-08002B2CF9AE}" pid="7" name="MSIP_Label_d291ddcc-9a90-46b7-a727-d19b3ec4b730_ActionId">
    <vt:lpwstr>3100d6a2-b509-408d-860c-2b1699f22c8b</vt:lpwstr>
  </property>
  <property fmtid="{D5CDD505-2E9C-101B-9397-08002B2CF9AE}" pid="8" name="MSIP_Label_d291ddcc-9a90-46b7-a727-d19b3ec4b730_ContentBits">
    <vt:lpwstr>0</vt:lpwstr>
  </property>
</Properties>
</file>