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48" r:id="rId1"/>
    <p:sldMasterId id="2147483660" r:id="rId2"/>
    <p:sldMasterId id="2147483672" r:id="rId3"/>
    <p:sldMasterId id="2147483684" r:id="rId4"/>
    <p:sldMasterId id="2147483696" r:id="rId5"/>
  </p:sldMasterIdLst>
  <p:notesMasterIdLst>
    <p:notesMasterId r:id="rId26"/>
  </p:notesMasterIdLst>
  <p:sldIdLst>
    <p:sldId id="313" r:id="rId6"/>
    <p:sldId id="301" r:id="rId7"/>
    <p:sldId id="257" r:id="rId8"/>
    <p:sldId id="289" r:id="rId9"/>
    <p:sldId id="323" r:id="rId10"/>
    <p:sldId id="300" r:id="rId11"/>
    <p:sldId id="263" r:id="rId12"/>
    <p:sldId id="262" r:id="rId13"/>
    <p:sldId id="264" r:id="rId14"/>
    <p:sldId id="333" r:id="rId15"/>
    <p:sldId id="266" r:id="rId16"/>
    <p:sldId id="298" r:id="rId17"/>
    <p:sldId id="268" r:id="rId18"/>
    <p:sldId id="319" r:id="rId19"/>
    <p:sldId id="334" r:id="rId20"/>
    <p:sldId id="273" r:id="rId21"/>
    <p:sldId id="330" r:id="rId22"/>
    <p:sldId id="299" r:id="rId23"/>
    <p:sldId id="294" r:id="rId24"/>
    <p:sldId id="314" r:id="rId25"/>
  </p:sldIdLst>
  <p:sldSz cx="12192000" cy="6858000"/>
  <p:notesSz cx="6858000" cy="9144000"/>
  <p:embeddedFontLs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Calibri Light" panose="020F0302020204030204" pitchFamily="34" charset="0"/>
      <p:regular r:id="rId31"/>
      <p:italic r:id="rId32"/>
    </p:embeddedFont>
    <p:embeddedFont>
      <p:font typeface="Tahoma" panose="020B0604030504040204" pitchFamily="34" charset="0"/>
      <p:regular r:id="rId33"/>
      <p:bold r:id="rId34"/>
    </p:embeddedFont>
    <p:embeddedFont>
      <p:font typeface="Times" panose="02020603050405020304" pitchFamily="18" charset="0"/>
      <p:regular r:id="rId35"/>
      <p:bold r:id="rId36"/>
      <p:italic r:id="rId37"/>
      <p:boldItalic r:id="rId38"/>
    </p:embeddedFont>
    <p:embeddedFont>
      <p:font typeface="Verdana" panose="020B0604030504040204" pitchFamily="34" charset="0"/>
      <p:regular r:id="rId39"/>
      <p:bold r:id="rId40"/>
      <p:italic r:id="rId41"/>
      <p:boldItalic r:id="rId4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58" roundtripDataSignature="AMtx7mi97bgezTRDnWvXHCWBrIxa2nzGy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26" autoAdjust="0"/>
    <p:restoredTop sz="71795" autoAdjust="0"/>
  </p:normalViewPr>
  <p:slideViewPr>
    <p:cSldViewPr snapToGrid="0">
      <p:cViewPr varScale="1">
        <p:scale>
          <a:sx n="116" d="100"/>
          <a:sy n="116" d="100"/>
        </p:scale>
        <p:origin x="1968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21" Type="http://schemas.openxmlformats.org/officeDocument/2006/relationships/slide" Target="slides/slide16.xml"/><Relationship Id="rId34" Type="http://schemas.openxmlformats.org/officeDocument/2006/relationships/font" Target="fonts/font8.fntdata"/><Relationship Id="rId42" Type="http://schemas.openxmlformats.org/officeDocument/2006/relationships/font" Target="fonts/font16.fntdata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58" Type="http://customschemas.google.com/relationships/presentationmetadata" Target="metadata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61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5.fntdata"/><Relationship Id="rId60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59" Type="http://schemas.openxmlformats.org/officeDocument/2006/relationships/presProps" Target="presProps.xml"/><Relationship Id="rId20" Type="http://schemas.openxmlformats.org/officeDocument/2006/relationships/slide" Target="slides/slide15.xml"/><Relationship Id="rId41" Type="http://schemas.openxmlformats.org/officeDocument/2006/relationships/font" Target="fonts/font15.fntdata"/><Relationship Id="rId6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no-NO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kokom.no/amk-med-lvs-omrader/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gjeringen.no/no/dokumenter/nou-2015-17/id2465765/?ch=10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search?q=rollefordeling&amp;tbm=isch&amp;tbs=rimg:CXd_16LzBSXvBYZ4KrtPuZndG8AEAsgIOCgIIABAAOgQIABAAQAE&amp;hl=no&amp;sa=X&amp;ved=0CBsQuIIBahcKEwio4reLpqP7AhUAAAAAHQAAAAAQDA&amp;biw=1263&amp;bih=577#imgrc=La9liMHgYPLoNM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nb-NO" altLang="nb-NO" dirty="0">
                <a:cs typeface="Calibri"/>
              </a:rPr>
              <a:t>Dette lysbildet er kun til informasjon for foreleser.</a:t>
            </a:r>
          </a:p>
          <a:p>
            <a:pPr>
              <a:defRPr/>
            </a:pPr>
            <a:r>
              <a:rPr lang="nb-NO" altLang="nb-NO" dirty="0">
                <a:cs typeface="Calibri"/>
              </a:rPr>
              <a:t>Timen er beregnet til 45 min. </a:t>
            </a:r>
            <a:endParaRPr lang="en-US" dirty="0"/>
          </a:p>
          <a:p>
            <a:pPr>
              <a:defRPr/>
            </a:pPr>
            <a:r>
              <a:rPr lang="nb-NO" altLang="nb-NO" dirty="0">
                <a:cs typeface="Calibri"/>
              </a:rPr>
              <a:t>Aktivisering gjennom dialog, refleksjonsspørsmål og eksempler/case er viktig.</a:t>
            </a:r>
            <a:endParaRPr lang="en-US" dirty="0"/>
          </a:p>
          <a:p>
            <a:endParaRPr lang="nb-NO" dirty="0">
              <a:cs typeface="Calibri" panose="020F0502020204030204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967BC4-EBA8-4C97-A39C-C478344FBDD4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09640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167f13fa223_0_17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 panose="020B0604020202020204" pitchFamily="34" charset="0"/>
              <a:buNone/>
            </a:pPr>
            <a:r>
              <a:rPr lang="nb-NO" sz="1300" dirty="0">
                <a:latin typeface="Verdana"/>
                <a:ea typeface="Verdana"/>
                <a:cs typeface="Verdana"/>
                <a:sym typeface="Verdana"/>
              </a:rPr>
              <a:t>4 RHF,</a:t>
            </a:r>
            <a:r>
              <a:rPr lang="nb-NO" sz="1300" baseline="0" dirty="0">
                <a:latin typeface="Verdana"/>
                <a:ea typeface="Verdana"/>
                <a:cs typeface="Verdana"/>
                <a:sym typeface="Verdana"/>
              </a:rPr>
              <a:t> flere</a:t>
            </a:r>
            <a:r>
              <a:rPr lang="no-NO" sz="1300" dirty="0">
                <a:latin typeface="Verdana"/>
                <a:ea typeface="Verdana"/>
                <a:cs typeface="Verdana"/>
                <a:sym typeface="Verdana"/>
              </a:rPr>
              <a:t> AMK</a:t>
            </a:r>
            <a:r>
              <a:rPr lang="nb-NO" sz="1300" dirty="0">
                <a:latin typeface="Verdana"/>
                <a:ea typeface="Verdana"/>
                <a:cs typeface="Verdana"/>
                <a:sym typeface="Verdana"/>
              </a:rPr>
              <a:t>, pr.</a:t>
            </a:r>
            <a:r>
              <a:rPr lang="nb-NO" sz="1300" baseline="0" dirty="0">
                <a:latin typeface="Verdana"/>
                <a:ea typeface="Verdana"/>
                <a:cs typeface="Verdana"/>
                <a:sym typeface="Verdana"/>
              </a:rPr>
              <a:t> 2023 – 16 </a:t>
            </a:r>
            <a:r>
              <a:rPr lang="nb-NO" sz="1300" baseline="0" dirty="0" err="1">
                <a:latin typeface="Verdana"/>
                <a:ea typeface="Verdana"/>
                <a:cs typeface="Verdana"/>
                <a:sym typeface="Verdana"/>
              </a:rPr>
              <a:t>stk</a:t>
            </a:r>
            <a:endParaRPr lang="nb-NO" sz="900" dirty="0"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endParaRPr lang="nb-NO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nb-NO" baseline="0" dirty="0"/>
              <a:t>Oppdaterte kart over AMK-områder med tilhørende LVS, finnes på KoKom.no – under fanen aktuelt: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nb-NO" dirty="0">
                <a:hlinkClick r:id="rId3"/>
              </a:rPr>
              <a:t>AMK og LVS- Områder - </a:t>
            </a:r>
            <a:r>
              <a:rPr lang="nb-NO" dirty="0" err="1">
                <a:hlinkClick r:id="rId3"/>
              </a:rPr>
              <a:t>KoKom</a:t>
            </a:r>
            <a:br>
              <a:rPr lang="nb-NO" baseline="0" dirty="0"/>
            </a:br>
            <a:endParaRPr dirty="0"/>
          </a:p>
        </p:txBody>
      </p:sp>
      <p:sp>
        <p:nvSpPr>
          <p:cNvPr id="234" name="Google Shape;234;g167f13fa223_0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510876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16ce3c52a37_0_29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b-NO" baseline="0" dirty="0"/>
              <a:t>Kommentar til illustrasjonen: </a:t>
            </a:r>
            <a:r>
              <a:rPr lang="nb-NO" i="1" baseline="0" dirty="0"/>
              <a:t>svarer ikke </a:t>
            </a:r>
            <a:r>
              <a:rPr lang="nb-NO" b="0" i="1" baseline="0" dirty="0"/>
              <a:t>AMK-</a:t>
            </a:r>
            <a:r>
              <a:rPr lang="nb-NO" b="0" i="1" baseline="0" dirty="0" err="1"/>
              <a:t>opreratøren</a:t>
            </a:r>
            <a:r>
              <a:rPr lang="nb-NO" b="0" i="1" baseline="0" dirty="0"/>
              <a:t> - blir ingen ressurser sendt ut.</a:t>
            </a:r>
            <a:r>
              <a:rPr lang="nb-NO" b="0" baseline="0" dirty="0"/>
              <a:t> 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b-NO" b="0" baseline="0" dirty="0"/>
              <a:t>Så dere har en </a:t>
            </a:r>
            <a:r>
              <a:rPr lang="nb-NO" b="0" u="sng" baseline="0" dirty="0"/>
              <a:t>meget sentral </a:t>
            </a:r>
            <a:r>
              <a:rPr lang="nb-NO" b="0" baseline="0" dirty="0"/>
              <a:t>rolle i dette systemet! 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nb-NO" b="0" baseline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br>
              <a:rPr lang="nb-NO" b="0" baseline="0" dirty="0"/>
            </a:br>
            <a:endParaRPr b="0" dirty="0"/>
          </a:p>
        </p:txBody>
      </p:sp>
      <p:sp>
        <p:nvSpPr>
          <p:cNvPr id="245" name="Google Shape;245;g16ce3c52a37_0_2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16ce3c52a37_0_29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b-NO" b="0" i="0" dirty="0"/>
              <a:t>Her ser dere videre hva AMK skal gjøre: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b-NO" b="0" i="1" dirty="0"/>
              <a:t>-</a:t>
            </a:r>
            <a:r>
              <a:rPr lang="nb-NO" b="0" i="1" baseline="0" dirty="0"/>
              <a:t> kort pause så de kan lese selv.. </a:t>
            </a:r>
            <a:br>
              <a:rPr lang="nb-NO" b="0" baseline="0" dirty="0"/>
            </a:br>
            <a:endParaRPr lang="nb-NO" b="0" dirty="0"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b-NO" b="0" dirty="0"/>
              <a:t>Ord og begreper som R-AMK og HRS bør kort forklares – disse kommer vi tilbake til i grunnkurset</a:t>
            </a:r>
            <a:endParaRPr b="0" dirty="0"/>
          </a:p>
        </p:txBody>
      </p:sp>
      <p:sp>
        <p:nvSpPr>
          <p:cNvPr id="245" name="Google Shape;245;g16ce3c52a37_0_2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389265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167f13fa223_0_25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o-NO" sz="1000" dirty="0">
                <a:latin typeface="Verdana"/>
                <a:ea typeface="Verdana"/>
                <a:cs typeface="Verdana"/>
                <a:sym typeface="Verdana"/>
              </a:rPr>
              <a:t>Kommunene kan ha egne LVS</a:t>
            </a:r>
            <a:r>
              <a:rPr lang="nb-NO" sz="1000" dirty="0">
                <a:latin typeface="Verdana"/>
                <a:ea typeface="Verdana"/>
                <a:cs typeface="Verdana"/>
                <a:sym typeface="Verdana"/>
              </a:rPr>
              <a:t>,</a:t>
            </a:r>
            <a:r>
              <a:rPr lang="nb-NO" sz="1000" baseline="0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no-NO" sz="1000" dirty="0">
                <a:latin typeface="Verdana"/>
                <a:ea typeface="Verdana"/>
                <a:cs typeface="Verdana"/>
                <a:sym typeface="Verdana"/>
              </a:rPr>
              <a:t>eller ha interkommunalt samarbeid</a:t>
            </a:r>
            <a:endParaRPr lang="nb-NO" sz="1000" dirty="0">
              <a:latin typeface="Verdana"/>
              <a:ea typeface="Verdana"/>
              <a:cs typeface="Verdana"/>
              <a:sym typeface="Verdana"/>
            </a:endParaRP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b-NO" sz="1000" dirty="0">
                <a:latin typeface="Verdana"/>
                <a:ea typeface="Verdana"/>
                <a:cs typeface="Verdana"/>
                <a:sym typeface="Verdana"/>
              </a:rPr>
              <a:t>Pr. 2023 er det 94 LVS</a:t>
            </a:r>
            <a:br>
              <a:rPr lang="no-NO" sz="2400" dirty="0">
                <a:latin typeface="Verdana"/>
                <a:ea typeface="Verdana"/>
                <a:cs typeface="Verdana"/>
                <a:sym typeface="Verdana"/>
              </a:rPr>
            </a:br>
            <a:endParaRPr lang="nb-NO" sz="2400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62" name="Google Shape;262;g167f13fa223_0_2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167f13fa223_0_25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nb-NO" sz="1000" b="1" i="1" kern="0" dirty="0">
                <a:solidFill>
                  <a:schemeClr val="dk1"/>
                </a:solidFill>
                <a:latin typeface="Verdana"/>
                <a:ea typeface="Verdana"/>
                <a:cs typeface="AGaramond-Regular"/>
                <a:sym typeface="Verdana"/>
              </a:rPr>
              <a:t>Her</a:t>
            </a:r>
            <a:r>
              <a:rPr lang="nb-NO" sz="1000" b="1" i="1" kern="0" baseline="0" dirty="0">
                <a:solidFill>
                  <a:schemeClr val="dk1"/>
                </a:solidFill>
                <a:latin typeface="Verdana"/>
                <a:ea typeface="Verdana"/>
                <a:cs typeface="AGaramond-Regular"/>
                <a:sym typeface="Verdana"/>
              </a:rPr>
              <a:t> ser dere hva LVS kal gjøre</a:t>
            </a:r>
            <a:r>
              <a:rPr lang="nb-NO" sz="1000" kern="0" baseline="0" dirty="0">
                <a:solidFill>
                  <a:schemeClr val="dk1"/>
                </a:solidFill>
                <a:latin typeface="Verdana"/>
                <a:ea typeface="Verdana"/>
                <a:cs typeface="AGaramond-Regular"/>
                <a:sym typeface="Verdana"/>
              </a:rPr>
              <a:t>: </a:t>
            </a:r>
            <a:r>
              <a:rPr lang="nb-NO" sz="1000" i="0" kern="0" baseline="0" dirty="0">
                <a:solidFill>
                  <a:schemeClr val="dk1"/>
                </a:solidFill>
                <a:latin typeface="Verdana"/>
                <a:ea typeface="Verdana"/>
                <a:cs typeface="AGaramond-Regular"/>
                <a:sym typeface="Verdana"/>
              </a:rPr>
              <a:t>ikke les opp – be deltakerne lese selv.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endParaRPr lang="nb-NO" sz="1000" i="0" kern="0" baseline="0" dirty="0">
              <a:solidFill>
                <a:schemeClr val="dk1"/>
              </a:solidFill>
              <a:latin typeface="Verdana"/>
              <a:ea typeface="Verdana"/>
              <a:cs typeface="AGaramond-Regular"/>
              <a:sym typeface="Verdan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nb-NO" sz="1000" b="1" kern="1200" dirty="0">
                <a:solidFill>
                  <a:prstClr val="black"/>
                </a:solidFill>
                <a:latin typeface="Calibri" panose="020F0502020204030204"/>
                <a:ea typeface="Calibri"/>
                <a:cs typeface="AGaramond-Regular"/>
              </a:rPr>
              <a:t>Vold og overgreps</a:t>
            </a:r>
            <a:r>
              <a:rPr lang="nb-NO" sz="1000" b="1" kern="1200" dirty="0">
                <a:solidFill>
                  <a:prstClr val="black"/>
                </a:solidFill>
                <a:latin typeface="Calibri" panose="020F0502020204030204"/>
                <a:ea typeface="Times New Roman"/>
                <a:cs typeface="AGaramond-Regular"/>
              </a:rPr>
              <a:t>mottak </a:t>
            </a:r>
            <a:r>
              <a:rPr lang="nb-NO" sz="1000" kern="1200" dirty="0">
                <a:solidFill>
                  <a:prstClr val="black"/>
                </a:solidFill>
                <a:latin typeface="Calibri" panose="020F0502020204030204"/>
                <a:ea typeface="Times New Roman"/>
                <a:cs typeface="AGaramond-Regular"/>
              </a:rPr>
              <a:t>er en </a:t>
            </a:r>
            <a:r>
              <a:rPr lang="nb-NO" sz="1000" u="sng" kern="1200" dirty="0">
                <a:solidFill>
                  <a:prstClr val="black"/>
                </a:solidFill>
                <a:latin typeface="Calibri" panose="020F0502020204030204"/>
                <a:ea typeface="Times New Roman"/>
                <a:cs typeface="AGaramond-Regular"/>
              </a:rPr>
              <a:t>skal</a:t>
            </a:r>
            <a:r>
              <a:rPr lang="nb-NO" sz="1000" kern="1200" dirty="0">
                <a:solidFill>
                  <a:prstClr val="black"/>
                </a:solidFill>
                <a:latin typeface="Calibri" panose="020F0502020204030204"/>
                <a:ea typeface="Times New Roman"/>
                <a:cs typeface="AGaramond-Regular"/>
              </a:rPr>
              <a:t> tjeneste.</a:t>
            </a:r>
            <a:endParaRPr lang="nb-NO" sz="1000" kern="1200" baseline="0" dirty="0">
              <a:solidFill>
                <a:prstClr val="black"/>
              </a:solidFill>
              <a:latin typeface="Calibri" panose="020F0502020204030204"/>
              <a:ea typeface="Times New Roman"/>
              <a:cs typeface="AGaramond-Regula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nb-NO" sz="1000" kern="1200" baseline="0" dirty="0">
                <a:solidFill>
                  <a:prstClr val="black"/>
                </a:solidFill>
                <a:latin typeface="Calibri" panose="020F0502020204030204"/>
                <a:ea typeface="Times New Roman"/>
                <a:cs typeface="AGaramond-Regular"/>
              </a:rPr>
              <a:t>Du må vite hvor mottaket for dette er i ditt LV-distrikt.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kumimoji="0" lang="nb-NO" sz="1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Arial" panose="020B0604020202020204" pitchFamily="34" charset="0"/>
              </a:rPr>
              <a:t>Det skal være minst et mottak i hvert fylke, lagt til en interkommunal / større legevakt.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kumimoji="0" lang="nb-NO" sz="1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Arial" panose="020B0604020202020204" pitchFamily="34" charset="0"/>
              </a:rPr>
              <a:t>Tjenesten skal være døgnkontinuerlig.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br>
              <a:rPr kumimoji="0" lang="nb-NO" sz="1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Arial" panose="020B0604020202020204" pitchFamily="34" charset="0"/>
              </a:rPr>
            </a:br>
            <a:r>
              <a:rPr kumimoji="0" lang="nb-NO" sz="1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Arial" panose="020B0604020202020204" pitchFamily="34" charset="0"/>
              </a:rPr>
              <a:t>Det er forskjell på «vold i nær relasjon»- mottak og «vold» (blind vold).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kumimoji="0" lang="nb-NO" sz="1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Arial" panose="020B0604020202020204" pitchFamily="34" charset="0"/>
              </a:rPr>
              <a:t>Ikke alle LV tar i mot «vold i nær relasjon»- krever spesialkompetanse.</a:t>
            </a:r>
            <a:endParaRPr lang="nb-NO" sz="1000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62" name="Google Shape;262;g167f13fa223_0_2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436573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167f13fa223_0_9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u="none" dirty="0"/>
              <a:t>Be en av kursdeltakerne lese </a:t>
            </a:r>
            <a:r>
              <a:rPr lang="nb-NO" u="none" dirty="0" err="1"/>
              <a:t>def</a:t>
            </a:r>
            <a:r>
              <a:rPr lang="nb-NO" u="none" dirty="0"/>
              <a:t>. av akuttmedisinsk kjede høyt (aktivisering)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u="none" dirty="0"/>
              <a:t>Kommentar til definisjonen: </a:t>
            </a:r>
            <a:r>
              <a:rPr lang="nb-NO" i="1" u="none" dirty="0"/>
              <a:t>I tillegg vil i ulike tilfeller andre aktører også inngå avhengig av hendelsen, som f.eks. hjemmesykepleie og jordmødre. 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u="sng" dirty="0"/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u="sng" dirty="0"/>
              <a:t>I</a:t>
            </a:r>
            <a:r>
              <a:rPr lang="nb-NO" u="sng" baseline="0" dirty="0"/>
              <a:t> NOU «først og fremst» er det å lese at utvalget mener: </a:t>
            </a:r>
            <a:br>
              <a:rPr lang="nb-NO" baseline="0" dirty="0"/>
            </a:br>
            <a:endParaRPr lang="nb-NO" baseline="0" dirty="0"/>
          </a:p>
          <a:p>
            <a:pPr marL="628650" marR="0" lvl="1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de viktigste verdiene er ivaretatt i den akuttmedisinske kjeden</a:t>
            </a:r>
            <a:r>
              <a:rPr lang="nb-NO" baseline="0" dirty="0"/>
              <a:t> men:</a:t>
            </a:r>
            <a:br>
              <a:rPr lang="nb-NO" dirty="0"/>
            </a:br>
            <a:r>
              <a:rPr lang="nb-NO" dirty="0"/>
              <a:t>-</a:t>
            </a:r>
            <a:r>
              <a:rPr lang="nb-NO" baseline="0" dirty="0"/>
              <a:t> </a:t>
            </a:r>
            <a:r>
              <a:rPr lang="nb-NO" dirty="0"/>
              <a:t>geografiske forskjeller</a:t>
            </a:r>
            <a:br>
              <a:rPr lang="nb-NO" dirty="0"/>
            </a:br>
            <a:r>
              <a:rPr lang="nb-NO" dirty="0"/>
              <a:t>-</a:t>
            </a:r>
            <a:r>
              <a:rPr lang="nb-NO" baseline="0" dirty="0"/>
              <a:t> </a:t>
            </a:r>
            <a:r>
              <a:rPr lang="nb-NO" dirty="0"/>
              <a:t>utfordringer knyttet til tilgjengelighet til de akuttmedisinske tjenestene i en del av de minst sentrale områdene i landet. </a:t>
            </a:r>
          </a:p>
          <a:p>
            <a:pPr marL="628650" marR="0" lvl="1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Vær obs på dette når</a:t>
            </a:r>
            <a:r>
              <a:rPr lang="nb-NO" baseline="0" dirty="0"/>
              <a:t> sentralt plassert og samhandling opp mot distrikt</a:t>
            </a:r>
            <a:br>
              <a:rPr lang="nb-NO" baseline="0" dirty="0"/>
            </a:br>
            <a:endParaRPr lang="nb-NO" baseline="0" dirty="0"/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Det er god samfunnsøkonomi å møte akutt sykdom og skade tidligst mulig med høy fagkompetanse og en effektiv transporttjeneste.</a:t>
            </a:r>
            <a:br>
              <a:rPr lang="nb-NO" dirty="0"/>
            </a:br>
            <a:endParaRPr lang="nb-NO" dirty="0"/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Befolkningen er selv en viktig aktør i akuttkjeden. </a:t>
            </a:r>
            <a:br>
              <a:rPr lang="nb-NO" dirty="0"/>
            </a:br>
            <a:r>
              <a:rPr lang="nb-NO" dirty="0"/>
              <a:t>Viljen og evnen til å sette i verk førstehjelpstiltak, samt kunnskap om hvordan hjelpeapparatet skal varsles, er viktig.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i="1" dirty="0"/>
              <a:t>(</a:t>
            </a:r>
            <a:r>
              <a:rPr lang="nb-NO" i="0" dirty="0"/>
              <a:t>NOU = arbeidsgruppe som</a:t>
            </a:r>
            <a:r>
              <a:rPr lang="nb-NO" i="0" baseline="0" dirty="0"/>
              <a:t> drøfter og presenterer et kunnskapsgrunnlag og gir ut en rapport, anbefalt lesing: </a:t>
            </a:r>
            <a:r>
              <a:rPr lang="nb-NO" dirty="0">
                <a:hlinkClick r:id="rId3"/>
              </a:rPr>
              <a:t>NOU 2015: 17 - regjeringen.no</a:t>
            </a:r>
            <a:r>
              <a:rPr lang="nb-NO" dirty="0"/>
              <a:t> kap.9</a:t>
            </a:r>
            <a:r>
              <a:rPr lang="nb-NO" i="1" baseline="0" dirty="0"/>
              <a:t> 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br>
              <a:rPr lang="nb-NO" dirty="0"/>
            </a:br>
            <a:r>
              <a:rPr lang="nb-NO" sz="1200" dirty="0">
                <a:latin typeface="Verdana" panose="020B0604030504040204" pitchFamily="34" charset="0"/>
                <a:ea typeface="Verdana" panose="020B0604030504040204" pitchFamily="34" charset="0"/>
              </a:rPr>
              <a:t>(Sitat:: Helse- og omsorgsdepartementet, Høring til Nasjonal helseplan, «Fremtidens helsetjeneste: Trygghet for alle». 2011).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dirty="0"/>
          </a:p>
        </p:txBody>
      </p:sp>
      <p:sp>
        <p:nvSpPr>
          <p:cNvPr id="299" name="Google Shape;299;g167f13fa223_0_9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420539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167f13fa223_0_8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Ressurser</a:t>
            </a:r>
            <a:r>
              <a:rPr lang="nb-NO" baseline="0" dirty="0"/>
              <a:t> har vært gjennomgått i e-læringen.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b-NO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Dette bildet illustrerer ulike ledd og muligheter for veien gjennom akuttmedisinsk kjede.</a:t>
            </a:r>
            <a:endParaRPr lang="nb-NO" baseline="0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baseline="0" dirty="0"/>
              <a:t>Husk at noen henvendelser kommer via fastlege, responssenter osv. </a:t>
            </a:r>
            <a:br>
              <a:rPr lang="nb-NO" baseline="0" dirty="0"/>
            </a:br>
            <a:endParaRPr lang="nb-NO" baseline="0" dirty="0"/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baseline="0" dirty="0"/>
              <a:t>Noe dere lurer på?</a:t>
            </a:r>
            <a:br>
              <a:rPr lang="nb-NO" baseline="0" dirty="0"/>
            </a:br>
            <a:endParaRPr lang="nb-NO" baseline="0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br>
              <a:rPr lang="nb-NO" baseline="0" dirty="0"/>
            </a:br>
            <a:br>
              <a:rPr lang="nb-NO" baseline="0" dirty="0"/>
            </a:br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endParaRPr lang="nb-NO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nb-NO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nb-NO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08" name="Google Shape;308;g167f13fa223_0_8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167f13fa223_0_8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baseline="0" dirty="0"/>
              <a:t>Her ser dere en annen illustrasjon av akuttmedisinsk kjede, hvor man har tatt med fastlege i første ledd.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baseline="0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baseline="0" dirty="0"/>
              <a:t>Hastegrader er også illustrert ved hjelp av de ulike fargene, men vær oppmerksom at hastegrader avhenger av hvilket system for beslutningsstøtte man benytter. Dette vil dere lære mer om i emnet Hastegradsfastsetting og bruk av beslutningsstøtte. </a:t>
            </a:r>
            <a:br>
              <a:rPr lang="nb-NO" baseline="0" dirty="0"/>
            </a:br>
            <a:endParaRPr lang="nb-NO" baseline="0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br>
              <a:rPr lang="nb-NO" baseline="0" dirty="0"/>
            </a:br>
            <a:br>
              <a:rPr lang="nb-NO" baseline="0" dirty="0"/>
            </a:br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endParaRPr lang="nb-NO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nb-NO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nb-NO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08" name="Google Shape;308;g167f13fa223_0_8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866170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NB: Animasjon på dette lysbildet</a:t>
            </a:r>
            <a:endParaRPr lang="nb-NO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Case</a:t>
            </a:r>
            <a:r>
              <a:rPr lang="nb-NO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kan droppes om ikke tid, men </a:t>
            </a:r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 illustrasjon på samhandling</a:t>
            </a:r>
            <a:r>
              <a:rPr lang="nb-NO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mellom medisinsk nødmeldetjeneste og andre aktører i den akuttmedisinske kjede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5BF5D-88D2-4631-914B-9BDE51503F4A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088194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6" name="Google Shape;496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 panose="020B0604020202020204" pitchFamily="34" charset="0"/>
              <a:buNone/>
            </a:pPr>
            <a:r>
              <a:rPr lang="no-NO" dirty="0"/>
              <a:t>Oppsum</a:t>
            </a:r>
            <a:r>
              <a:rPr lang="nb-NO" dirty="0"/>
              <a:t>m</a:t>
            </a:r>
            <a:r>
              <a:rPr lang="no-NO" dirty="0"/>
              <a:t>ering i gruppen</a:t>
            </a:r>
            <a:r>
              <a:rPr lang="nb-NO" dirty="0"/>
              <a:t> punkt for punkt</a:t>
            </a:r>
            <a:r>
              <a:rPr lang="no-NO" dirty="0"/>
              <a:t>.</a:t>
            </a:r>
            <a:endParaRPr lang="nb-NO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nb-NO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nb-NO" dirty="0"/>
          </a:p>
          <a:p>
            <a:pPr marL="4572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br>
              <a:rPr kumimoji="0" lang="nb-NO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</a:br>
            <a:endParaRPr kumimoji="0" lang="nb-NO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nb-NO" dirty="0"/>
          </a:p>
        </p:txBody>
      </p:sp>
      <p:sp>
        <p:nvSpPr>
          <p:cNvPr id="497" name="Google Shape;497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no-NO"/>
              <a:t>19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1" name="Google Shape;161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nb-NO" b="0" i="0" baseline="0" dirty="0"/>
              <a:t>Presentasjonen starter her – fyll inn aktuell dato.</a:t>
            </a:r>
            <a:br>
              <a:rPr lang="nb-NO" b="0" i="0" baseline="0" dirty="0"/>
            </a:br>
            <a:endParaRPr lang="nb-NO" b="0" i="0" dirty="0"/>
          </a:p>
        </p:txBody>
      </p:sp>
      <p:sp>
        <p:nvSpPr>
          <p:cNvPr id="162" name="Google Shape;162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no-NO"/>
              <a:t>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1985187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Kompetanseplan</a:t>
            </a:r>
            <a:r>
              <a:rPr lang="nb-NO" baseline="0" dirty="0"/>
              <a:t> med emnebeskrivelser og sjekklister finner du på kokom.no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967BC4-EBA8-4C97-A39C-C478344FBDD4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09594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None/>
              <a:tabLst/>
              <a:defRPr/>
            </a:pPr>
            <a:r>
              <a:rPr kumimoji="0" lang="nb-NO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NB: Animasjon i dette lysbildet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None/>
              <a:tabLst/>
              <a:defRPr/>
            </a:pPr>
            <a:r>
              <a:rPr kumimoji="0" lang="nb-NO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Denne timen inneholder oppfriskning fra e-læringen: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nb-NO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Dveler derfor ikke lenge ved hvert punkt / lysbilde.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nb-NO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None/>
              <a:tabLst/>
              <a:defRPr/>
            </a:pPr>
            <a:r>
              <a:rPr lang="nb-NO" b="0" i="0" baseline="0" dirty="0"/>
              <a:t>Spør om uklarheter!</a:t>
            </a:r>
            <a:br>
              <a:rPr lang="nb-NO" b="0" i="0" baseline="0" dirty="0"/>
            </a:br>
            <a:endParaRPr lang="nb-NO" b="0" i="0" baseline="0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  <a:tabLst/>
              <a:defRPr/>
            </a:pPr>
            <a:r>
              <a:rPr lang="nb-NO" b="0" i="0" baseline="0" dirty="0"/>
              <a:t>Lurt på noe fra e-læringen?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  <a:tabLst/>
              <a:defRPr/>
            </a:pPr>
            <a:r>
              <a:rPr lang="nb-NO" b="0" i="0" baseline="0" dirty="0"/>
              <a:t>Ønske om å utdype noe?</a:t>
            </a:r>
            <a:br>
              <a:rPr lang="nb-NO" b="0" i="0" baseline="0" dirty="0"/>
            </a:br>
            <a:br>
              <a:rPr lang="nb-NO" b="0" i="0" baseline="0" dirty="0"/>
            </a:br>
            <a:endParaRPr dirty="0"/>
          </a:p>
        </p:txBody>
      </p:sp>
      <p:sp>
        <p:nvSpPr>
          <p:cNvPr id="168" name="Google Shape;16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Les fra lysbildet. </a:t>
            </a:r>
          </a:p>
          <a:p>
            <a:r>
              <a:rPr lang="nb-NO" dirty="0"/>
              <a:t>Vi skal gå igjennom disse målene</a:t>
            </a:r>
            <a:r>
              <a:rPr lang="nb-NO" baseline="0" dirty="0"/>
              <a:t> igjen</a:t>
            </a:r>
            <a:r>
              <a:rPr lang="nb-NO" dirty="0"/>
              <a:t> i slutten av timen.</a:t>
            </a:r>
            <a:endParaRPr lang="nb-NO" dirty="0">
              <a:cs typeface="Calibri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5BF5D-88D2-4631-914B-9BDE51503F4A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89705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Be deltakerne snakke med sidemann / grupper på 2 til 3 deltakere - gi dem 2 minutter til felles refleksjon.</a:t>
            </a:r>
            <a:endParaRPr lang="en-US" dirty="0"/>
          </a:p>
          <a:p>
            <a:r>
              <a:rPr lang="nb-NO" dirty="0">
                <a:cs typeface="Calibri"/>
              </a:rPr>
              <a:t>Be om innspill i plenum etterpå (prøv å engasjere alle). </a:t>
            </a:r>
          </a:p>
          <a:p>
            <a:endParaRPr lang="nb-NO" dirty="0">
              <a:cs typeface="Calibri"/>
            </a:endParaRPr>
          </a:p>
          <a:p>
            <a:r>
              <a:rPr lang="nb-NO" dirty="0">
                <a:cs typeface="Calibri"/>
              </a:rPr>
              <a:t>Se neste lysbilde for svar – i tillegg til overordnede helsemyndigheter.</a:t>
            </a:r>
          </a:p>
          <a:p>
            <a:endParaRPr lang="nb-NO" dirty="0">
              <a:cs typeface="Calibri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967BC4-EBA8-4C97-A39C-C478344FBDD4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5757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None/>
              <a:tabLst/>
              <a:defRPr/>
            </a:pPr>
            <a:r>
              <a:rPr kumimoji="0" lang="nb-NO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To forvaltningsnivå med ansvar for akuttmedisinske tjenester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regionale helseforetak: ansvar for spesialisthelsetjenesten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Kommunene: ansvar for helse- og omsorgstjenester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None/>
              <a:tabLst/>
              <a:defRPr/>
            </a:pPr>
            <a:br>
              <a:rPr kumimoji="0" lang="nb-NO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</a:br>
            <a:r>
              <a:rPr kumimoji="0" lang="nb-NO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To nivåer med egne målsettinger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None/>
              <a:tabLst/>
              <a:defRPr/>
            </a:pPr>
            <a:br>
              <a:rPr kumimoji="0" lang="nb-NO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</a:br>
            <a:r>
              <a:rPr kumimoji="0" lang="nb-NO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Konsekvens/utfordringer: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ingen har ansvar for samhandlingen for å minimere uheldige konsekvenser for den andre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kostnader forsøkes overført til den andre: </a:t>
            </a:r>
            <a:br>
              <a:rPr kumimoji="0" lang="nb-NO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</a:br>
            <a:r>
              <a:rPr kumimoji="0" lang="nb-NO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reduksjon i tilbud hos den ene, så den andre part må overta oppgaver, men kanskje ikke har budsjettert for dette </a:t>
            </a:r>
            <a:br>
              <a:rPr kumimoji="0" lang="nb-NO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</a:br>
            <a:r>
              <a:rPr kumimoji="0" lang="nb-NO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helseforetak vs. kommune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None/>
              <a:tabLst/>
              <a:defRPr/>
            </a:pPr>
            <a:br>
              <a:rPr kumimoji="0" lang="nb-NO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</a:br>
            <a:r>
              <a:rPr kumimoji="0" lang="nb-NO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Kan medføre: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svikt i pasientbehandling i overflytting mellom nivåene! Pasientsikkerheten kan bli truet..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None/>
              <a:tabLst/>
              <a:defRPr/>
            </a:pPr>
            <a:endParaRPr kumimoji="0" lang="nb-NO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83" name="Google Shape;18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2968345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167f13fa223_0_4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b-NO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NB: Animasjon på dette lysbildet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b-NO" i="0" dirty="0"/>
              <a:t>Punkter kommer til syne ved klikk. 2 totalt.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nb-NO" i="0" dirty="0"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b-NO" i="0" dirty="0"/>
              <a:t>Alle punkter vil utdypes i løpet av kurset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nb-NO" dirty="0"/>
            </a:br>
            <a:endParaRPr dirty="0"/>
          </a:p>
        </p:txBody>
      </p:sp>
      <p:sp>
        <p:nvSpPr>
          <p:cNvPr id="217" name="Google Shape;217;g167f13fa223_0_4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16ce3c52a37_0_28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nb-NO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NB: Animasjon på dette lysbildet</a:t>
            </a:r>
            <a:endParaRPr lang="nb-NO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nb-NO" baseline="0" dirty="0"/>
              <a:t>Akuttmedisinforskriften sier videre: </a:t>
            </a:r>
            <a:r>
              <a:rPr lang="nb-NO" i="1" baseline="0" dirty="0"/>
              <a:t>les fra PP. </a:t>
            </a:r>
            <a:br>
              <a:rPr lang="nb-NO" i="1" baseline="0" dirty="0"/>
            </a:br>
            <a:endParaRPr lang="nb-NO" i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None/>
              <a:tabLst/>
              <a:defRPr/>
            </a:pPr>
            <a:r>
              <a:rPr lang="nb-NO" i="0" baseline="0" dirty="0"/>
              <a:t>Vår rolle ved henvendelser er å kunne: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  <a:tabLst/>
              <a:defRPr/>
            </a:pPr>
            <a:r>
              <a:rPr lang="nb-NO" i="0" baseline="0" dirty="0"/>
              <a:t>kommunisere godt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  <a:tabLst/>
              <a:defRPr/>
            </a:pPr>
            <a:r>
              <a:rPr lang="nb-NO" i="0" baseline="0" dirty="0"/>
              <a:t>samhandle godt ut fra graden av hast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  <a:tabLst/>
              <a:defRPr/>
            </a:pPr>
            <a:r>
              <a:rPr lang="nb-NO" i="0" baseline="0" dirty="0"/>
              <a:t>dokumentere godt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None/>
              <a:tabLst/>
              <a:defRPr/>
            </a:pPr>
            <a:endParaRPr lang="nb-NO" i="0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None/>
              <a:tabLst/>
              <a:defRPr/>
            </a:pPr>
            <a:r>
              <a:rPr lang="nb-NO" i="0" baseline="0" dirty="0"/>
              <a:t>Dette er viktige tema som vil gis mye oppmerksomhet i dette grunnkurset, sammen med de myndighetskrav vi er underlagt</a:t>
            </a:r>
            <a:br>
              <a:rPr lang="nb-NO" baseline="0" dirty="0"/>
            </a:br>
            <a:endParaRPr lang="nb-NO" baseline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nb-NO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b-NO" dirty="0"/>
              <a:t>Bilde kilde: </a:t>
            </a:r>
            <a:r>
              <a:rPr lang="nb-NO" dirty="0">
                <a:hlinkClick r:id="rId3"/>
              </a:rPr>
              <a:t>rollefordeling – Google Søk</a:t>
            </a:r>
            <a:endParaRPr dirty="0"/>
          </a:p>
        </p:txBody>
      </p:sp>
      <p:sp>
        <p:nvSpPr>
          <p:cNvPr id="209" name="Google Shape;209;g16ce3c52a37_0_2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167f13fa223_0_166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nb-NO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NB: Animasjon på dette lysbildet</a:t>
            </a:r>
            <a:endParaRPr kumimoji="0" lang="nb-NO" sz="1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nb-NO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Likhet: </a:t>
            </a:r>
            <a:endParaRPr kumimoji="0" lang="nb-NO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nb-NO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Likeverdig behandling er ikke det samme som lik behandling. Det vil si at noen pasienter har behov for ulik hjelp for at den skal være likeverdig. </a:t>
            </a:r>
          </a:p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nb-NO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Målet med tjenesten er en helhetlig og likeverdig behandling av høy kvalitet, med tilgang til tjenesten for alle som trenger helsehjelp uavhengig om publikum velger å ringe 116117 eller 113 om samme tilstand.</a:t>
            </a:r>
            <a:endParaRPr lang="nb-NO" sz="1200" b="1" i="0" u="none" strike="noStrike" cap="none" dirty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pPr marL="228600" indent="0">
              <a:buFont typeface="Arial" panose="020B0604020202020204" pitchFamily="34" charset="0"/>
              <a:buNone/>
            </a:pPr>
            <a:endParaRPr lang="nb-NO" sz="1200" b="1" i="0" u="none" strike="noStrike" cap="none" dirty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pPr marL="228600" indent="0">
              <a:buFont typeface="Arial" panose="020B0604020202020204" pitchFamily="34" charset="0"/>
              <a:buNone/>
            </a:pPr>
            <a:r>
              <a:rPr lang="nb-NO" sz="1200" b="1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Spm. til deltakerne: </a:t>
            </a:r>
            <a:br>
              <a:rPr lang="nb-NO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</a:br>
            <a:r>
              <a:rPr lang="nb-NO" sz="1200" b="1" i="1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Likeverdig behandling er ikke alltid det samme som lik behandling - hvorfor ikke?</a:t>
            </a:r>
          </a:p>
          <a:p>
            <a:r>
              <a:rPr lang="nb-NO" sz="1200" b="0" i="0" u="none" strike="noStrike" cap="none" baseline="0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endParaRPr lang="nb-NO" sz="1200" b="0" i="1" u="none" strike="noStrike" cap="none" baseline="0" dirty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r>
              <a:rPr lang="nb-NO" sz="1200" b="0" i="1" u="none" strike="noStrike" cap="none" baseline="0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Be kursdeltakere reflektere over dette</a:t>
            </a:r>
          </a:p>
          <a:p>
            <a:endParaRPr lang="nb-NO" sz="1200" b="0" i="0" u="none" strike="noStrike" cap="none" baseline="0" dirty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r>
              <a:rPr lang="nb-NO" sz="1200" b="1" i="0" u="none" strike="noStrike" cap="none" baseline="0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Svar eks: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b-NO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Ankelskade</a:t>
            </a:r>
            <a:r>
              <a:rPr lang="nb-NO" sz="1200" b="0" i="0" u="none" strike="noStrike" cap="none" baseline="0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på fjellet vil kreve innkobling av andre ressurser enn ankelskade på fotballbane i byen…</a:t>
            </a:r>
            <a:endParaRPr lang="nb-NO" sz="1200" b="1" i="0" u="none" strike="noStrike" cap="none" baseline="0" dirty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pPr marL="228600" indent="0">
              <a:buFont typeface="Arial" panose="020B0604020202020204" pitchFamily="34" charset="0"/>
              <a:buNone/>
            </a:pPr>
            <a:endParaRPr lang="nb-NO" sz="1200" b="1" i="0" u="none" strike="noStrike" cap="none" baseline="0" dirty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pPr marL="228600" indent="0">
              <a:buFont typeface="Arial" panose="020B0604020202020204" pitchFamily="34" charset="0"/>
              <a:buNone/>
            </a:pPr>
            <a:r>
              <a:rPr lang="nb-NO" sz="1200" b="1" i="0" u="none" strike="noStrike" cap="none" baseline="0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Annet likeverdighet kan handle om?</a:t>
            </a:r>
          </a:p>
          <a:p>
            <a:pPr marL="228600" indent="0">
              <a:buFont typeface="Arial" panose="020B0604020202020204" pitchFamily="34" charset="0"/>
              <a:buNone/>
            </a:pPr>
            <a:endParaRPr lang="nb-NO" sz="1200" b="0" i="1" u="none" strike="noStrike" cap="none" baseline="0" dirty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pPr marL="228600" indent="0">
              <a:buFont typeface="Arial" panose="020B0604020202020204" pitchFamily="34" charset="0"/>
              <a:buNone/>
            </a:pPr>
            <a:r>
              <a:rPr lang="nb-NO" sz="1200" b="0" i="0" u="none" strike="noStrike" cap="none" baseline="0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Hvordan vi </a:t>
            </a:r>
            <a:r>
              <a:rPr lang="nb-NO" dirty="0"/>
              <a:t>møter</a:t>
            </a:r>
            <a:r>
              <a:rPr lang="nb-NO" baseline="0" dirty="0"/>
              <a:t> </a:t>
            </a:r>
            <a:r>
              <a:rPr lang="nb-NO" dirty="0"/>
              <a:t>mennesker med </a:t>
            </a:r>
            <a:br>
              <a:rPr lang="nb-NO" dirty="0"/>
            </a:br>
            <a:r>
              <a:rPr lang="nb-NO" dirty="0"/>
              <a:t>- ulik alder,</a:t>
            </a:r>
            <a:r>
              <a:rPr lang="nb-NO" baseline="0" dirty="0"/>
              <a:t> </a:t>
            </a:r>
            <a:br>
              <a:rPr lang="nb-NO" baseline="0" dirty="0"/>
            </a:br>
            <a:r>
              <a:rPr lang="nb-NO" baseline="0" dirty="0"/>
              <a:t>- </a:t>
            </a:r>
            <a:r>
              <a:rPr lang="nb-NO" dirty="0"/>
              <a:t>ulike språk, </a:t>
            </a:r>
            <a:br>
              <a:rPr lang="nb-NO" dirty="0"/>
            </a:br>
            <a:r>
              <a:rPr lang="nb-NO" dirty="0"/>
              <a:t>- ulik etnisk tilhørighet </a:t>
            </a:r>
            <a:br>
              <a:rPr lang="nb-NO" dirty="0"/>
            </a:br>
            <a:r>
              <a:rPr lang="nb-NO" dirty="0"/>
              <a:t>- ulik kultur/religion</a:t>
            </a:r>
            <a:br>
              <a:rPr lang="nb-NO" dirty="0"/>
            </a:br>
            <a:endParaRPr lang="nb-NO" dirty="0"/>
          </a:p>
          <a:p>
            <a:pPr marL="400050" indent="-171450">
              <a:buFont typeface="Arial" panose="020B0604020202020204" pitchFamily="34" charset="0"/>
              <a:buChar char="•"/>
            </a:pPr>
            <a:r>
              <a:rPr lang="nb-NO" dirty="0"/>
              <a:t>Brukes det tolk?</a:t>
            </a:r>
          </a:p>
          <a:p>
            <a:pPr marL="400050" indent="-171450">
              <a:buFont typeface="Arial" panose="020B0604020202020204" pitchFamily="34" charset="0"/>
              <a:buChar char="•"/>
            </a:pPr>
            <a:r>
              <a:rPr lang="nb-NO" dirty="0"/>
              <a:t>Tilpasser</a:t>
            </a:r>
            <a:r>
              <a:rPr lang="nb-NO" baseline="0" dirty="0"/>
              <a:t> vi spørsmålstillingen til den vi snakker med?  </a:t>
            </a:r>
            <a:br>
              <a:rPr lang="nb-NO" sz="1200" b="0" i="1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</a:br>
            <a:endParaRPr lang="nb-NO" sz="1200" b="0" i="1" u="none" strike="noStrike" cap="none" dirty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r>
              <a:rPr lang="nb-NO" sz="1200" b="1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Nærhet: </a:t>
            </a:r>
            <a:endParaRPr lang="nb-NO" sz="1200" b="0" i="0" u="none" strike="noStrike" cap="none" dirty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r>
              <a:rPr lang="nb-NO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Pasienten får hjelp på laveste mulig nivå, nær sitt eget bosted og fortrinnsvis av  helsepersonell som kjenner pasienten.</a:t>
            </a:r>
          </a:p>
          <a:p>
            <a:endParaRPr lang="nb-NO" sz="1200" b="0" i="0" u="none" strike="noStrike" cap="none" dirty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r>
              <a:rPr lang="nb-NO" sz="1200" b="1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Fellesskap:</a:t>
            </a:r>
            <a:endParaRPr lang="nb-NO" sz="1200" b="0" i="0" u="none" strike="noStrike" cap="none" dirty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r>
              <a:rPr lang="nb-NO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Medisinsk nødmeldetjeneste skal i fellesskap med andre ressurser gi faglig forsvarlig og omsorgsfull hjelp.</a:t>
            </a:r>
          </a:p>
          <a:p>
            <a:r>
              <a:rPr lang="nb-NO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Samhandling mellom AMK og LVS er viktig for sikre en god og helhetlig behandling. </a:t>
            </a:r>
            <a:br>
              <a:rPr lang="nb-NO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</a:br>
            <a:endParaRPr lang="nb-NO" sz="1200" b="0" i="0" u="none" strike="noStrike" cap="none" dirty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r>
              <a:rPr lang="nb-NO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Fokus på god samhandling med alle de ulike aktørene i den akuttmedisinske kjede er viktig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nb-NO" i="0" dirty="0"/>
          </a:p>
          <a:p>
            <a:r>
              <a:rPr lang="nb-NO" sz="1200" b="1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Trygghet: </a:t>
            </a:r>
            <a:endParaRPr lang="nb-NO" sz="1200" b="0" i="0" u="none" strike="noStrike" cap="none" dirty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r>
              <a:rPr lang="nb-NO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Publikum skal sikres direkte kontakt med medisinsk personell (operatør) ved henvendelse til både 113 og 116117.</a:t>
            </a:r>
          </a:p>
          <a:p>
            <a:r>
              <a:rPr lang="nb-NO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Operatøren skal sikre at meldingene raskt blir mottatt, riktig registrert, forstått, vurdert og respondert.</a:t>
            </a:r>
          </a:p>
          <a:p>
            <a:r>
              <a:rPr lang="nb-NO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Innringer skal få respons på riktig nivå og bli veiledet ut i fra behovet for hjelp etter en fagmedisinsk vurdering. </a:t>
            </a:r>
          </a:p>
          <a:p>
            <a:endParaRPr lang="nb-NO" sz="1200" b="0" i="0" u="none" strike="noStrike" cap="none" dirty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r>
              <a:rPr lang="nb-NO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Dette kalles fagkyndighetsprinsippet. 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i="1" dirty="0"/>
          </a:p>
        </p:txBody>
      </p:sp>
      <p:sp>
        <p:nvSpPr>
          <p:cNvPr id="225" name="Google Shape;225;g167f13fa223_0_16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tellysbil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8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8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oddrett teks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oddrett tittel og teks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tellysbilde" type="title">
  <p:cSld name="TITLE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16ce3c52a37_0_9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g16ce3c52a37_0_9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93" name="Google Shape;93;g16ce3c52a37_0_9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g16ce3c52a37_0_9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g16ce3c52a37_0_9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omt" type="blank">
  <p:cSld name="BLANK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16ce3c52a37_0_10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g16ce3c52a37_0_10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g16ce3c52a37_0_10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tel og innhold" type="obj">
  <p:cSld name="OBJECT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16ce3c52a37_0_10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g16ce3c52a37_0_10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3" name="Google Shape;103;g16ce3c52a37_0_10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g16ce3c52a37_0_10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g16ce3c52a37_0_10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loverskrift" type="secHead">
  <p:cSld name="SECTION_HEADER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16ce3c52a37_0_113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g16ce3c52a37_0_113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9" name="Google Shape;109;g16ce3c52a37_0_1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g16ce3c52a37_0_1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g16ce3c52a37_0_1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o innholdsdeler" type="twoObj">
  <p:cSld name="TWO_OBJECTS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16ce3c52a37_0_1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g16ce3c52a37_0_1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5" name="Google Shape;115;g16ce3c52a37_0_1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g16ce3c52a37_0_1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g16ce3c52a37_0_1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g16ce3c52a37_0_1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ammenligning" type="twoTxTwoObj">
  <p:cSld name="TWO_OBJECTS_WITH_TEXT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16ce3c52a37_0_12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g16ce3c52a37_0_12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900" cy="8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2" name="Google Shape;122;g16ce3c52a37_0_12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9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3" name="Google Shape;123;g16ce3c52a37_0_12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00" cy="8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4" name="Google Shape;124;g16ce3c52a37_0_12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5" name="Google Shape;125;g16ce3c52a37_0_1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g16ce3c52a37_0_1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g16ce3c52a37_0_1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re tittel" type="titleOnly">
  <p:cSld name="TITLE_ONLY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16ce3c52a37_0_1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g16ce3c52a37_0_1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g16ce3c52a37_0_1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g16ce3c52a37_0_1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nhold med tekst" type="objTx">
  <p:cSld name="OBJECT_WITH_CAPTION_TEXT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16ce3c52a37_0_14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g16ce3c52a37_0_14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36" name="Google Shape;136;g16ce3c52a37_0_14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37" name="Google Shape;137;g16ce3c52a37_0_1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g16ce3c52a37_0_1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g16ce3c52a37_0_1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omt" type="blank">
  <p:cSld name="BLAN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lde med tekst" type="picTx">
  <p:cSld name="PICTURE_WITH_CAPTION_TEXT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16ce3c52a37_0_14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g16ce3c52a37_0_147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500"/>
          </a:xfrm>
          <a:prstGeom prst="rect">
            <a:avLst/>
          </a:prstGeom>
          <a:noFill/>
          <a:ln>
            <a:noFill/>
          </a:ln>
        </p:spPr>
      </p:sp>
      <p:sp>
        <p:nvSpPr>
          <p:cNvPr id="143" name="Google Shape;143;g16ce3c52a37_0_147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44" name="Google Shape;144;g16ce3c52a37_0_1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g16ce3c52a37_0_1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g16ce3c52a37_0_1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oddrett tekst" type="vertTx">
  <p:cSld name="VERTICAL_TEXT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16ce3c52a37_0_15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g16ce3c52a37_0_154"/>
          <p:cNvSpPr txBox="1">
            <a:spLocks noGrp="1"/>
          </p:cNvSpPr>
          <p:nvPr>
            <p:ph type="body" idx="1"/>
          </p:nvPr>
        </p:nvSpPr>
        <p:spPr>
          <a:xfrm rot="5400000">
            <a:off x="3920400" y="-1256575"/>
            <a:ext cx="4351200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0" name="Google Shape;150;g16ce3c52a37_0_15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g16ce3c52a37_0_15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g16ce3c52a37_0_15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oddrett tittel og tekst" type="vertTitleAndTx">
  <p:cSld name="VERTICAL_TITLE_AND_VERTICAL_TEXT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6ce3c52a37_0_160"/>
          <p:cNvSpPr txBox="1">
            <a:spLocks noGrp="1"/>
          </p:cNvSpPr>
          <p:nvPr>
            <p:ph type="title"/>
          </p:nvPr>
        </p:nvSpPr>
        <p:spPr>
          <a:xfrm rot="5400000">
            <a:off x="7133400" y="1956625"/>
            <a:ext cx="5811900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g16ce3c52a37_0_160"/>
          <p:cNvSpPr txBox="1">
            <a:spLocks noGrp="1"/>
          </p:cNvSpPr>
          <p:nvPr>
            <p:ph type="body" idx="1"/>
          </p:nvPr>
        </p:nvSpPr>
        <p:spPr>
          <a:xfrm rot="5400000">
            <a:off x="1799400" y="-596075"/>
            <a:ext cx="5811900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6" name="Google Shape;156;g16ce3c52a37_0_16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g16ce3c52a37_0_16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g16ce3c52a37_0_16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892664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9202176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7030617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7002196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882597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0498395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87100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tel og innhold" type="obj">
  <p:cSld name="OBJEC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457324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584080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588880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1988084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164E5-006A-4113-89CE-64C57AA29637}" type="datetime1">
              <a:rPr lang="nb-NO" smtClean="0"/>
              <a:t>19.06.2023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3863732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808D8-2D71-4FB0-9EBD-9B0F02FF5A4F}" type="datetime1">
              <a:rPr lang="nb-NO" smtClean="0"/>
              <a:t>19.06.2023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8375936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639BC-DFED-4F4A-8D67-95CEBF21D990}" type="datetime1">
              <a:rPr lang="nb-NO" smtClean="0"/>
              <a:t>19.06.2023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2441864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657A2-9F84-473B-97DB-C77D9ECD9269}" type="datetime1">
              <a:rPr lang="nb-NO" smtClean="0"/>
              <a:t>19.06.2023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1810796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3BFF5-03BD-4AAB-B9F8-445E84B0F0CB}" type="datetime1">
              <a:rPr lang="nb-NO" smtClean="0"/>
              <a:t>19.06.2023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5567015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CD00C-DD66-4288-AA03-4B1C5EEE7E4C}" type="datetime1">
              <a:rPr lang="nb-NO" smtClean="0"/>
              <a:t>19.06.2023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093602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loverskrift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11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11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40BA0-EEF8-4F77-8BB5-FEDDEB3620B9}" type="datetime1">
              <a:rPr lang="nb-NO" smtClean="0"/>
              <a:t>19.06.2023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1249108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FF336-513F-497F-9AD0-104CE025E79D}" type="datetime1">
              <a:rPr lang="nb-NO" smtClean="0"/>
              <a:t>19.06.2023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9707280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17A32-3267-437D-B0EF-D83A856B0478}" type="datetime1">
              <a:rPr lang="nb-NO" smtClean="0"/>
              <a:t>19.06.2023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9691039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6F4AC-A676-431A-8F88-969DD9C746C4}" type="datetime1">
              <a:rPr lang="nb-NO" smtClean="0"/>
              <a:t>19.06.2023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9029539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BACC5-8D0B-4E57-BE38-DD2D21DCDEA9}" type="datetime1">
              <a:rPr lang="nb-NO" smtClean="0"/>
              <a:t>19.06.2023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2289794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22A24-9D4E-43FE-9466-0425E3D8DA55}" type="datetime1">
              <a:rPr lang="nb-NO" smtClean="0"/>
              <a:t>19.06.2023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Illustrasjon fra Helsenorge.no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8317027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B7169-3E4A-47EE-918A-DABB426882D8}" type="datetime1">
              <a:rPr lang="nb-NO" smtClean="0"/>
              <a:t>19.06.2023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Illustrasjon fra Helsenorge.no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7268460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3DA9C-E3AD-453C-BC6B-6D287AA362FE}" type="datetime1">
              <a:rPr lang="nb-NO" smtClean="0"/>
              <a:t>19.06.2023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Illustrasjon fra Helsenorge.no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513891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6462-F1FA-4408-8712-A803B4EFB129}" type="datetime1">
              <a:rPr lang="nb-NO" smtClean="0"/>
              <a:t>19.06.2023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Illustrasjon fra Helsenorge.no</a:t>
            </a: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2360479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CF10-57FE-4584-91A1-8AC6A95AF2E3}" type="datetime1">
              <a:rPr lang="nb-NO" smtClean="0"/>
              <a:t>19.06.2023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Illustrasjon fra Helsenorge.no</a:t>
            </a:r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712682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o innholdsdeler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12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E703E-7C51-4C5A-911D-7F1EAA19B8E1}" type="datetime1">
              <a:rPr lang="nb-NO" smtClean="0"/>
              <a:t>19.06.2023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Illustrasjon fra Helsenorge.no</a:t>
            </a: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6150208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EE42E-BA8C-47BB-9F5E-0641A3C8E673}" type="datetime1">
              <a:rPr lang="nb-NO" smtClean="0"/>
              <a:t>19.06.2023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Illustrasjon fra Helsenorge.no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7628847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AC2B7-12E8-452C-AAB8-18DAECF04346}" type="datetime1">
              <a:rPr lang="nb-NO" smtClean="0"/>
              <a:t>19.06.2023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Illustrasjon fra Helsenorge.no</a:t>
            </a: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326267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C6733-D08C-4DF6-9E18-FA4B184C0C32}" type="datetime1">
              <a:rPr lang="nb-NO" smtClean="0"/>
              <a:t>19.06.2023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Illustrasjon fra Helsenorge.no</a:t>
            </a: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7917299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8AB0D-9A56-40F3-8FC9-47C523A0290E}" type="datetime1">
              <a:rPr lang="nb-NO" smtClean="0"/>
              <a:t>19.06.2023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Illustrasjon fra Helsenorge.no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7461336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BA65B-AB0A-4FFF-B4D7-16621B764B5C}" type="datetime1">
              <a:rPr lang="nb-NO" smtClean="0"/>
              <a:t>19.06.2023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Illustrasjon fra Helsenorge.no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347498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ammenligning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3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re tittel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nhold med tekst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1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lde med tekst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1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16ce3c52a37_0_9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6" name="Google Shape;86;g16ce3c52a37_0_9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" name="Google Shape;87;g16ce3c52a37_0_9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8" name="Google Shape;88;g16ce3c52a37_0_9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" name="Google Shape;89;g16ce3c52a37_0_9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43279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FC238D-1DF6-4D95-B8EA-9DC4ADA2DCA0}" type="datetime1">
              <a:rPr lang="nb-NO" smtClean="0"/>
              <a:t>19.06.2023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743015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91843E-C34D-4AA7-947D-2A07687F33B9}" type="datetime1">
              <a:rPr lang="nb-NO" smtClean="0"/>
              <a:t>19.06.2023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b-NO"/>
              <a:t>Illustrasjon fra Helsenorge.no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17320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23.png"/><Relationship Id="rId4" Type="http://schemas.openxmlformats.org/officeDocument/2006/relationships/hyperlink" Target="mailto:post@kokom.no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dertittel 2"/>
          <p:cNvSpPr txBox="1">
            <a:spLocks/>
          </p:cNvSpPr>
          <p:nvPr/>
        </p:nvSpPr>
        <p:spPr bwMode="auto">
          <a:xfrm>
            <a:off x="2559254" y="1332178"/>
            <a:ext cx="8525253" cy="3913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t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b-NO" altLang="nb-NO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Verdana"/>
                <a:ea typeface="Verdana"/>
                <a:cs typeface="Tahoma"/>
              </a:rPr>
              <a:t>Tidsdisponering - forslag: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b-NO" altLang="nb-NO" sz="20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nb-NO" altLang="nb-NO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Verdana"/>
                <a:ea typeface="Verdana"/>
                <a:cs typeface="Tahoma"/>
              </a:rPr>
              <a:t>Introduksjon (innhold og mål, ev. kursholder)        5 min.</a:t>
            </a:r>
            <a:br>
              <a:rPr kumimoji="0" lang="nb-NO" altLang="nb-NO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Verdana"/>
                <a:ea typeface="Verdana"/>
                <a:cs typeface="Tahoma"/>
              </a:rPr>
            </a:br>
            <a:endParaRPr kumimoji="0" lang="nb-NO" altLang="nb-NO" sz="2000" b="0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Verdana"/>
              <a:ea typeface="Verdana"/>
              <a:cs typeface="Tahoma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nb-NO" altLang="nb-NO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Verdana"/>
                <a:ea typeface="Verdana"/>
                <a:cs typeface="Tahoma"/>
              </a:rPr>
              <a:t>Fagstoff                                                             25 min.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endParaRPr lang="nb-NO" altLang="nb-NO" sz="2000" kern="1200" dirty="0">
              <a:solidFill>
                <a:srgbClr val="5B9BD5"/>
              </a:solidFill>
              <a:latin typeface="Verdana"/>
              <a:ea typeface="Verdana"/>
              <a:cs typeface="Tahoma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nb-NO" altLang="nb-NO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Verdana"/>
                <a:ea typeface="Verdana"/>
                <a:cs typeface="Tahoma"/>
              </a:rPr>
              <a:t>Refleksjonsspørsmål og </a:t>
            </a:r>
            <a:r>
              <a:rPr lang="nb-NO" altLang="nb-NO" sz="2000" kern="1200" dirty="0">
                <a:solidFill>
                  <a:srgbClr val="5B9BD5"/>
                </a:solidFill>
                <a:latin typeface="Verdana"/>
                <a:ea typeface="Verdana"/>
                <a:cs typeface="Tahoma"/>
              </a:rPr>
              <a:t>c</a:t>
            </a:r>
            <a:r>
              <a:rPr kumimoji="0" lang="nb-NO" altLang="nb-NO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Verdana"/>
                <a:ea typeface="Verdana"/>
                <a:cs typeface="Tahoma"/>
              </a:rPr>
              <a:t>ase         		      </a:t>
            </a:r>
            <a:r>
              <a:rPr lang="nb-NO" altLang="nb-NO" sz="2000" kern="1200" dirty="0">
                <a:solidFill>
                  <a:srgbClr val="5B9BD5"/>
                </a:solidFill>
                <a:latin typeface="Verdana"/>
                <a:ea typeface="Verdana"/>
                <a:cs typeface="Tahoma"/>
              </a:rPr>
              <a:t>10</a:t>
            </a:r>
            <a:r>
              <a:rPr kumimoji="0" lang="nb-NO" altLang="nb-NO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Verdana"/>
                <a:ea typeface="Verdana"/>
                <a:cs typeface="Tahoma"/>
              </a:rPr>
              <a:t> min.</a:t>
            </a:r>
            <a:br>
              <a:rPr kumimoji="0" lang="nb-NO" altLang="nb-NO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Verdana"/>
                <a:ea typeface="Verdana"/>
                <a:cs typeface="Tahoma"/>
              </a:rPr>
            </a:br>
            <a:endParaRPr kumimoji="0" lang="nb-NO" altLang="nb-NO" sz="2000" b="0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Verdana"/>
              <a:ea typeface="Verdana"/>
              <a:cs typeface="Tahoma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nb-NO" altLang="nb-NO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Verdana"/>
                <a:ea typeface="Verdana"/>
                <a:cs typeface="Tahoma"/>
              </a:rPr>
              <a:t>Oppsummering                                                    </a:t>
            </a:r>
            <a:r>
              <a:rPr lang="nb-NO" altLang="nb-NO" sz="2000" kern="1200" dirty="0">
                <a:solidFill>
                  <a:srgbClr val="5B9BD5"/>
                </a:solidFill>
                <a:latin typeface="Verdana"/>
                <a:ea typeface="Verdana"/>
                <a:cs typeface="Tahoma"/>
              </a:rPr>
              <a:t>5</a:t>
            </a:r>
            <a:r>
              <a:rPr kumimoji="0" lang="nb-NO" altLang="nb-NO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Verdana"/>
                <a:ea typeface="Verdana"/>
                <a:cs typeface="Tahoma"/>
              </a:rPr>
              <a:t> min.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b-NO" altLang="nb-NO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CDAA5AE9-95C4-048B-7AA4-CB794998D630}"/>
              </a:ext>
            </a:extLst>
          </p:cNvPr>
          <p:cNvSpPr txBox="1"/>
          <p:nvPr/>
        </p:nvSpPr>
        <p:spPr>
          <a:xfrm>
            <a:off x="2641599" y="5626192"/>
            <a:ext cx="675075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b-NO" altLang="nb-NO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Verdana"/>
                <a:cs typeface="+mn-cs"/>
              </a:rPr>
              <a:t>Grunnkurs for operatører i </a:t>
            </a:r>
            <a:endParaRPr kumimoji="0" lang="nb-NO" altLang="nb-NO" sz="1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b-NO" altLang="nb-NO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Verdana"/>
                <a:cs typeface="+mn-cs"/>
              </a:rPr>
              <a:t>medisinsk nødmeldetjeneste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b-NO" altLang="nb-NO" sz="1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/>
              <a:ea typeface="Verdan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altLang="nb-NO" sz="1600" kern="1200" dirty="0">
                <a:solidFill>
                  <a:srgbClr val="0070C0"/>
                </a:solidFill>
                <a:latin typeface="Verdana"/>
                <a:ea typeface="Verdana"/>
                <a:cs typeface="+mn-cs"/>
              </a:rPr>
              <a:t>3.1 Medisinsk nødmeldetjeneste og den akuttmedisinske kjede</a:t>
            </a:r>
            <a:r>
              <a:rPr kumimoji="0" lang="nb-NO" altLang="nb-NO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Verdana"/>
                <a:cs typeface="+mn-cs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6736207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167f13fa223_0_170"/>
          <p:cNvSpPr/>
          <p:nvPr/>
        </p:nvSpPr>
        <p:spPr>
          <a:xfrm>
            <a:off x="4364400" y="372794"/>
            <a:ext cx="1731600" cy="4617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no-NO" sz="3100" b="1" dirty="0">
                <a:solidFill>
                  <a:srgbClr val="2E75B5"/>
                </a:solidFill>
                <a:latin typeface="Verdana"/>
                <a:ea typeface="Verdana"/>
                <a:cs typeface="Verdana"/>
                <a:sym typeface="Verdana"/>
              </a:rPr>
              <a:t>AMK</a:t>
            </a:r>
            <a:endParaRPr sz="3300" b="1" dirty="0">
              <a:solidFill>
                <a:srgbClr val="2E75B5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37" name="Google Shape;237;g167f13fa223_0_170"/>
          <p:cNvSpPr/>
          <p:nvPr/>
        </p:nvSpPr>
        <p:spPr>
          <a:xfrm>
            <a:off x="4385700" y="447175"/>
            <a:ext cx="34206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39" name="Google Shape;239;g167f13fa223_0_170"/>
          <p:cNvSpPr/>
          <p:nvPr/>
        </p:nvSpPr>
        <p:spPr>
          <a:xfrm>
            <a:off x="2008175" y="6239193"/>
            <a:ext cx="4863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g167f13fa223_0_170"/>
          <p:cNvSpPr txBox="1"/>
          <p:nvPr/>
        </p:nvSpPr>
        <p:spPr>
          <a:xfrm>
            <a:off x="1245682" y="4488161"/>
            <a:ext cx="4178325" cy="23698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-NO" sz="180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4 regionale helseforetak</a:t>
            </a:r>
            <a:r>
              <a:rPr lang="nb-NO" sz="180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no-NO" sz="180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(RHF):</a:t>
            </a:r>
            <a:endParaRPr sz="1800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no-NO" sz="180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no-NO" sz="180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- Helse Sør-Øst</a:t>
            </a:r>
            <a:br>
              <a:rPr lang="no-NO" sz="180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no-NO" sz="180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- Helse Vest </a:t>
            </a:r>
            <a:br>
              <a:rPr lang="no-NO" sz="180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no-NO" sz="180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- Helse Midt</a:t>
            </a:r>
            <a:br>
              <a:rPr lang="no-NO" sz="180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no-NO" sz="180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- Helse Nord</a:t>
            </a:r>
            <a:br>
              <a:rPr lang="no-NO" sz="240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</a:br>
            <a:br>
              <a:rPr lang="no-NO" sz="240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</a:br>
            <a:endParaRPr sz="1600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" name="Rektangel 1"/>
          <p:cNvSpPr/>
          <p:nvPr/>
        </p:nvSpPr>
        <p:spPr>
          <a:xfrm>
            <a:off x="1159816" y="1856051"/>
            <a:ext cx="6560618" cy="1826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4">
              <a:lnSpc>
                <a:spcPct val="115000"/>
              </a:lnSpc>
              <a:buClrTx/>
            </a:pPr>
            <a:r>
              <a:rPr lang="nb-NO" sz="2000" kern="12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Knutepunktet mellom helseressursene:</a:t>
            </a:r>
          </a:p>
          <a:p>
            <a:pPr lvl="4">
              <a:lnSpc>
                <a:spcPct val="115000"/>
              </a:lnSpc>
              <a:buClrTx/>
            </a:pPr>
            <a:endParaRPr lang="nb-NO" sz="2000" kern="1200" dirty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342900" lvl="6" indent="-342900">
              <a:lnSpc>
                <a:spcPct val="115000"/>
              </a:lnSpc>
              <a:buClrTx/>
              <a:buFont typeface="Arial" panose="020B0604020202020204" pitchFamily="34" charset="0"/>
              <a:buChar char="•"/>
            </a:pPr>
            <a:r>
              <a:rPr lang="nb-NO" sz="2000" kern="12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på hendelsessted </a:t>
            </a:r>
          </a:p>
          <a:p>
            <a:pPr marL="342900" lvl="6" indent="-342900">
              <a:lnSpc>
                <a:spcPct val="115000"/>
              </a:lnSpc>
              <a:buClrTx/>
              <a:buFont typeface="Arial" panose="020B0604020202020204" pitchFamily="34" charset="0"/>
              <a:buChar char="•"/>
            </a:pPr>
            <a:r>
              <a:rPr lang="nb-NO" sz="2000" kern="12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helseforetakets ressurser</a:t>
            </a:r>
          </a:p>
          <a:p>
            <a:pPr marL="342900" lvl="6" indent="-342900">
              <a:lnSpc>
                <a:spcPct val="115000"/>
              </a:lnSpc>
              <a:buClrTx/>
              <a:buFont typeface="Arial" panose="020B0604020202020204" pitchFamily="34" charset="0"/>
              <a:buChar char="•"/>
            </a:pPr>
            <a:r>
              <a:rPr lang="nb-NO" sz="2000" kern="12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kommunenes øvrige ressurser</a:t>
            </a:r>
            <a:endParaRPr lang="nb-NO" sz="2000" kern="12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 smtClean="0"/>
              <a:t>10</a:t>
            </a:fld>
            <a:endParaRPr lang="no-NO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82018E68-19C4-960D-E64C-0E1D8301F0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9376" y="884934"/>
            <a:ext cx="5302523" cy="4788146"/>
          </a:xfrm>
          <a:prstGeom prst="rect">
            <a:avLst/>
          </a:prstGeom>
        </p:spPr>
      </p:pic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52198376-C551-1A4A-5DB9-9287E359DD5F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nb-NO"/>
              <a:t>Bilde: NAKOS, Kartlegging av den akuttmedisinske kjeden, 2019</a:t>
            </a:r>
          </a:p>
        </p:txBody>
      </p:sp>
    </p:spTree>
    <p:extLst>
      <p:ext uri="{BB962C8B-B14F-4D97-AF65-F5344CB8AC3E}">
        <p14:creationId xmlns:p14="http://schemas.microsoft.com/office/powerpoint/2010/main" val="18954809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Google Shape;251;g16ce3c52a37_0_29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6119" y="4605564"/>
            <a:ext cx="5847957" cy="2002925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g16ce3c52a37_0_297"/>
          <p:cNvSpPr/>
          <p:nvPr/>
        </p:nvSpPr>
        <p:spPr>
          <a:xfrm>
            <a:off x="1318850" y="508682"/>
            <a:ext cx="27540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-NO" sz="2400" b="1" dirty="0">
                <a:solidFill>
                  <a:schemeClr val="accent1">
                    <a:lumMod val="75000"/>
                  </a:schemeClr>
                </a:solidFill>
                <a:latin typeface="Verdana"/>
                <a:ea typeface="Verdana"/>
                <a:cs typeface="Verdana"/>
                <a:sym typeface="Verdana"/>
              </a:rPr>
              <a:t>AMK skal:</a:t>
            </a:r>
            <a:endParaRPr sz="2400" b="1" dirty="0">
              <a:solidFill>
                <a:schemeClr val="accent1">
                  <a:lumMod val="75000"/>
                </a:schemeClr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48" name="Google Shape;248;g16ce3c52a37_0_297"/>
          <p:cNvSpPr/>
          <p:nvPr/>
        </p:nvSpPr>
        <p:spPr>
          <a:xfrm>
            <a:off x="1685476" y="1508765"/>
            <a:ext cx="9917700" cy="36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191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 pitchFamily="34" charset="0"/>
              <a:buChar char="•"/>
            </a:pPr>
            <a:r>
              <a:rPr lang="no-NO" sz="18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motta henvendelser fra publikum ved akutt sykdom og </a:t>
            </a:r>
            <a:endParaRPr sz="1800" dirty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no-NO" sz="18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hendelser til medisinsk nødtelefon (113)</a:t>
            </a:r>
            <a:endParaRPr lang="nb-NO" sz="1800" dirty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lang="nb-NO" sz="1800" dirty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 panose="020B0604020202020204" pitchFamily="34" charset="0"/>
              <a:buChar char="•"/>
            </a:pPr>
            <a:r>
              <a:rPr lang="no-NO" sz="18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ta beslutning om hastegrad</a:t>
            </a:r>
            <a:r>
              <a:rPr lang="nb-NO" sz="18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,</a:t>
            </a:r>
            <a:r>
              <a:rPr lang="no-NO" sz="18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og </a:t>
            </a:r>
            <a:r>
              <a:rPr lang="nb-NO" sz="18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iverksette </a:t>
            </a:r>
            <a:r>
              <a:rPr lang="no-NO" sz="18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respons i forhold til hendelse, </a:t>
            </a:r>
            <a:br>
              <a:rPr lang="nb-NO" sz="18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no-NO" sz="18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omfang og lokalisasjon</a:t>
            </a:r>
            <a:br>
              <a:rPr lang="nb-NO" sz="18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endParaRPr lang="nb-NO" sz="1800" dirty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 panose="020B0604020202020204" pitchFamily="34" charset="0"/>
              <a:buChar char="•"/>
            </a:pPr>
            <a:r>
              <a:rPr lang="no-NO" sz="18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gi råd og evt. instruksjon til innringer </a:t>
            </a:r>
            <a:br>
              <a:rPr lang="nb-NO" sz="18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endParaRPr lang="nb-NO" sz="1800" dirty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 panose="020B0604020202020204" pitchFamily="34" charset="0"/>
              <a:buChar char="•"/>
            </a:pPr>
            <a:r>
              <a:rPr lang="no-NO" sz="18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varsle lokal helsetjeneste i akutte situasjoner</a:t>
            </a:r>
            <a:br>
              <a:rPr lang="no-NO" sz="18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no-NO" sz="18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(legevaktslege, legevaktsentral, andre lokale ressurser)</a:t>
            </a:r>
            <a:endParaRPr sz="1800" dirty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49" name="Google Shape;249;g16ce3c52a37_0_297"/>
          <p:cNvSpPr txBox="1"/>
          <p:nvPr/>
        </p:nvSpPr>
        <p:spPr>
          <a:xfrm>
            <a:off x="5914077" y="493382"/>
            <a:ext cx="2087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0" name="Google Shape;250;g16ce3c52a37_0_297"/>
          <p:cNvSpPr/>
          <p:nvPr/>
        </p:nvSpPr>
        <p:spPr>
          <a:xfrm>
            <a:off x="2008184" y="5900489"/>
            <a:ext cx="48639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Ellipse 1"/>
          <p:cNvSpPr/>
          <p:nvPr/>
        </p:nvSpPr>
        <p:spPr>
          <a:xfrm>
            <a:off x="1163320" y="5050456"/>
            <a:ext cx="1414780" cy="153619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" name="Plassholder for lysbildenumm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 smtClean="0"/>
              <a:t>11</a:t>
            </a:fld>
            <a:endParaRPr lang="no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61F7F11F-8EB1-F7AD-F275-A5E2146ACEE8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Illustrasjon: It takes a system to save a life</a:t>
            </a:r>
            <a:endParaRPr lang="nb-NO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16ce3c52a37_0_297"/>
          <p:cNvSpPr/>
          <p:nvPr/>
        </p:nvSpPr>
        <p:spPr>
          <a:xfrm>
            <a:off x="1143078" y="862682"/>
            <a:ext cx="4595227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-NO" sz="2400" b="1" dirty="0">
                <a:solidFill>
                  <a:schemeClr val="accent1">
                    <a:lumMod val="75000"/>
                  </a:schemeClr>
                </a:solidFill>
                <a:latin typeface="Verdana"/>
                <a:ea typeface="Verdana"/>
                <a:cs typeface="Verdana"/>
                <a:sym typeface="Verdana"/>
              </a:rPr>
              <a:t>AMK </a:t>
            </a:r>
            <a:r>
              <a:rPr lang="nb-NO" sz="2400" b="1" dirty="0">
                <a:solidFill>
                  <a:schemeClr val="accent1">
                    <a:lumMod val="75000"/>
                  </a:schemeClr>
                </a:solidFill>
                <a:latin typeface="Verdana"/>
                <a:ea typeface="Verdana"/>
                <a:cs typeface="Verdana"/>
                <a:sym typeface="Verdana"/>
              </a:rPr>
              <a:t>sitt ansvar</a:t>
            </a:r>
            <a:r>
              <a:rPr lang="no-NO" sz="2400" b="1" dirty="0">
                <a:solidFill>
                  <a:schemeClr val="accent1">
                    <a:lumMod val="75000"/>
                  </a:schemeClr>
                </a:solidFill>
                <a:latin typeface="Verdana"/>
                <a:ea typeface="Verdana"/>
                <a:cs typeface="Verdana"/>
                <a:sym typeface="Verdana"/>
              </a:rPr>
              <a:t>:</a:t>
            </a:r>
            <a:endParaRPr sz="2400" b="1" dirty="0">
              <a:solidFill>
                <a:schemeClr val="accent1">
                  <a:lumMod val="75000"/>
                </a:schemeClr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49" name="Google Shape;249;g16ce3c52a37_0_297"/>
          <p:cNvSpPr txBox="1"/>
          <p:nvPr/>
        </p:nvSpPr>
        <p:spPr>
          <a:xfrm>
            <a:off x="5914077" y="493382"/>
            <a:ext cx="2087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0" name="Google Shape;250;g16ce3c52a37_0_297"/>
          <p:cNvSpPr/>
          <p:nvPr/>
        </p:nvSpPr>
        <p:spPr>
          <a:xfrm>
            <a:off x="2008184" y="5900489"/>
            <a:ext cx="48639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Rektangel 7"/>
          <p:cNvSpPr/>
          <p:nvPr/>
        </p:nvSpPr>
        <p:spPr>
          <a:xfrm>
            <a:off x="1143078" y="2148312"/>
            <a:ext cx="9145016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800" kern="12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varsling og koordinering av ambulanse, evt. luftambulanse</a:t>
            </a:r>
            <a:br>
              <a:rPr lang="nb-NO" sz="1800" kern="12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endParaRPr lang="nb-NO" sz="1800" kern="12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800" kern="12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varsling av politi og/eller brannvesen</a:t>
            </a:r>
            <a:br>
              <a:rPr lang="nb-NO" sz="1800" kern="12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endParaRPr lang="nb-NO" sz="1800" kern="12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800" kern="12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samhandling med andre AMK, (R-AMK), LVS, 110, 112 og HRS</a:t>
            </a:r>
            <a:br>
              <a:rPr lang="nb-NO" sz="1800" kern="12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endParaRPr lang="nb-NO" sz="1800" kern="12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800" kern="12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overvåking av aksjon</a:t>
            </a:r>
            <a:br>
              <a:rPr lang="nb-NO" sz="1800" kern="12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endParaRPr lang="nb-NO" sz="1800" kern="12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800" kern="12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mottak av rekvirering og koordinering av ambulanseoppdrag</a:t>
            </a:r>
            <a:br>
              <a:rPr lang="nb-NO" sz="1800" kern="12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endParaRPr lang="nb-NO" sz="1800" kern="1200" dirty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800" kern="12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trippelvarsling og koordinering av helse i akutte situasjoner</a:t>
            </a:r>
            <a:endParaRPr lang="nb-NO" sz="1800" kern="12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>
              <a:buFontTx/>
              <a:buNone/>
            </a:pPr>
            <a:br>
              <a:rPr lang="nb-NO" sz="2400" kern="1200" dirty="0">
                <a:latin typeface="Calibri"/>
                <a:ea typeface="Times New Roman"/>
                <a:cs typeface="Arial" panose="020B0604020202020204" pitchFamily="34" charset="0"/>
              </a:rPr>
            </a:br>
            <a:br>
              <a:rPr lang="nb-NO" sz="1800" kern="1200" dirty="0">
                <a:latin typeface="Calibri"/>
                <a:ea typeface="Times New Roman"/>
                <a:cs typeface="Arial" panose="020B0604020202020204" pitchFamily="34" charset="0"/>
              </a:rPr>
            </a:br>
            <a:endParaRPr lang="nb-NO" sz="1800" kern="1200" dirty="0">
              <a:solidFill>
                <a:prstClr val="black"/>
              </a:solidFill>
              <a:latin typeface="Calibri"/>
              <a:ea typeface="Times New Roman"/>
              <a:cs typeface="Arial" panose="020B0604020202020204" pitchFamily="34" charset="0"/>
            </a:endParaRPr>
          </a:p>
        </p:txBody>
      </p:sp>
      <p:sp>
        <p:nvSpPr>
          <p:cNvPr id="3" name="Plassholder for lysbildenumm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 smtClean="0"/>
              <a:t>12</a:t>
            </a:fld>
            <a:endParaRPr lang="no-NO"/>
          </a:p>
        </p:txBody>
      </p:sp>
      <p:pic>
        <p:nvPicPr>
          <p:cNvPr id="4" name="Google Shape;251;g16ce3c52a37_0_297">
            <a:extLst>
              <a:ext uri="{FF2B5EF4-FFF2-40B4-BE49-F238E27FC236}">
                <a16:creationId xmlns:a16="http://schemas.microsoft.com/office/drawing/2014/main" id="{ECE02CCB-C0C4-9ACC-6279-24075C5022E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14077" y="0"/>
            <a:ext cx="6029880" cy="200292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4C814378-8D85-E170-D335-0F09AAF999F4}"/>
              </a:ext>
            </a:extLst>
          </p:cNvPr>
          <p:cNvSpPr/>
          <p:nvPr/>
        </p:nvSpPr>
        <p:spPr>
          <a:xfrm>
            <a:off x="6930799" y="426511"/>
            <a:ext cx="1622780" cy="157641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773F0EB7-34A8-B790-AFFF-8570D8D74153}"/>
              </a:ext>
            </a:extLst>
          </p:cNvPr>
          <p:cNvSpPr txBox="1"/>
          <p:nvPr/>
        </p:nvSpPr>
        <p:spPr>
          <a:xfrm>
            <a:off x="0" y="6538900"/>
            <a:ext cx="79220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i="1" dirty="0"/>
              <a:t>Illustrasjon: ?</a:t>
            </a:r>
          </a:p>
        </p:txBody>
      </p:sp>
    </p:spTree>
    <p:extLst>
      <p:ext uri="{BB962C8B-B14F-4D97-AF65-F5344CB8AC3E}">
        <p14:creationId xmlns:p14="http://schemas.microsoft.com/office/powerpoint/2010/main" val="1001033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>
            <a:extLst>
              <a:ext uri="{FF2B5EF4-FFF2-40B4-BE49-F238E27FC236}">
                <a16:creationId xmlns:a16="http://schemas.microsoft.com/office/drawing/2014/main" id="{AC5965CA-D912-5589-4B25-C84CE2035C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314" y="235871"/>
            <a:ext cx="5500686" cy="6120480"/>
          </a:xfrm>
          <a:prstGeom prst="rect">
            <a:avLst/>
          </a:prstGeom>
        </p:spPr>
      </p:pic>
      <p:sp>
        <p:nvSpPr>
          <p:cNvPr id="264" name="Google Shape;264;g167f13fa223_0_253"/>
          <p:cNvSpPr/>
          <p:nvPr/>
        </p:nvSpPr>
        <p:spPr>
          <a:xfrm>
            <a:off x="1112948" y="501650"/>
            <a:ext cx="1731600" cy="7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no-NO" sz="3100" b="1" dirty="0">
                <a:solidFill>
                  <a:srgbClr val="2E75B5"/>
                </a:solidFill>
                <a:latin typeface="Verdana"/>
                <a:ea typeface="Verdana"/>
                <a:cs typeface="Verdana"/>
                <a:sym typeface="Verdana"/>
              </a:rPr>
              <a:t>LVS</a:t>
            </a:r>
            <a:endParaRPr sz="900" dirty="0">
              <a:solidFill>
                <a:srgbClr val="2E75B5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65" name="Google Shape;265;g167f13fa223_0_253"/>
          <p:cNvSpPr/>
          <p:nvPr/>
        </p:nvSpPr>
        <p:spPr>
          <a:xfrm>
            <a:off x="5045428" y="1890175"/>
            <a:ext cx="5002087" cy="3776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000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Verdana"/>
              <a:sym typeface="Verdana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Verdana"/>
              <a:buChar char="●"/>
            </a:pPr>
            <a:r>
              <a:rPr lang="no-NO" sz="1800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desentraliserte knutepunkt </a:t>
            </a:r>
            <a:br>
              <a:rPr lang="nb-NO" sz="1800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</a:br>
            <a:endParaRPr sz="1800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Verdana"/>
              <a:sym typeface="Verdana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Verdana"/>
              <a:buChar char="●"/>
            </a:pPr>
            <a:r>
              <a:rPr lang="no-NO" sz="1800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besvarer 116117</a:t>
            </a:r>
            <a:br>
              <a:rPr lang="nb-NO" sz="1800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</a:br>
            <a:endParaRPr lang="nb-NO" sz="1800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Verdana"/>
              <a:sym typeface="Verdana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Verdana"/>
              <a:buChar char="●"/>
            </a:pPr>
            <a:r>
              <a:rPr lang="nb-NO" sz="1800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avgrenset geografisk område</a:t>
            </a:r>
            <a:br>
              <a:rPr lang="nb-NO" sz="1800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</a:br>
            <a:endParaRPr lang="nb-NO" sz="1800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Verdana"/>
              <a:sym typeface="Verdana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Verdana"/>
              <a:buChar char="●"/>
            </a:pPr>
            <a:r>
              <a:rPr lang="no-NO" sz="1800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detaljert lokal</a:t>
            </a:r>
            <a:r>
              <a:rPr lang="nb-NO" sz="1800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-</a:t>
            </a:r>
            <a:r>
              <a:rPr lang="no-NO" sz="1800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 og pasientkunnskap</a:t>
            </a:r>
            <a:br>
              <a:rPr lang="nb-NO" sz="1800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</a:br>
            <a:endParaRPr sz="1800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Verdana"/>
              <a:sym typeface="Verdana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Verdana"/>
              <a:buChar char="●"/>
            </a:pPr>
            <a:r>
              <a:rPr lang="no-NO" sz="1800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viktig samarbeidspartner for AMK </a:t>
            </a:r>
            <a:endParaRPr lang="nb-NO" sz="1800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Verdana"/>
              <a:sym typeface="Verdana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Verdana"/>
              <a:buChar char="●"/>
            </a:pPr>
            <a:endParaRPr lang="nb-NO" sz="1800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Verdana"/>
              <a:sym typeface="Verdan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7" name="Google Shape;267;g167f13fa223_0_253"/>
          <p:cNvSpPr/>
          <p:nvPr/>
        </p:nvSpPr>
        <p:spPr>
          <a:xfrm>
            <a:off x="4353943" y="5496748"/>
            <a:ext cx="3475800" cy="60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800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" name="Plassholder for lysbildenumm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 smtClean="0"/>
              <a:t>13</a:t>
            </a:fld>
            <a:endParaRPr lang="no-NO" dirty="0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F92F51C5-3073-0157-7729-209923C6DACE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nb-NO" dirty="0"/>
              <a:t>Bilde: NORCE – Nasjonalt </a:t>
            </a:r>
            <a:r>
              <a:rPr lang="nb-NO" dirty="0" err="1"/>
              <a:t>legevaktsregister</a:t>
            </a:r>
            <a:r>
              <a:rPr lang="nb-NO" dirty="0"/>
              <a:t>, 2022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167f13fa223_0_253"/>
          <p:cNvSpPr/>
          <p:nvPr/>
        </p:nvSpPr>
        <p:spPr>
          <a:xfrm>
            <a:off x="961693" y="395315"/>
            <a:ext cx="2816222" cy="5190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no-NO" sz="2400" b="1" dirty="0">
                <a:solidFill>
                  <a:schemeClr val="accent1">
                    <a:lumMod val="75000"/>
                  </a:schemeClr>
                </a:solidFill>
                <a:latin typeface="Verdana"/>
                <a:ea typeface="Verdana"/>
                <a:cs typeface="Verdana"/>
                <a:sym typeface="Verdana"/>
              </a:rPr>
              <a:t>LVS</a:t>
            </a:r>
            <a:r>
              <a:rPr lang="nb-NO" sz="2400" b="1" dirty="0">
                <a:solidFill>
                  <a:schemeClr val="accent1">
                    <a:lumMod val="75000"/>
                  </a:schemeClr>
                </a:solidFill>
                <a:latin typeface="Verdana"/>
                <a:ea typeface="Verdana"/>
                <a:cs typeface="Verdana"/>
                <a:sym typeface="Verdana"/>
              </a:rPr>
              <a:t> skal:</a:t>
            </a:r>
            <a:endParaRPr sz="2400" b="1" dirty="0">
              <a:solidFill>
                <a:schemeClr val="accent1">
                  <a:lumMod val="75000"/>
                </a:schemeClr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" name="Rektangel 9"/>
          <p:cNvSpPr/>
          <p:nvPr/>
        </p:nvSpPr>
        <p:spPr>
          <a:xfrm>
            <a:off x="3249620" y="2752991"/>
            <a:ext cx="8424936" cy="36033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buClrTx/>
            </a:pPr>
            <a:r>
              <a:rPr lang="nb-NO" sz="2000" kern="1200" dirty="0">
                <a:solidFill>
                  <a:prstClr val="black"/>
                </a:solidFill>
                <a:latin typeface="Calibri" panose="020F0502020204030204"/>
                <a:ea typeface="Calibri"/>
                <a:cs typeface="AGaramond-Regular"/>
              </a:rPr>
              <a:t>• 	prioritere, iverksette tiltak og følge opp henvendelser til:</a:t>
            </a:r>
            <a:r>
              <a:rPr lang="nb-NO" sz="2000" kern="1200" dirty="0">
                <a:solidFill>
                  <a:prstClr val="black"/>
                </a:solidFill>
                <a:latin typeface="Calibri" panose="020F0502020204030204"/>
                <a:ea typeface="Calibri"/>
                <a:cs typeface="Times New Roman"/>
              </a:rPr>
              <a:t> 	</a:t>
            </a:r>
            <a:br>
              <a:rPr lang="nb-NO" sz="2000" kern="1200" dirty="0">
                <a:solidFill>
                  <a:prstClr val="black"/>
                </a:solidFill>
                <a:latin typeface="Calibri" panose="020F0502020204030204"/>
                <a:ea typeface="Calibri"/>
                <a:cs typeface="Times New Roman"/>
              </a:rPr>
            </a:br>
            <a:r>
              <a:rPr lang="nb-NO" sz="2000" kern="1200" dirty="0">
                <a:solidFill>
                  <a:prstClr val="black"/>
                </a:solidFill>
                <a:latin typeface="Calibri" panose="020F0502020204030204"/>
                <a:ea typeface="Calibri"/>
                <a:cs typeface="Times New Roman"/>
              </a:rPr>
              <a:t>			</a:t>
            </a:r>
            <a:r>
              <a:rPr lang="nb-NO" sz="2000" kern="1200" dirty="0">
                <a:solidFill>
                  <a:prstClr val="black"/>
                </a:solidFill>
                <a:latin typeface="Calibri" panose="020F0502020204030204"/>
                <a:ea typeface="Calibri"/>
                <a:cs typeface="AGaramond-Regular"/>
              </a:rPr>
              <a:t>- lege i vaktberedskap</a:t>
            </a:r>
            <a:r>
              <a:rPr lang="nb-NO" sz="2000" kern="1200" dirty="0">
                <a:solidFill>
                  <a:prstClr val="black"/>
                </a:solidFill>
                <a:latin typeface="Calibri" panose="020F0502020204030204"/>
                <a:ea typeface="Calibri"/>
                <a:cs typeface="Times New Roman"/>
              </a:rPr>
              <a:t> </a:t>
            </a:r>
            <a:br>
              <a:rPr lang="nb-NO" sz="2000" kern="1200" dirty="0">
                <a:solidFill>
                  <a:prstClr val="black"/>
                </a:solidFill>
                <a:latin typeface="Calibri" panose="020F0502020204030204"/>
                <a:ea typeface="Calibri"/>
                <a:cs typeface="Times New Roman"/>
              </a:rPr>
            </a:br>
            <a:r>
              <a:rPr lang="nb-NO" sz="2000" kern="1200" dirty="0">
                <a:solidFill>
                  <a:prstClr val="black"/>
                </a:solidFill>
                <a:latin typeface="Calibri" panose="020F0502020204030204"/>
                <a:ea typeface="Calibri"/>
                <a:cs typeface="Times New Roman"/>
              </a:rPr>
              <a:t>			</a:t>
            </a:r>
            <a:r>
              <a:rPr lang="nb-NO" sz="2000" kern="1200" dirty="0">
                <a:solidFill>
                  <a:prstClr val="black"/>
                </a:solidFill>
                <a:latin typeface="Calibri" panose="020F0502020204030204"/>
                <a:ea typeface="Calibri"/>
                <a:cs typeface="AGaramond-Regular"/>
              </a:rPr>
              <a:t>- hjemmesykepleie</a:t>
            </a:r>
            <a:endParaRPr lang="nb-NO" sz="2000" kern="1200" dirty="0">
              <a:solidFill>
                <a:prstClr val="black"/>
              </a:solidFill>
              <a:latin typeface="Calibri" panose="020F0502020204030204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buClrTx/>
            </a:pPr>
            <a:r>
              <a:rPr lang="nb-NO" sz="2000" kern="1200" dirty="0">
                <a:solidFill>
                  <a:prstClr val="black"/>
                </a:solidFill>
                <a:latin typeface="Calibri" panose="020F0502020204030204"/>
                <a:ea typeface="Calibri"/>
                <a:cs typeface="AGaramond-Regular"/>
              </a:rPr>
              <a:t>			- jordmor</a:t>
            </a:r>
            <a:endParaRPr lang="nb-NO" sz="2000" kern="1200" dirty="0">
              <a:solidFill>
                <a:prstClr val="black"/>
              </a:solidFill>
              <a:latin typeface="Calibri" panose="020F0502020204030204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buClrTx/>
            </a:pPr>
            <a:r>
              <a:rPr lang="nb-NO" sz="2000" kern="1200" dirty="0">
                <a:solidFill>
                  <a:prstClr val="black"/>
                </a:solidFill>
                <a:latin typeface="Calibri" panose="020F0502020204030204"/>
                <a:ea typeface="Calibri"/>
                <a:cs typeface="AGaramond-Regular"/>
              </a:rPr>
              <a:t>			- kriseteam </a:t>
            </a:r>
            <a:br>
              <a:rPr lang="nb-NO" sz="2000" kern="1200" dirty="0">
                <a:solidFill>
                  <a:prstClr val="black"/>
                </a:solidFill>
                <a:latin typeface="Calibri" panose="020F0502020204030204"/>
                <a:ea typeface="Calibri"/>
                <a:cs typeface="AGaramond-Regular"/>
              </a:rPr>
            </a:br>
            <a:r>
              <a:rPr lang="nb-NO" sz="2000" kern="1200" dirty="0">
                <a:solidFill>
                  <a:prstClr val="black"/>
                </a:solidFill>
                <a:latin typeface="Calibri" panose="020F0502020204030204"/>
                <a:ea typeface="Calibri"/>
                <a:cs typeface="AGaramond-Regular"/>
              </a:rPr>
              <a:t>			- vold og overgreps</a:t>
            </a:r>
            <a:r>
              <a:rPr lang="nb-NO" sz="2000" kern="1200" dirty="0">
                <a:solidFill>
                  <a:prstClr val="black"/>
                </a:solidFill>
                <a:latin typeface="Calibri" panose="020F0502020204030204"/>
                <a:ea typeface="Times New Roman"/>
                <a:cs typeface="AGaramond-Regular"/>
              </a:rPr>
              <a:t>mottak </a:t>
            </a:r>
            <a:br>
              <a:rPr lang="nb-NO" sz="2000" kern="1200" dirty="0">
                <a:solidFill>
                  <a:prstClr val="black"/>
                </a:solidFill>
                <a:latin typeface="Calibri" panose="020F0502020204030204"/>
                <a:ea typeface="Calibri"/>
                <a:cs typeface="AGaramond-Regular"/>
              </a:rPr>
            </a:br>
            <a:r>
              <a:rPr lang="nb-NO" sz="2000" kern="1200" dirty="0">
                <a:solidFill>
                  <a:prstClr val="black"/>
                </a:solidFill>
                <a:latin typeface="Calibri" panose="020F0502020204030204"/>
                <a:ea typeface="Calibri"/>
                <a:cs typeface="AGaramond-Regular"/>
              </a:rPr>
              <a:t>			- andre relevante instanser</a:t>
            </a:r>
            <a:br>
              <a:rPr lang="nb-NO" sz="2000" kern="1200" dirty="0">
                <a:solidFill>
                  <a:prstClr val="black"/>
                </a:solidFill>
                <a:latin typeface="Calibri" panose="020F0502020204030204"/>
                <a:ea typeface="Calibri"/>
                <a:cs typeface="AGaramond-Regular"/>
              </a:rPr>
            </a:br>
            <a:r>
              <a:rPr lang="nb-NO" sz="2000" kern="1200" dirty="0">
                <a:solidFill>
                  <a:prstClr val="black"/>
                </a:solidFill>
                <a:latin typeface="Calibri" panose="020F0502020204030204"/>
                <a:ea typeface="Calibri"/>
                <a:cs typeface="AGaramond-Regular"/>
              </a:rPr>
              <a:t>			- </a:t>
            </a:r>
            <a:r>
              <a:rPr lang="nb-NO" sz="1600" kern="1200" dirty="0">
                <a:solidFill>
                  <a:schemeClr val="dk1"/>
                </a:solidFill>
                <a:latin typeface="Verdana"/>
                <a:ea typeface="Verdana"/>
                <a:cs typeface="AGaramond-Regular"/>
                <a:sym typeface="Verdana"/>
              </a:rPr>
              <a:t>h</a:t>
            </a:r>
            <a:r>
              <a:rPr lang="nb-NO" sz="16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envendelser som ikke kan vente til ordinær    				  behandling hos fastlege i kontortiden</a:t>
            </a:r>
            <a:r>
              <a:rPr lang="nb-NO" sz="20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lang="nb-NO"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lnSpc>
                <a:spcPct val="115000"/>
              </a:lnSpc>
              <a:buClrTx/>
            </a:pPr>
            <a:endParaRPr lang="nb-NO" sz="2000" kern="1200" dirty="0">
              <a:solidFill>
                <a:prstClr val="black"/>
              </a:solidFill>
              <a:latin typeface="Times" panose="02020603050405020304" pitchFamily="18" charset="0"/>
              <a:ea typeface="+mn-ea"/>
            </a:endParaRPr>
          </a:p>
        </p:txBody>
      </p:sp>
      <p:sp>
        <p:nvSpPr>
          <p:cNvPr id="11" name="Rektangel 10"/>
          <p:cNvSpPr/>
          <p:nvPr/>
        </p:nvSpPr>
        <p:spPr>
          <a:xfrm>
            <a:off x="3249620" y="1280082"/>
            <a:ext cx="8208912" cy="30446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buClrTx/>
            </a:pPr>
            <a:r>
              <a:rPr lang="nb-NO" sz="2000" kern="1200" dirty="0">
                <a:solidFill>
                  <a:prstClr val="black"/>
                </a:solidFill>
                <a:latin typeface="Calibri" panose="020F0502020204030204"/>
                <a:ea typeface="Calibri"/>
                <a:cs typeface="AGaramond-Regular"/>
              </a:rPr>
              <a:t>•	videreformidle til AMK i akutte-situasjoner</a:t>
            </a:r>
            <a:endParaRPr lang="nb-NO" sz="2000" kern="1200" dirty="0">
              <a:solidFill>
                <a:prstClr val="black"/>
              </a:solidFill>
              <a:latin typeface="Calibri" panose="020F0502020204030204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buClrTx/>
            </a:pPr>
            <a:r>
              <a:rPr lang="nb-NO" sz="2000" kern="1200" dirty="0">
                <a:solidFill>
                  <a:prstClr val="black"/>
                </a:solidFill>
                <a:latin typeface="Calibri" panose="020F0502020204030204"/>
                <a:ea typeface="Calibri"/>
                <a:cs typeface="AGaramond-Regular"/>
              </a:rPr>
              <a:t>•	gi råd og veiledning til innringer</a:t>
            </a:r>
          </a:p>
          <a:p>
            <a:pPr>
              <a:lnSpc>
                <a:spcPct val="115000"/>
              </a:lnSpc>
              <a:buClrTx/>
            </a:pPr>
            <a:r>
              <a:rPr lang="nb-NO" sz="2000" kern="1200" dirty="0">
                <a:solidFill>
                  <a:prstClr val="black"/>
                </a:solidFill>
                <a:latin typeface="Calibri" panose="020F0502020204030204"/>
                <a:ea typeface="Calibri"/>
                <a:cs typeface="AGaramond-Regular"/>
              </a:rPr>
              <a:t>•	varsle ift. beredskapsplan</a:t>
            </a:r>
            <a:endParaRPr lang="nb-NO" sz="2000" kern="1200" dirty="0">
              <a:solidFill>
                <a:prstClr val="black"/>
              </a:solidFill>
              <a:latin typeface="Calibri" panose="020F0502020204030204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buClrTx/>
            </a:pPr>
            <a:r>
              <a:rPr lang="nb-NO" sz="2000" kern="1200" dirty="0">
                <a:solidFill>
                  <a:prstClr val="black"/>
                </a:solidFill>
                <a:latin typeface="Calibri" panose="020F0502020204030204"/>
                <a:ea typeface="Calibri"/>
                <a:cs typeface="AGaramond-Regular"/>
              </a:rPr>
              <a:t>•	gi bistand og lokal oppfølging i samråd med AMK</a:t>
            </a:r>
          </a:p>
          <a:p>
            <a:pPr>
              <a:lnSpc>
                <a:spcPct val="115000"/>
              </a:lnSpc>
              <a:buClrTx/>
            </a:pPr>
            <a:endParaRPr lang="nb-NO"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lnSpc>
                <a:spcPct val="115000"/>
              </a:lnSpc>
              <a:buClrTx/>
            </a:pPr>
            <a:r>
              <a:rPr lang="nb-NO" sz="2000" kern="1200" dirty="0">
                <a:solidFill>
                  <a:prstClr val="black"/>
                </a:solidFill>
                <a:latin typeface="Calibri" panose="020F0502020204030204"/>
                <a:ea typeface="Calibri"/>
                <a:cs typeface="AGaramond-Regular"/>
              </a:rPr>
              <a:t> </a:t>
            </a:r>
            <a:br>
              <a:rPr lang="nb-NO" sz="2000" kern="1200" dirty="0">
                <a:solidFill>
                  <a:prstClr val="black"/>
                </a:solidFill>
                <a:latin typeface="Calibri" panose="020F0502020204030204"/>
                <a:ea typeface="Calibri"/>
                <a:cs typeface="AGaramond-Regular"/>
              </a:rPr>
            </a:br>
            <a:br>
              <a:rPr lang="nb-NO" sz="2000" kern="1200" dirty="0">
                <a:solidFill>
                  <a:prstClr val="black"/>
                </a:solidFill>
                <a:latin typeface="Calibri" panose="020F0502020204030204"/>
                <a:ea typeface="Calibri"/>
                <a:cs typeface="AGaramond-Regular"/>
              </a:rPr>
            </a:br>
            <a:r>
              <a:rPr lang="nb-NO" sz="2000" kern="1200" dirty="0">
                <a:solidFill>
                  <a:prstClr val="black"/>
                </a:solidFill>
                <a:latin typeface="Calibri" panose="020F0502020204030204"/>
                <a:ea typeface="Calibri"/>
                <a:cs typeface="AGaramond-Regular"/>
              </a:rPr>
              <a:t>	</a:t>
            </a:r>
            <a:endParaRPr lang="nb-NO" sz="2000" b="1" kern="1200" dirty="0">
              <a:solidFill>
                <a:srgbClr val="FF0000"/>
              </a:solidFill>
              <a:latin typeface="Calibri" panose="020F0502020204030204"/>
              <a:ea typeface="Calibri"/>
              <a:cs typeface="Times New Roman"/>
            </a:endParaRPr>
          </a:p>
        </p:txBody>
      </p:sp>
      <p:sp>
        <p:nvSpPr>
          <p:cNvPr id="2" name="Plassholder for lysbildenumm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 smtClean="0"/>
              <a:t>14</a:t>
            </a:fld>
            <a:endParaRPr lang="no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200133B3-E2FA-9CAA-A659-50FDEFF53FBC}"/>
              </a:ext>
            </a:extLst>
          </p:cNvPr>
          <p:cNvSpPr>
            <a:spLocks noGrp="1"/>
          </p:cNvSpPr>
          <p:nvPr>
            <p:ph type="ftr" idx="11"/>
          </p:nvPr>
        </p:nvSpPr>
        <p:spPr>
          <a:xfrm>
            <a:off x="-357230" y="5109381"/>
            <a:ext cx="4114800" cy="365100"/>
          </a:xfrm>
        </p:spPr>
        <p:txBody>
          <a:bodyPr/>
          <a:lstStyle/>
          <a:p>
            <a:r>
              <a:rPr lang="nb-NO" dirty="0"/>
              <a:t>Kristiansand LVS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D9F9D0FD-C59E-82DE-D102-05A4D7612E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443" y="1957476"/>
            <a:ext cx="2365453" cy="3151905"/>
          </a:xfrm>
          <a:prstGeom prst="rect">
            <a:avLst/>
          </a:prstGeom>
          <a:effectLst>
            <a:softEdge rad="50800"/>
          </a:effectLst>
        </p:spPr>
      </p:pic>
    </p:spTree>
    <p:extLst>
      <p:ext uri="{BB962C8B-B14F-4D97-AF65-F5344CB8AC3E}">
        <p14:creationId xmlns:p14="http://schemas.microsoft.com/office/powerpoint/2010/main" val="30864220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2009" y="-31660"/>
            <a:ext cx="4520534" cy="3196160"/>
          </a:xfrm>
          <a:prstGeom prst="rect">
            <a:avLst/>
          </a:prstGeom>
        </p:spPr>
      </p:pic>
      <p:sp>
        <p:nvSpPr>
          <p:cNvPr id="301" name="Google Shape;301;g167f13fa223_0_917"/>
          <p:cNvSpPr/>
          <p:nvPr/>
        </p:nvSpPr>
        <p:spPr>
          <a:xfrm>
            <a:off x="829165" y="892664"/>
            <a:ext cx="63636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-NO" sz="2800" b="1" dirty="0">
                <a:solidFill>
                  <a:srgbClr val="2E75B5"/>
                </a:solidFill>
                <a:latin typeface="Verdana"/>
                <a:ea typeface="Verdana"/>
                <a:cs typeface="Verdana"/>
                <a:sym typeface="Verdana"/>
              </a:rPr>
              <a:t>Den akuttmedisinske </a:t>
            </a:r>
            <a:r>
              <a:rPr lang="nb-NO" sz="2800" b="1" dirty="0">
                <a:solidFill>
                  <a:srgbClr val="2E75B5"/>
                </a:solidFill>
                <a:latin typeface="Verdana"/>
                <a:ea typeface="Verdana"/>
                <a:cs typeface="Verdana"/>
                <a:sym typeface="Verdana"/>
              </a:rPr>
              <a:t>kjede</a:t>
            </a:r>
            <a:br>
              <a:rPr lang="nb-NO" sz="3100" b="1" dirty="0">
                <a:solidFill>
                  <a:srgbClr val="2E75B5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nb-NO" sz="3100" b="1" dirty="0">
                <a:solidFill>
                  <a:srgbClr val="2E75B5"/>
                </a:solidFill>
                <a:latin typeface="Verdana"/>
                <a:ea typeface="Verdana"/>
                <a:cs typeface="Verdana"/>
                <a:sym typeface="Verdana"/>
              </a:rPr>
              <a:t>		</a:t>
            </a:r>
            <a:endParaRPr lang="nb-NO" sz="1800" dirty="0">
              <a:solidFill>
                <a:srgbClr val="2E75B5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03" name="Google Shape;303;g167f13fa223_0_917"/>
          <p:cNvSpPr txBox="1"/>
          <p:nvPr/>
        </p:nvSpPr>
        <p:spPr>
          <a:xfrm>
            <a:off x="1720152" y="2074782"/>
            <a:ext cx="2087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Plassholder for lysbildenumm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 smtClean="0"/>
              <a:t>15</a:t>
            </a:fld>
            <a:endParaRPr lang="no-NO"/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EA120C1C-D1A7-1456-3D02-3D702CE4F1FC}"/>
              </a:ext>
            </a:extLst>
          </p:cNvPr>
          <p:cNvSpPr txBox="1"/>
          <p:nvPr/>
        </p:nvSpPr>
        <p:spPr>
          <a:xfrm>
            <a:off x="829165" y="3164500"/>
            <a:ext cx="10244782" cy="30371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nb-NO" sz="2000" i="1" dirty="0">
                <a:latin typeface="Verdana" panose="020B0604030504040204" pitchFamily="34" charset="0"/>
                <a:ea typeface="Verdana" panose="020B0604030504040204" pitchFamily="34" charset="0"/>
              </a:rPr>
              <a:t>«Den akuttmedisinske kjeden består av fastlege, legevakt, kommunal legevaktsentral, akuttmedisinsk kommunikasjonssentral (AMK-sentral), bil-, båt- og luftambulanse, samt akuttmottak i sykehus.» </a:t>
            </a:r>
          </a:p>
          <a:p>
            <a:pPr algn="r">
              <a:lnSpc>
                <a:spcPct val="150000"/>
              </a:lnSpc>
            </a:pPr>
            <a:r>
              <a:rPr lang="nb-NO" dirty="0">
                <a:latin typeface="Verdana" panose="020B0604030504040204" pitchFamily="34" charset="0"/>
                <a:ea typeface="Verdana" panose="020B0604030504040204" pitchFamily="34" charset="0"/>
              </a:rPr>
              <a:t>Helse- og omsorgsdepartementet, 2011</a:t>
            </a:r>
          </a:p>
          <a:p>
            <a:pPr>
              <a:lnSpc>
                <a:spcPct val="150000"/>
              </a:lnSpc>
            </a:pPr>
            <a:endParaRPr lang="nb-NO" sz="2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ct val="150000"/>
              </a:lnSpc>
            </a:pPr>
            <a:r>
              <a:rPr lang="nb-NO" sz="1800" dirty="0">
                <a:latin typeface="Verdana" panose="020B0604030504040204" pitchFamily="34" charset="0"/>
                <a:ea typeface="Verdana" panose="020B0604030504040204" pitchFamily="34" charset="0"/>
              </a:rPr>
              <a:t>Kjeden representerer en sammenhengende rekke av tiltak for å sikre akutt helsehjelp fra hendelsessted, inkludert publikums innsats, fram til definitiv behandling.</a:t>
            </a: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9E8A3121-D1F6-BD27-0324-26664F4DA13D}"/>
              </a:ext>
            </a:extLst>
          </p:cNvPr>
          <p:cNvSpPr txBox="1"/>
          <p:nvPr/>
        </p:nvSpPr>
        <p:spPr>
          <a:xfrm>
            <a:off x="0" y="6613728"/>
            <a:ext cx="165942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i="1" dirty="0"/>
              <a:t>Foto/ill: Trond Strand og KoKom</a:t>
            </a:r>
          </a:p>
        </p:txBody>
      </p:sp>
    </p:spTree>
    <p:extLst>
      <p:ext uri="{BB962C8B-B14F-4D97-AF65-F5344CB8AC3E}">
        <p14:creationId xmlns:p14="http://schemas.microsoft.com/office/powerpoint/2010/main" val="2899077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167f13fa223_0_834"/>
          <p:cNvSpPr/>
          <p:nvPr/>
        </p:nvSpPr>
        <p:spPr>
          <a:xfrm>
            <a:off x="781218" y="539212"/>
            <a:ext cx="5163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75B5"/>
              </a:buClr>
              <a:buSzPts val="3600"/>
              <a:buFont typeface="Calibri"/>
              <a:buNone/>
              <a:tabLst/>
              <a:defRPr/>
            </a:pPr>
            <a:r>
              <a:rPr kumimoji="0" lang="no-NO" sz="2800" b="1" i="0" u="none" strike="noStrike" kern="0" cap="none" spc="0" normalizeH="0" baseline="0" noProof="0" dirty="0">
                <a:ln>
                  <a:noFill/>
                </a:ln>
                <a:solidFill>
                  <a:srgbClr val="2E75B5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t>Aktører og ressurser 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12" name="Google Shape;312;g167f13fa223_0_834"/>
          <p:cNvSpPr txBox="1"/>
          <p:nvPr/>
        </p:nvSpPr>
        <p:spPr>
          <a:xfrm>
            <a:off x="1720152" y="2074782"/>
            <a:ext cx="2087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3" name="Google Shape;313;g167f13fa223_0_834"/>
          <p:cNvSpPr/>
          <p:nvPr/>
        </p:nvSpPr>
        <p:spPr>
          <a:xfrm>
            <a:off x="2008184" y="5900489"/>
            <a:ext cx="48639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3" name="Bild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8184" y="1187534"/>
            <a:ext cx="8175632" cy="4900404"/>
          </a:xfrm>
          <a:prstGeom prst="rect">
            <a:avLst/>
          </a:prstGeom>
        </p:spPr>
      </p:pic>
      <p:sp>
        <p:nvSpPr>
          <p:cNvPr id="2" name="Plassholder for lysbildenumm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no-NO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16</a:t>
            </a:fld>
            <a:endParaRPr kumimoji="0" lang="no-NO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C791B6F5-35D0-1078-46EF-B943EC51093C}"/>
              </a:ext>
            </a:extLst>
          </p:cNvPr>
          <p:cNvSpPr txBox="1"/>
          <p:nvPr/>
        </p:nvSpPr>
        <p:spPr>
          <a:xfrm>
            <a:off x="0" y="6538900"/>
            <a:ext cx="79220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i="1" dirty="0"/>
              <a:t>Illustrasjon: ?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167f13fa223_0_834"/>
          <p:cNvSpPr/>
          <p:nvPr/>
        </p:nvSpPr>
        <p:spPr>
          <a:xfrm>
            <a:off x="781218" y="539212"/>
            <a:ext cx="5163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2E75B5"/>
              </a:buClr>
              <a:buSzPts val="3600"/>
              <a:buFont typeface="Calibri"/>
              <a:buNone/>
            </a:pPr>
            <a:r>
              <a:rPr lang="no-NO" sz="2800" b="1" dirty="0">
                <a:solidFill>
                  <a:schemeClr val="accent5"/>
                </a:solidFill>
                <a:latin typeface="Verdana"/>
                <a:ea typeface="Verdana"/>
                <a:cs typeface="Verdana"/>
                <a:sym typeface="Verdana"/>
              </a:rPr>
              <a:t>Aktører og ressurser </a:t>
            </a:r>
            <a:endParaRPr sz="2800" b="1" dirty="0">
              <a:solidFill>
                <a:schemeClr val="accent5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13" name="Google Shape;313;g167f13fa223_0_834"/>
          <p:cNvSpPr/>
          <p:nvPr/>
        </p:nvSpPr>
        <p:spPr>
          <a:xfrm>
            <a:off x="2008184" y="5900489"/>
            <a:ext cx="48639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Plassholder for lysbildenumm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 smtClean="0"/>
              <a:t>17</a:t>
            </a:fld>
            <a:endParaRPr lang="no-NO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3E35181B-8459-AA47-A130-3BAFB0CA8A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9197" y="1456773"/>
            <a:ext cx="8272004" cy="4586457"/>
          </a:xfrm>
          <a:prstGeom prst="rect">
            <a:avLst/>
          </a:prstGeom>
        </p:spPr>
      </p:pic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BE3B863A-F0C1-AC15-E6A7-1A1305223F7E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nb-NO"/>
              <a:t>Helsedirektoratet, 2019</a:t>
            </a:r>
          </a:p>
        </p:txBody>
      </p:sp>
    </p:spTree>
    <p:extLst>
      <p:ext uri="{BB962C8B-B14F-4D97-AF65-F5344CB8AC3E}">
        <p14:creationId xmlns:p14="http://schemas.microsoft.com/office/powerpoint/2010/main" val="17691199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500951" y="549615"/>
            <a:ext cx="98912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Akuttmedisinsk kjede i praksis - case</a:t>
            </a:r>
            <a:endParaRPr kumimoji="0" lang="nb-NO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Rektangel 3"/>
          <p:cNvSpPr/>
          <p:nvPr/>
        </p:nvSpPr>
        <p:spPr>
          <a:xfrm>
            <a:off x="500951" y="1838948"/>
            <a:ext cx="11342706" cy="403187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Trine </a:t>
            </a:r>
            <a:r>
              <a:rPr lang="nb-NO" sz="1600" kern="12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er sykepleier</a:t>
            </a:r>
            <a:r>
              <a:rPr kumimoji="0" lang="nb-NO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i hjemmetjenesten i </a:t>
            </a:r>
            <a:r>
              <a:rPr kumimoji="0" lang="nb-NO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distrikts-Norge</a:t>
            </a:r>
            <a:r>
              <a:rPr kumimoji="0" lang="nb-NO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Hun kommer frem til en </a:t>
            </a:r>
            <a:r>
              <a:rPr lang="nb-NO" sz="1600" kern="12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pasient</a:t>
            </a:r>
            <a:r>
              <a:rPr kumimoji="0" lang="nb-NO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for å gi medisin. </a:t>
            </a:r>
            <a:br>
              <a:rPr kumimoji="0" lang="nb-NO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</a:br>
            <a:r>
              <a:rPr lang="nb-NO" sz="1600" kern="1200" noProof="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Pasienten ligger </a:t>
            </a:r>
            <a:r>
              <a:rPr kumimoji="0" lang="nb-NO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i sengen, noe som er unormalt da </a:t>
            </a:r>
            <a:r>
              <a:rPr lang="nb-NO" sz="1600" kern="12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pasienten</a:t>
            </a:r>
            <a:r>
              <a:rPr kumimoji="0" lang="nb-NO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vanligvis steller seg selv på morgenen.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Trine ringer til LVS, som raskt </a:t>
            </a:r>
            <a:r>
              <a:rPr lang="nb-NO" sz="1600" kern="12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kartlegg</a:t>
            </a:r>
            <a:r>
              <a:rPr kumimoji="0" lang="nb-NO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er at </a:t>
            </a:r>
            <a:r>
              <a:rPr lang="nb-NO" sz="1600" kern="12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pasienten </a:t>
            </a:r>
            <a:r>
              <a:rPr kumimoji="0" lang="nb-NO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har brystsmerter, og kobler inn AMK.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AMK overtar samtalen og får sendt ut ambulanse akutt </a:t>
            </a:r>
            <a:r>
              <a:rPr lang="nb-NO" sz="1600" kern="12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til stedet. </a:t>
            </a:r>
            <a:r>
              <a:rPr kumimoji="0" lang="nb-NO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Da ambulansen ankommer, oppdages det at </a:t>
            </a:r>
            <a:r>
              <a:rPr lang="nb-NO" sz="1600" kern="12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pasienten</a:t>
            </a:r>
            <a:r>
              <a:rPr kumimoji="0" lang="nb-NO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har et STEMI (hjerteinfarkt).</a:t>
            </a:r>
            <a:br>
              <a:rPr kumimoji="0" lang="nb-NO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</a:br>
            <a:r>
              <a:rPr kumimoji="0" lang="nb-NO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Ambulansepersonellet starter behandling umiddelbart, og frakter pasienten til sykehuset.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Etter videre undersøkelser og prøvesvar kontakter vakthavende lege i akuttmottaket AMK,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600" kern="12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f</a:t>
            </a:r>
            <a:r>
              <a:rPr kumimoji="0" lang="nb-NO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or å rekvirere flytransport/helikopter.</a:t>
            </a:r>
            <a:r>
              <a:rPr kumimoji="0" lang="nb-NO" sz="1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br>
              <a:rPr kumimoji="0" lang="nb-NO" sz="1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</a:br>
            <a:br>
              <a:rPr kumimoji="0" lang="nb-NO" sz="1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</a:br>
            <a:r>
              <a:rPr lang="nb-NO" sz="1600" kern="12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P</a:t>
            </a:r>
            <a:r>
              <a:rPr kumimoji="0" lang="nb-NO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asienten</a:t>
            </a:r>
            <a:r>
              <a:rPr kumimoji="0" lang="nb-NO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lang="nb-NO" sz="1600" kern="12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transporteres raskest</a:t>
            </a:r>
            <a:r>
              <a:rPr kumimoji="0" lang="nb-NO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mulig</a:t>
            </a:r>
            <a:r>
              <a:rPr kumimoji="0" lang="nb-NO" sz="1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nb-NO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overføres til nærmeste sykehus som utfører PCI – behandling. </a:t>
            </a: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29789F-F97F-4ED1-BC0A-B03B65E10DA7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Bild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3862" y="1011280"/>
            <a:ext cx="1483135" cy="1472309"/>
          </a:xfrm>
          <a:prstGeom prst="rect">
            <a:avLst/>
          </a:prstGeom>
        </p:spPr>
      </p:pic>
      <p:pic>
        <p:nvPicPr>
          <p:cNvPr id="7" name="Bild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7338" y="448508"/>
            <a:ext cx="1406524" cy="1390440"/>
          </a:xfrm>
          <a:prstGeom prst="rect">
            <a:avLst/>
          </a:prstGeom>
        </p:spPr>
      </p:pic>
      <p:sp>
        <p:nvSpPr>
          <p:cNvPr id="8" name="TekstSylinder 7">
            <a:extLst>
              <a:ext uri="{FF2B5EF4-FFF2-40B4-BE49-F238E27FC236}">
                <a16:creationId xmlns:a16="http://schemas.microsoft.com/office/drawing/2014/main" id="{E1F29301-33AA-1684-6B71-37FB52C58DCF}"/>
              </a:ext>
            </a:extLst>
          </p:cNvPr>
          <p:cNvSpPr txBox="1"/>
          <p:nvPr/>
        </p:nvSpPr>
        <p:spPr>
          <a:xfrm>
            <a:off x="0" y="6613753"/>
            <a:ext cx="156324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i="1" dirty="0"/>
              <a:t>Foto: Trond Strand og KoKom</a:t>
            </a:r>
          </a:p>
        </p:txBody>
      </p:sp>
    </p:spTree>
    <p:extLst>
      <p:ext uri="{BB962C8B-B14F-4D97-AF65-F5344CB8AC3E}">
        <p14:creationId xmlns:p14="http://schemas.microsoft.com/office/powerpoint/2010/main" val="854577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0" name="Google Shape;500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247551" y="2081379"/>
            <a:ext cx="2064111" cy="2256527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</p:spPr>
      </p:pic>
      <p:sp>
        <p:nvSpPr>
          <p:cNvPr id="501" name="Google Shape;501;p5"/>
          <p:cNvSpPr/>
          <p:nvPr/>
        </p:nvSpPr>
        <p:spPr>
          <a:xfrm>
            <a:off x="5805055" y="318655"/>
            <a:ext cx="2936399" cy="1373376"/>
          </a:xfrm>
          <a:prstGeom prst="wedgeEllipseCallout">
            <a:avLst>
              <a:gd name="adj1" fmla="val 85326"/>
              <a:gd name="adj2" fmla="val 92522"/>
            </a:avLst>
          </a:prstGeom>
          <a:solidFill>
            <a:srgbClr val="DDEAF6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no-NO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… har vi nådd målet med emnet?</a:t>
            </a:r>
            <a:endParaRPr sz="2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Plassholder for lysbildenumm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 smtClean="0"/>
              <a:t>19</a:t>
            </a:fld>
            <a:endParaRPr lang="no-NO"/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F91181C0-601B-BFEC-0B28-78EF5B023D5C}"/>
              </a:ext>
            </a:extLst>
          </p:cNvPr>
          <p:cNvSpPr txBox="1"/>
          <p:nvPr/>
        </p:nvSpPr>
        <p:spPr>
          <a:xfrm>
            <a:off x="1077450" y="1809762"/>
            <a:ext cx="8170101" cy="33393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nb-NO" sz="18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Kursdeltaker skal kunne:</a:t>
            </a:r>
          </a:p>
          <a:p>
            <a:pPr marL="457200" indent="-457200">
              <a:spcAft>
                <a:spcPts val="800"/>
              </a:spcAft>
              <a:buFont typeface="+mj-lt"/>
              <a:buAutoNum type="arabicPeriod"/>
            </a:pPr>
            <a:r>
              <a:rPr lang="nb-NO" sz="1800" dirty="0"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beskrive oppbygningen av, hensikten og målet med medisinsk nødmeldetjeneste</a:t>
            </a:r>
          </a:p>
          <a:p>
            <a:pPr marL="457200" indent="-457200">
              <a:spcAft>
                <a:spcPts val="800"/>
              </a:spcAft>
              <a:buFont typeface="+mj-lt"/>
              <a:buAutoNum type="arabicPeriod"/>
            </a:pPr>
            <a:endParaRPr lang="nb-NO" sz="1800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457200" indent="-457200">
              <a:spcAft>
                <a:spcPts val="800"/>
              </a:spcAft>
              <a:buFont typeface="+mj-lt"/>
              <a:buAutoNum type="arabicPeriod"/>
            </a:pPr>
            <a:r>
              <a:rPr lang="nb-NO" sz="1800" dirty="0"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beskrive AMK og LVS sine roller med iverksetting av tiltak, veiledning, rådgivning og oppfølging av henvendelser </a:t>
            </a:r>
          </a:p>
          <a:p>
            <a:pPr marL="457200" indent="-457200">
              <a:spcAft>
                <a:spcPts val="800"/>
              </a:spcAft>
              <a:buFont typeface="+mj-lt"/>
              <a:buAutoNum type="arabicPeriod"/>
            </a:pPr>
            <a:endParaRPr lang="nb-NO" sz="1800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457200" indent="-457200">
              <a:spcAft>
                <a:spcPts val="800"/>
              </a:spcAft>
              <a:buFont typeface="+mj-lt"/>
              <a:buAutoNum type="arabicPeriod"/>
            </a:pPr>
            <a:r>
              <a:rPr lang="nb-NO" sz="1800" dirty="0"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beskrive oppbygningen av og roller i den akuttmedisinske kjede</a:t>
            </a:r>
          </a:p>
          <a:p>
            <a:pPr marL="457200" indent="-457200">
              <a:spcAft>
                <a:spcPts val="800"/>
              </a:spcAft>
              <a:buFont typeface="+mj-lt"/>
              <a:buAutoNum type="arabicPeriod"/>
            </a:pPr>
            <a:endParaRPr lang="nb-NO" sz="1800" dirty="0"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A80C04A4-2290-263E-970B-29A1E2AA9054}"/>
              </a:ext>
            </a:extLst>
          </p:cNvPr>
          <p:cNvSpPr txBox="1"/>
          <p:nvPr/>
        </p:nvSpPr>
        <p:spPr>
          <a:xfrm>
            <a:off x="0" y="6538900"/>
            <a:ext cx="107273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i="1" dirty="0"/>
              <a:t>Illustrasjon: KoKom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"/>
          <p:cNvSpPr txBox="1">
            <a:spLocks noGrp="1"/>
          </p:cNvSpPr>
          <p:nvPr>
            <p:ph type="subTitle" idx="4294967295"/>
          </p:nvPr>
        </p:nvSpPr>
        <p:spPr>
          <a:xfrm>
            <a:off x="3306150" y="4921555"/>
            <a:ext cx="5579700" cy="14467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800"/>
              <a:buFont typeface="Arial"/>
              <a:buNone/>
            </a:pPr>
            <a:endParaRPr sz="1800" dirty="0">
              <a:solidFill>
                <a:srgbClr val="0070C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800"/>
              <a:buFont typeface="Arial"/>
              <a:buNone/>
            </a:pPr>
            <a:r>
              <a:rPr lang="no-NO" sz="1800" b="0" i="0" u="none" strike="noStrike" cap="none" dirty="0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Grunnkurs for operatører i </a:t>
            </a:r>
            <a:endParaRPr sz="1800" b="0" i="0" u="none" strike="noStrike" cap="none" dirty="0">
              <a:solidFill>
                <a:schemeClr val="dk1"/>
              </a:solidFill>
              <a:sym typeface="Calibri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1800"/>
              <a:buFont typeface="Arial"/>
              <a:buNone/>
            </a:pPr>
            <a:r>
              <a:rPr lang="no-NO" sz="1800" b="0" i="0" u="none" strike="noStrike" cap="none" dirty="0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medisinsk nødmeldetjeneste</a:t>
            </a:r>
            <a:br>
              <a:rPr lang="nb-NO" sz="1800" b="0" i="0" u="none" strike="noStrike" cap="none" dirty="0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</a:br>
            <a:br>
              <a:rPr lang="nb-NO" sz="1800" b="0" i="0" u="none" strike="noStrike" cap="none" dirty="0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nb-NO" sz="1800" b="0" i="0" u="none" strike="noStrike" cap="none" dirty="0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Dato:</a:t>
            </a:r>
            <a:endParaRPr sz="1800" b="0" i="0" u="none" strike="noStrike" cap="none" dirty="0">
              <a:solidFill>
                <a:schemeClr val="dk1"/>
              </a:solidFill>
              <a:sym typeface="Calibri"/>
            </a:endParaRPr>
          </a:p>
        </p:txBody>
      </p:sp>
      <p:sp>
        <p:nvSpPr>
          <p:cNvPr id="165" name="Google Shape;165;p1"/>
          <p:cNvSpPr txBox="1"/>
          <p:nvPr/>
        </p:nvSpPr>
        <p:spPr>
          <a:xfrm>
            <a:off x="2225355" y="2710132"/>
            <a:ext cx="8267384" cy="21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b-NO" sz="3100" b="1" dirty="0">
                <a:solidFill>
                  <a:srgbClr val="2E75B5"/>
                </a:solidFill>
                <a:latin typeface="Verdana"/>
                <a:ea typeface="Verdana"/>
                <a:cs typeface="Verdana"/>
                <a:sym typeface="Verdana"/>
              </a:rPr>
              <a:t>Medisinsk n</a:t>
            </a:r>
            <a:r>
              <a:rPr lang="no-NO" sz="3100" b="1" dirty="0">
                <a:solidFill>
                  <a:srgbClr val="2E75B5"/>
                </a:solidFill>
                <a:latin typeface="Verdana"/>
                <a:ea typeface="Verdana"/>
                <a:cs typeface="Verdana"/>
                <a:sym typeface="Verdana"/>
              </a:rPr>
              <a:t>ødmeldetjeneste </a:t>
            </a:r>
            <a:endParaRPr sz="3100" dirty="0">
              <a:solidFill>
                <a:srgbClr val="2E75B5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no-NO" sz="3100" b="1" dirty="0">
                <a:solidFill>
                  <a:srgbClr val="2E75B5"/>
                </a:solidFill>
                <a:latin typeface="Verdana"/>
                <a:ea typeface="Verdana"/>
                <a:cs typeface="Verdana"/>
                <a:sym typeface="Verdana"/>
              </a:rPr>
              <a:t>og </a:t>
            </a:r>
            <a:endParaRPr lang="nb-NO" sz="3100" b="1" dirty="0">
              <a:solidFill>
                <a:srgbClr val="2E75B5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no-NO" sz="3100" b="1" dirty="0">
                <a:solidFill>
                  <a:srgbClr val="2E75B5"/>
                </a:solidFill>
                <a:latin typeface="Verdana"/>
                <a:ea typeface="Verdana"/>
                <a:cs typeface="Verdana"/>
                <a:sym typeface="Verdana"/>
              </a:rPr>
              <a:t>den akuttmedisinske</a:t>
            </a:r>
            <a:r>
              <a:rPr lang="nb-NO" sz="3100" b="1" dirty="0">
                <a:solidFill>
                  <a:srgbClr val="2E75B5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no-NO" sz="3100" b="1" dirty="0">
                <a:solidFill>
                  <a:srgbClr val="2E75B5"/>
                </a:solidFill>
                <a:latin typeface="Verdana"/>
                <a:ea typeface="Verdana"/>
                <a:cs typeface="Verdana"/>
                <a:sym typeface="Verdana"/>
              </a:rPr>
              <a:t>kjede</a:t>
            </a:r>
            <a:endParaRPr sz="3100" i="0" u="none" strike="noStrike" cap="none" dirty="0">
              <a:solidFill>
                <a:srgbClr val="2E75B5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E4E79"/>
              </a:buClr>
              <a:buSzPts val="2000"/>
              <a:buFont typeface="Arial"/>
              <a:buNone/>
            </a:pPr>
            <a:endParaRPr lang="nb-NO" sz="1800" b="0" i="0" u="none" strike="noStrike" cap="none" dirty="0">
              <a:solidFill>
                <a:srgbClr val="FF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" name="Bild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0057" y="0"/>
            <a:ext cx="3537979" cy="2654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0596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Undertittel 2"/>
          <p:cNvSpPr txBox="1">
            <a:spLocks/>
          </p:cNvSpPr>
          <p:nvPr/>
        </p:nvSpPr>
        <p:spPr bwMode="auto">
          <a:xfrm>
            <a:off x="3073582" y="3988022"/>
            <a:ext cx="6482351" cy="124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b-NO" altLang="nb-NO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Har du innspill?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b-NO" altLang="nb-NO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Ta kontakt på </a:t>
            </a:r>
            <a:r>
              <a:rPr kumimoji="0" lang="nb-NO" altLang="nb-NO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  <a:hlinkClick r:id="rId4"/>
              </a:rPr>
              <a:t>post@kokom.no</a:t>
            </a:r>
            <a:endParaRPr kumimoji="0" lang="nb-NO" altLang="nb-NO" sz="28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b-NO" altLang="nb-NO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7" name="Undertittel 2"/>
          <p:cNvSpPr txBox="1">
            <a:spLocks/>
          </p:cNvSpPr>
          <p:nvPr/>
        </p:nvSpPr>
        <p:spPr bwMode="auto">
          <a:xfrm>
            <a:off x="2488563" y="5954267"/>
            <a:ext cx="7652390" cy="795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t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b-NO" altLang="nb-NO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Verdana"/>
                <a:ea typeface="Verdana"/>
                <a:cs typeface="Tahoma"/>
              </a:rPr>
              <a:t>Referanser og aktuell litteratur: Se emnebeskrivelser for grunnkurset</a:t>
            </a:r>
            <a:endParaRPr kumimoji="0" lang="nb-NO" altLang="nb-NO" sz="1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b-NO" altLang="nb-NO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Verdana"/>
                <a:ea typeface="Verdana"/>
                <a:cs typeface="Tahoma"/>
              </a:rPr>
              <a:t>Illustrasjoner: </a:t>
            </a:r>
            <a:r>
              <a:rPr kumimoji="0" lang="nb-NO" altLang="nb-NO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Verdana"/>
                <a:ea typeface="Verdana"/>
                <a:cs typeface="Tahoma"/>
              </a:rPr>
              <a:t>KoKom</a:t>
            </a:r>
            <a:r>
              <a:rPr kumimoji="0" lang="nb-NO" altLang="nb-NO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Verdana"/>
                <a:ea typeface="Verdana"/>
                <a:cs typeface="Tahoma"/>
              </a:rPr>
              <a:t> og Adobe </a:t>
            </a:r>
            <a:r>
              <a:rPr kumimoji="0" lang="nb-NO" altLang="nb-NO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Verdana"/>
                <a:ea typeface="Verdana"/>
                <a:cs typeface="Tahoma"/>
              </a:rPr>
              <a:t>stock</a:t>
            </a:r>
            <a:endParaRPr kumimoji="0" lang="nb-NO" altLang="nb-NO" sz="1400" b="0" i="0" u="none" strike="noStrike" kern="1200" cap="none" spc="0" normalizeH="0" baseline="0" noProof="0" dirty="0" err="1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b-NO" altLang="nb-NO" sz="2000" b="0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b-NO" altLang="nb-NO" sz="2000" b="0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/>
            </a:endParaRPr>
          </a:p>
        </p:txBody>
      </p:sp>
      <p:pic>
        <p:nvPicPr>
          <p:cNvPr id="2" name="Bilde 2">
            <a:extLst>
              <a:ext uri="{FF2B5EF4-FFF2-40B4-BE49-F238E27FC236}">
                <a16:creationId xmlns:a16="http://schemas.microsoft.com/office/drawing/2014/main" id="{E6C5F7DE-E04D-0077-C103-29D126E3AC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57325" y="837642"/>
            <a:ext cx="4121578" cy="275384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91870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0;p2">
            <a:extLst>
              <a:ext uri="{FF2B5EF4-FFF2-40B4-BE49-F238E27FC236}">
                <a16:creationId xmlns:a16="http://schemas.microsoft.com/office/drawing/2014/main" id="{5519B8DE-CFDE-B0B9-C6D1-2973B1049DD5}"/>
              </a:ext>
            </a:extLst>
          </p:cNvPr>
          <p:cNvSpPr/>
          <p:nvPr/>
        </p:nvSpPr>
        <p:spPr>
          <a:xfrm>
            <a:off x="441439" y="3714984"/>
            <a:ext cx="7771500" cy="266222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sng" strike="noStrike" cap="none" dirty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889000" lvl="4">
              <a:lnSpc>
                <a:spcPct val="150000"/>
              </a:lnSpc>
              <a:buClr>
                <a:schemeClr val="dk1"/>
              </a:buClr>
              <a:buSzPts val="2400"/>
            </a:pPr>
            <a:r>
              <a:rPr lang="nb-NO" sz="20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2. </a:t>
            </a:r>
            <a:r>
              <a:rPr lang="no-NO" sz="20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Den akuttmedisinske kjede</a:t>
            </a:r>
            <a:endParaRPr lang="nb-NO" sz="2000" dirty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889000" lvl="4">
              <a:lnSpc>
                <a:spcPct val="150000"/>
              </a:lnSpc>
              <a:buClr>
                <a:schemeClr val="dk1"/>
              </a:buClr>
              <a:buSzPts val="2400"/>
            </a:pPr>
            <a:r>
              <a:rPr lang="nb-NO" sz="20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		- aktører og ressurser					</a:t>
            </a:r>
            <a:br>
              <a:rPr lang="no-NO" sz="24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endParaRPr sz="2400" dirty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70" name="Google Shape;170;p2"/>
          <p:cNvSpPr/>
          <p:nvPr/>
        </p:nvSpPr>
        <p:spPr>
          <a:xfrm>
            <a:off x="441439" y="1653027"/>
            <a:ext cx="7771500" cy="256989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sng" strike="noStrike" cap="none" dirty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346200" lvl="6" indent="-457200">
              <a:lnSpc>
                <a:spcPct val="150000"/>
              </a:lnSpc>
              <a:buClr>
                <a:schemeClr val="dk1"/>
              </a:buClr>
              <a:buSzPts val="2400"/>
              <a:buAutoNum type="arabicPeriod"/>
            </a:pPr>
            <a:r>
              <a:rPr lang="nb-NO" sz="20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M</a:t>
            </a:r>
            <a:r>
              <a:rPr lang="no-NO" sz="20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edisinsk nødmeldetjeneste</a:t>
            </a:r>
            <a:br>
              <a:rPr lang="no-NO" sz="20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no-NO" sz="20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nb-NO" sz="20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	- AMK </a:t>
            </a:r>
          </a:p>
          <a:p>
            <a:pPr marL="889000" lvl="8">
              <a:lnSpc>
                <a:spcPct val="150000"/>
              </a:lnSpc>
              <a:buClr>
                <a:schemeClr val="dk1"/>
              </a:buClr>
              <a:buSzPts val="2400"/>
            </a:pPr>
            <a:r>
              <a:rPr lang="nb-NO" sz="20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		- </a:t>
            </a:r>
            <a:r>
              <a:rPr lang="no-NO" sz="20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LVS</a:t>
            </a:r>
            <a:br>
              <a:rPr lang="no-NO" sz="20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no-NO" sz="20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sz="2000" dirty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71" name="Google Shape;171;p2"/>
          <p:cNvSpPr/>
          <p:nvPr/>
        </p:nvSpPr>
        <p:spPr>
          <a:xfrm>
            <a:off x="1656450" y="628691"/>
            <a:ext cx="15441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no-NO" sz="2400" b="1" i="0" u="none" strike="noStrike" cap="none" dirty="0">
                <a:solidFill>
                  <a:srgbClr val="2E75B5"/>
                </a:solidFill>
                <a:latin typeface="Verdana"/>
                <a:ea typeface="Verdana"/>
                <a:cs typeface="Verdana"/>
                <a:sym typeface="Verdana"/>
              </a:rPr>
              <a:t>Innhold</a:t>
            </a:r>
            <a:endParaRPr sz="2000" b="0" i="0" u="none" strike="noStrike" cap="none" dirty="0">
              <a:solidFill>
                <a:srgbClr val="2E75B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" name="Google Shape;172;p2"/>
          <p:cNvSpPr txBox="1"/>
          <p:nvPr/>
        </p:nvSpPr>
        <p:spPr>
          <a:xfrm>
            <a:off x="8071350" y="3059725"/>
            <a:ext cx="4167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Plassholder for lysbildenumm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 smtClean="0"/>
              <a:t>3</a:t>
            </a:fld>
            <a:endParaRPr lang="no-NO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7766" y="-153871"/>
            <a:ext cx="4817078" cy="3613796"/>
          </a:xfrm>
          <a:prstGeom prst="rect">
            <a:avLst/>
          </a:prstGeom>
        </p:spPr>
      </p:pic>
      <p:pic>
        <p:nvPicPr>
          <p:cNvPr id="2" name="Bilde 1">
            <a:extLst>
              <a:ext uri="{FF2B5EF4-FFF2-40B4-BE49-F238E27FC236}">
                <a16:creationId xmlns:a16="http://schemas.microsoft.com/office/drawing/2014/main" id="{88AEF5ED-A877-1CA5-EC5A-87AD45716E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33682" y="3138616"/>
            <a:ext cx="6205268" cy="3719384"/>
          </a:xfrm>
          <a:prstGeom prst="rect">
            <a:avLst/>
          </a:prstGeom>
        </p:spPr>
      </p:pic>
      <p:sp>
        <p:nvSpPr>
          <p:cNvPr id="7" name="TekstSylinder 6">
            <a:extLst>
              <a:ext uri="{FF2B5EF4-FFF2-40B4-BE49-F238E27FC236}">
                <a16:creationId xmlns:a16="http://schemas.microsoft.com/office/drawing/2014/main" id="{9154115C-1D54-E8AC-AFC3-C35FBDF0507F}"/>
              </a:ext>
            </a:extLst>
          </p:cNvPr>
          <p:cNvSpPr txBox="1"/>
          <p:nvPr/>
        </p:nvSpPr>
        <p:spPr>
          <a:xfrm>
            <a:off x="0" y="6538900"/>
            <a:ext cx="79220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i="1" dirty="0"/>
              <a:t>Illustrasjon: ?</a:t>
            </a:r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9A93A5AD-8D0C-A5D6-A9E7-C6B434D00D93}"/>
              </a:ext>
            </a:extLst>
          </p:cNvPr>
          <p:cNvSpPr txBox="1"/>
          <p:nvPr/>
        </p:nvSpPr>
        <p:spPr>
          <a:xfrm>
            <a:off x="0" y="6350334"/>
            <a:ext cx="88357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i="1" dirty="0"/>
              <a:t>Foto/ill: KoKom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-174004" y="2172360"/>
            <a:ext cx="9436541" cy="132343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1257300" marR="0" lvl="2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b-NO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  <a:p>
            <a:pPr marL="1257300" marR="0" lvl="2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b-NO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  <a:p>
            <a:pPr marL="9144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  <a:p>
            <a:pPr marL="1257300" marR="0" lvl="2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b-NO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ktangel 2"/>
          <p:cNvSpPr/>
          <p:nvPr/>
        </p:nvSpPr>
        <p:spPr>
          <a:xfrm>
            <a:off x="582790" y="880633"/>
            <a:ext cx="32944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Undervisningsmål</a:t>
            </a: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29789F-F97F-4ED1-BC0A-B03B65E10DA7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3533075-FF55-ED3D-870F-ED077210CC7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1" b="8928"/>
          <a:stretch/>
        </p:blipFill>
        <p:spPr>
          <a:xfrm>
            <a:off x="9262537" y="2070474"/>
            <a:ext cx="2728284" cy="2717052"/>
          </a:xfrm>
          <a:custGeom>
            <a:avLst/>
            <a:gdLst/>
            <a:ahLst/>
            <a:cxnLst/>
            <a:rect l="l" t="t" r="r" b="b"/>
            <a:pathLst>
              <a:path w="2509736" h="2509736">
                <a:moveTo>
                  <a:pt x="1254868" y="0"/>
                </a:moveTo>
                <a:cubicBezTo>
                  <a:pt x="1947912" y="0"/>
                  <a:pt x="2509736" y="561824"/>
                  <a:pt x="2509736" y="1254868"/>
                </a:cubicBezTo>
                <a:cubicBezTo>
                  <a:pt x="2509736" y="1947912"/>
                  <a:pt x="1947912" y="2509736"/>
                  <a:pt x="1254868" y="2509736"/>
                </a:cubicBezTo>
                <a:cubicBezTo>
                  <a:pt x="561824" y="2509736"/>
                  <a:pt x="0" y="1947912"/>
                  <a:pt x="0" y="1254868"/>
                </a:cubicBezTo>
                <a:cubicBezTo>
                  <a:pt x="0" y="561824"/>
                  <a:pt x="561824" y="0"/>
                  <a:pt x="1254868" y="0"/>
                </a:cubicBezTo>
                <a:close/>
              </a:path>
            </a:pathLst>
          </a:custGeom>
        </p:spPr>
      </p:pic>
      <p:sp>
        <p:nvSpPr>
          <p:cNvPr id="9" name="TekstSylinder 8">
            <a:extLst>
              <a:ext uri="{FF2B5EF4-FFF2-40B4-BE49-F238E27FC236}">
                <a16:creationId xmlns:a16="http://schemas.microsoft.com/office/drawing/2014/main" id="{B8E1611A-76EA-5627-FD9E-903BF249C6A7}"/>
              </a:ext>
            </a:extLst>
          </p:cNvPr>
          <p:cNvSpPr txBox="1"/>
          <p:nvPr/>
        </p:nvSpPr>
        <p:spPr>
          <a:xfrm>
            <a:off x="582790" y="1770513"/>
            <a:ext cx="8170101" cy="33393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nb-NO" sz="1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Kursdeltaker skal kunne:</a:t>
            </a:r>
          </a:p>
          <a:p>
            <a:pPr marL="457200" lvl="0" indent="-457200">
              <a:spcAft>
                <a:spcPts val="800"/>
              </a:spcAft>
              <a:buFont typeface="+mj-lt"/>
              <a:buAutoNum type="arabicPeriod"/>
            </a:pPr>
            <a:r>
              <a:rPr lang="nb-NO" sz="1800" u="none" strike="noStrike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beskrive oppbygningen av, hensikten og målet med medisinsk nødmeldetjeneste</a:t>
            </a:r>
          </a:p>
          <a:p>
            <a:pPr marL="457200" lvl="0" indent="-457200">
              <a:spcAft>
                <a:spcPts val="800"/>
              </a:spcAft>
              <a:buFont typeface="+mj-lt"/>
              <a:buAutoNum type="arabicPeriod"/>
            </a:pPr>
            <a:endParaRPr lang="nb-NO" sz="1800" u="none" strike="noStrike" dirty="0"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457200" lvl="0" indent="-457200">
              <a:spcAft>
                <a:spcPts val="800"/>
              </a:spcAft>
              <a:buFont typeface="+mj-lt"/>
              <a:buAutoNum type="arabicPeriod"/>
            </a:pPr>
            <a:r>
              <a:rPr lang="nb-NO" sz="1800" u="none" strike="noStrike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beskrive AMK og LVS sine roller med iverksetting av tiltak, veiledning, rådgivning og oppfølging av henvendelser </a:t>
            </a:r>
          </a:p>
          <a:p>
            <a:pPr marL="457200" lvl="0" indent="-457200">
              <a:spcAft>
                <a:spcPts val="800"/>
              </a:spcAft>
              <a:buFont typeface="+mj-lt"/>
              <a:buAutoNum type="arabicPeriod"/>
            </a:pPr>
            <a:endParaRPr lang="nb-NO" sz="1800" u="none" strike="noStrike" dirty="0"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457200" lvl="0" indent="-457200">
              <a:spcAft>
                <a:spcPts val="800"/>
              </a:spcAft>
              <a:buFont typeface="+mj-lt"/>
              <a:buAutoNum type="arabicPeriod"/>
            </a:pPr>
            <a:r>
              <a:rPr lang="nb-NO" sz="1800" u="none" strike="noStrike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beskrive oppbygningen av og roller i den akuttmedisinske kjede</a:t>
            </a:r>
          </a:p>
          <a:p>
            <a:pPr marL="457200" lvl="0" indent="-457200">
              <a:spcAft>
                <a:spcPts val="800"/>
              </a:spcAft>
              <a:buFont typeface="+mj-lt"/>
              <a:buAutoNum type="arabicPeriod"/>
            </a:pPr>
            <a:endParaRPr lang="nb-NO" sz="1800" u="none" strike="noStrike" dirty="0">
              <a:effectLst/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02428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F98F79A4-A6C7-4101-B1E9-27E05CB7CF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2"/>
            <a:ext cx="2232251" cy="2361890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6" name="Rektangel 5"/>
          <p:cNvSpPr/>
          <p:nvPr/>
        </p:nvSpPr>
        <p:spPr>
          <a:xfrm>
            <a:off x="3791377" y="934526"/>
            <a:ext cx="2812623" cy="131499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Spørsmål</a:t>
            </a: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  </a:t>
            </a: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79AFCB35-9C04-4524-A0B1-57FF6865D0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92656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7963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283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7963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283"/>
                </a:lnTo>
                <a:lnTo>
                  <a:pt x="0" y="180458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D11AD2AD-0BA0-4DD3-8EEA-84686A0E71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32391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8208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475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8208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475"/>
                </a:lnTo>
                <a:lnTo>
                  <a:pt x="0" y="180458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Rektangel 1"/>
          <p:cNvSpPr/>
          <p:nvPr/>
        </p:nvSpPr>
        <p:spPr>
          <a:xfrm>
            <a:off x="810865" y="3000051"/>
            <a:ext cx="7017113" cy="20799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R="0" lvl="0" fontAlgn="auto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Hvem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har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ansvar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for </a:t>
            </a:r>
          </a:p>
          <a:p>
            <a:pPr marR="0" lvl="0" fontAlgn="auto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medisinsk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nødmeldetjeneste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Norge?</a:t>
            </a:r>
          </a:p>
          <a:p>
            <a:pPr marL="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5720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83C8019B-3985-409B-9B87-494B974EE9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2"/>
            <a:ext cx="2232251" cy="2361890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chemeClr val="accent6">
              <a:alpha val="3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9E5C5460-229E-46C8-A712-CC31798542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59419" y="3564607"/>
            <a:ext cx="3432581" cy="3293393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B85A4DB3-61AA-49A1-85A9-B3397CD519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59419" y="3564607"/>
            <a:ext cx="3432581" cy="3293393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43" name="Graphic 185">
            <a:extLst>
              <a:ext uri="{FF2B5EF4-FFF2-40B4-BE49-F238E27FC236}">
                <a16:creationId xmlns:a16="http://schemas.microsoft.com/office/drawing/2014/main" id="{0C156BF8-7FF7-440F-BE2B-417DFFE8BF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428634" y="5987064"/>
            <a:ext cx="1054466" cy="469689"/>
            <a:chOff x="9841624" y="4115729"/>
            <a:chExt cx="602169" cy="268223"/>
          </a:xfrm>
          <a:solidFill>
            <a:schemeClr val="bg1"/>
          </a:solidFill>
        </p:grpSpPr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B7067280-C3E7-4DF6-A345-B9FEF6EF8D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A78365A8-666B-4417-9D3C-554E6E6B2C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E71CAAFA-0A31-4308-AB9F-B1C84ABDF9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96AB1D25-144D-4BB4-A45C-60B8A094F4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069F0FB4-779A-48FC-AC33-784F177C92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11" name="Bilde 10">
            <a:extLst>
              <a:ext uri="{FF2B5EF4-FFF2-40B4-BE49-F238E27FC236}">
                <a16:creationId xmlns:a16="http://schemas.microsoft.com/office/drawing/2014/main" id="{11F3E8DD-61AF-4710-8515-95E769971E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1772" y="1631405"/>
            <a:ext cx="3239363" cy="37781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kstSylinder 7">
            <a:extLst>
              <a:ext uri="{FF2B5EF4-FFF2-40B4-BE49-F238E27FC236}">
                <a16:creationId xmlns:a16="http://schemas.microsoft.com/office/drawing/2014/main" id="{FD679A60-FD28-982E-59BA-C6601EF2F006}"/>
              </a:ext>
            </a:extLst>
          </p:cNvPr>
          <p:cNvSpPr txBox="1"/>
          <p:nvPr/>
        </p:nvSpPr>
        <p:spPr>
          <a:xfrm>
            <a:off x="0" y="6538900"/>
            <a:ext cx="79220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i="1" dirty="0">
                <a:solidFill>
                  <a:schemeClr val="bg1">
                    <a:lumMod val="95000"/>
                  </a:schemeClr>
                </a:solidFill>
              </a:rPr>
              <a:t>Illustrasjon: ?</a:t>
            </a:r>
          </a:p>
        </p:txBody>
      </p:sp>
    </p:spTree>
    <p:extLst>
      <p:ext uri="{BB962C8B-B14F-4D97-AF65-F5344CB8AC3E}">
        <p14:creationId xmlns:p14="http://schemas.microsoft.com/office/powerpoint/2010/main" val="34904779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/>
          <p:cNvSpPr/>
          <p:nvPr/>
        </p:nvSpPr>
        <p:spPr>
          <a:xfrm>
            <a:off x="3048000" y="2736503"/>
            <a:ext cx="6096000" cy="209288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ClrTx/>
            </a:pPr>
            <a:r>
              <a:rPr lang="nb-NO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regionale helseforetak (RHF – statlig)</a:t>
            </a:r>
            <a:endParaRPr lang="nb-NO" sz="1800" dirty="0">
              <a:solidFill>
                <a:sysClr val="windowText" lastClr="000000"/>
              </a:solidFill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2800" dirty="0">
              <a:solidFill>
                <a:prstClr val="black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 kommunehelsetjenesten (kommunalt)</a:t>
            </a:r>
            <a:br>
              <a:rPr kumimoji="0" lang="nb-NO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endParaRPr kumimoji="0" lang="nb-NO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9" name="Bild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1384" y="2736503"/>
            <a:ext cx="1428579" cy="851824"/>
          </a:xfrm>
          <a:prstGeom prst="rect">
            <a:avLst/>
          </a:prstGeom>
        </p:spPr>
      </p:pic>
      <p:pic>
        <p:nvPicPr>
          <p:cNvPr id="10" name="Bild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1384" y="3934108"/>
            <a:ext cx="1506837" cy="793344"/>
          </a:xfrm>
          <a:prstGeom prst="rect">
            <a:avLst/>
          </a:prstGeom>
        </p:spPr>
      </p:pic>
      <p:sp>
        <p:nvSpPr>
          <p:cNvPr id="4" name="Plassholder for lysbildenumm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 smtClean="0"/>
              <a:t>6</a:t>
            </a:fld>
            <a:endParaRPr lang="no-NO"/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A0FD387A-6146-7123-F792-15ED34E183A3}"/>
              </a:ext>
            </a:extLst>
          </p:cNvPr>
          <p:cNvSpPr/>
          <p:nvPr/>
        </p:nvSpPr>
        <p:spPr>
          <a:xfrm>
            <a:off x="1051384" y="1209537"/>
            <a:ext cx="91278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Tx/>
              <a:buFontTx/>
              <a:buNone/>
              <a:defRPr/>
            </a:pPr>
            <a:r>
              <a:rPr lang="nb-NO" sz="2400" b="1" kern="12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Et felles ansvar organisert på to forvaltningsnivåer:</a:t>
            </a:r>
          </a:p>
        </p:txBody>
      </p:sp>
    </p:spTree>
    <p:extLst>
      <p:ext uri="{BB962C8B-B14F-4D97-AF65-F5344CB8AC3E}">
        <p14:creationId xmlns:p14="http://schemas.microsoft.com/office/powerpoint/2010/main" val="37092917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167f13fa223_0_419"/>
          <p:cNvSpPr/>
          <p:nvPr/>
        </p:nvSpPr>
        <p:spPr>
          <a:xfrm>
            <a:off x="1134882" y="848647"/>
            <a:ext cx="7946488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-NO" sz="2400" b="1" dirty="0">
                <a:solidFill>
                  <a:srgbClr val="2E75B5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/>
                <a:sym typeface="Tahoma"/>
              </a:rPr>
              <a:t>Hensikt</a:t>
            </a:r>
            <a:r>
              <a:rPr lang="nb-NO" sz="2400" b="1" dirty="0">
                <a:solidFill>
                  <a:srgbClr val="2E75B5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/>
                <a:sym typeface="Tahoma"/>
              </a:rPr>
              <a:t>en med medisin</a:t>
            </a:r>
            <a:r>
              <a:rPr lang="nb-NO" sz="2400" b="1" dirty="0">
                <a:solidFill>
                  <a:schemeClr val="accent5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/>
                <a:sym typeface="Tahoma"/>
              </a:rPr>
              <a:t>sk</a:t>
            </a:r>
            <a:r>
              <a:rPr lang="nb-NO" sz="2400" b="1" dirty="0">
                <a:solidFill>
                  <a:srgbClr val="2E75B5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/>
                <a:sym typeface="Tahoma"/>
              </a:rPr>
              <a:t> nødmeldetjeneste:</a:t>
            </a:r>
            <a:endParaRPr sz="2400" b="1" dirty="0">
              <a:solidFill>
                <a:srgbClr val="2E75B5"/>
              </a:solidFill>
              <a:latin typeface="Verdana" panose="020B0604030504040204" pitchFamily="34" charset="0"/>
              <a:ea typeface="Verdana" panose="020B0604030504040204" pitchFamily="34" charset="0"/>
              <a:cs typeface="Tahoma"/>
              <a:sym typeface="Tahoma"/>
            </a:endParaRPr>
          </a:p>
        </p:txBody>
      </p:sp>
      <p:sp>
        <p:nvSpPr>
          <p:cNvPr id="220" name="Google Shape;220;g167f13fa223_0_419"/>
          <p:cNvSpPr/>
          <p:nvPr/>
        </p:nvSpPr>
        <p:spPr>
          <a:xfrm>
            <a:off x="1134882" y="4244600"/>
            <a:ext cx="9727082" cy="164663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318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 panose="020B0604020202020204" pitchFamily="34" charset="0"/>
              <a:buChar char="•"/>
            </a:pPr>
            <a:r>
              <a:rPr lang="nb-NO" sz="1800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oppfølging av </a:t>
            </a:r>
            <a:r>
              <a:rPr lang="no-NO" sz="1800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henvendelsen</a:t>
            </a:r>
            <a:br>
              <a:rPr lang="no-NO" sz="1800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</a:br>
            <a:endParaRPr sz="1800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Verdana"/>
              <a:sym typeface="Verdana"/>
            </a:endParaRPr>
          </a:p>
          <a:p>
            <a:pPr marL="4318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 panose="020B0604020202020204" pitchFamily="34" charset="0"/>
              <a:buChar char="•"/>
            </a:pPr>
            <a:r>
              <a:rPr lang="no-NO" sz="1800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knytte aktører i helsetjenesten sammen</a:t>
            </a:r>
            <a:br>
              <a:rPr lang="no-NO" sz="1800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</a:br>
            <a:endParaRPr sz="1800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Verdana"/>
              <a:sym typeface="Verdana"/>
            </a:endParaRPr>
          </a:p>
        </p:txBody>
      </p:sp>
      <p:sp>
        <p:nvSpPr>
          <p:cNvPr id="221" name="Google Shape;221;g167f13fa223_0_419"/>
          <p:cNvSpPr txBox="1"/>
          <p:nvPr/>
        </p:nvSpPr>
        <p:spPr>
          <a:xfrm>
            <a:off x="1720151" y="2074775"/>
            <a:ext cx="9702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Rektangel 1"/>
          <p:cNvSpPr/>
          <p:nvPr/>
        </p:nvSpPr>
        <p:spPr>
          <a:xfrm>
            <a:off x="1134881" y="1900350"/>
            <a:ext cx="10313907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31800" lvl="0" indent="-342900">
              <a:buSzPts val="2200"/>
              <a:buFont typeface="Arial" panose="020B0604020202020204" pitchFamily="34" charset="0"/>
              <a:buChar char="•"/>
            </a:pPr>
            <a:r>
              <a:rPr lang="nb-NO" sz="1800" dirty="0"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gi publikum enkel og umiddelbar tilgang til nødvendig helsehjelp </a:t>
            </a:r>
            <a:br>
              <a:rPr lang="nb-NO" sz="1800" dirty="0"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</a:br>
            <a:r>
              <a:rPr lang="nb-NO" sz="1800" dirty="0"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	- håndtere meldinger via telefon</a:t>
            </a:r>
            <a:br>
              <a:rPr lang="nb-NO" sz="1800" dirty="0"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</a:br>
            <a:endParaRPr lang="nb-NO" sz="1800" dirty="0">
              <a:latin typeface="Verdana" panose="020B0604030504040204" pitchFamily="34" charset="0"/>
              <a:ea typeface="Verdana" panose="020B0604030504040204" pitchFamily="34" charset="0"/>
              <a:cs typeface="Verdana"/>
              <a:sym typeface="Verdana"/>
            </a:endParaRPr>
          </a:p>
          <a:p>
            <a:pPr marL="431800" lvl="0" indent="-342900">
              <a:lnSpc>
                <a:spcPct val="90000"/>
              </a:lnSpc>
              <a:buSzPts val="2200"/>
              <a:buFont typeface="Arial" panose="020B0604020202020204" pitchFamily="34" charset="0"/>
              <a:buChar char="•"/>
            </a:pPr>
            <a:r>
              <a:rPr lang="nb-NO" sz="1800" dirty="0"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varsling uten tap av tid</a:t>
            </a:r>
            <a:br>
              <a:rPr lang="nb-NO" sz="1800" dirty="0"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</a:br>
            <a:r>
              <a:rPr lang="nb-NO" sz="1800" dirty="0"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	-  sikre optimal bruk av ressursene</a:t>
            </a:r>
            <a:br>
              <a:rPr lang="nb-NO" sz="1800" dirty="0"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</a:br>
            <a:endParaRPr lang="nb-NO" sz="1800" dirty="0">
              <a:latin typeface="Verdana" panose="020B0604030504040204" pitchFamily="34" charset="0"/>
              <a:ea typeface="Verdana" panose="020B0604030504040204" pitchFamily="34" charset="0"/>
              <a:cs typeface="Verdana"/>
              <a:sym typeface="Verdana"/>
            </a:endParaRPr>
          </a:p>
          <a:p>
            <a:pPr marL="431800" lvl="0" indent="-342900">
              <a:lnSpc>
                <a:spcPct val="90000"/>
              </a:lnSpc>
              <a:buSzPts val="2200"/>
              <a:buFont typeface="Arial" panose="020B0604020202020204" pitchFamily="34" charset="0"/>
              <a:buChar char="•"/>
            </a:pPr>
            <a:r>
              <a:rPr lang="nb-NO" sz="1800" dirty="0"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gjøre innringer til førstehjelper </a:t>
            </a:r>
            <a:br>
              <a:rPr lang="nb-NO" sz="1800" dirty="0"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</a:br>
            <a:r>
              <a:rPr lang="nb-NO" sz="1800" dirty="0"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	- gi instruksjoner og råd</a:t>
            </a:r>
            <a:endParaRPr lang="nb-NO" sz="1800" dirty="0"/>
          </a:p>
        </p:txBody>
      </p:sp>
      <p:sp>
        <p:nvSpPr>
          <p:cNvPr id="3" name="Plassholder for lysbildenumm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 smtClean="0"/>
              <a:t>7</a:t>
            </a:fld>
            <a:endParaRPr lang="no-NO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9163A0A8-59B6-D59B-3A9A-21281272A0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32382" y="2431792"/>
            <a:ext cx="2499635" cy="269538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kstSylinder 4">
            <a:extLst>
              <a:ext uri="{FF2B5EF4-FFF2-40B4-BE49-F238E27FC236}">
                <a16:creationId xmlns:a16="http://schemas.microsoft.com/office/drawing/2014/main" id="{1BA1B8FD-D17C-6498-D230-FA00C40239AC}"/>
              </a:ext>
            </a:extLst>
          </p:cNvPr>
          <p:cNvSpPr txBox="1"/>
          <p:nvPr/>
        </p:nvSpPr>
        <p:spPr>
          <a:xfrm>
            <a:off x="0" y="6538900"/>
            <a:ext cx="120417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i="1" dirty="0"/>
              <a:t>Illustrasjon: </a:t>
            </a:r>
            <a:r>
              <a:rPr lang="nb-NO" sz="800" i="1" dirty="0" err="1"/>
              <a:t>Colourbox</a:t>
            </a:r>
            <a:endParaRPr lang="nb-NO" sz="800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0" grpId="0" animBg="1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16ce3c52a37_0_289"/>
          <p:cNvSpPr/>
          <p:nvPr/>
        </p:nvSpPr>
        <p:spPr>
          <a:xfrm>
            <a:off x="476729" y="2444082"/>
            <a:ext cx="9995119" cy="4273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3970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</a:pPr>
            <a:br>
              <a:rPr lang="no-NO" sz="2200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</a:br>
            <a:r>
              <a:rPr lang="no-NO" sz="2200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		</a:t>
            </a:r>
            <a:r>
              <a:rPr lang="nb-NO" sz="2200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	</a:t>
            </a:r>
            <a:r>
              <a:rPr lang="no-NO" sz="2200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- kvalitetssikret informasjonsinnhenting</a:t>
            </a:r>
            <a:br>
              <a:rPr lang="no-NO" sz="2200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</a:br>
            <a:r>
              <a:rPr lang="nb-NO" sz="2200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	</a:t>
            </a:r>
            <a:br>
              <a:rPr lang="no-NO" sz="2200" b="1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</a:br>
            <a:r>
              <a:rPr lang="no-NO" sz="2200" b="1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		</a:t>
            </a:r>
            <a:r>
              <a:rPr lang="nb-NO" sz="2200" b="1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	</a:t>
            </a:r>
            <a:r>
              <a:rPr lang="no-NO" sz="2200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- god videreformidling ved varsling  </a:t>
            </a:r>
            <a:br>
              <a:rPr lang="no-NO" sz="2200" b="1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</a:br>
            <a:br>
              <a:rPr lang="no-NO" sz="2200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</a:br>
            <a:r>
              <a:rPr lang="no-NO" sz="2200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		</a:t>
            </a:r>
            <a:r>
              <a:rPr lang="nb-NO" sz="2200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	</a:t>
            </a:r>
            <a:r>
              <a:rPr lang="no-NO" sz="2200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- god veiledning av innringer</a:t>
            </a:r>
            <a:endParaRPr sz="2200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Verdana"/>
              <a:sym typeface="Verdana"/>
            </a:endParaRPr>
          </a:p>
        </p:txBody>
      </p:sp>
      <p:sp>
        <p:nvSpPr>
          <p:cNvPr id="213" name="Google Shape;213;g16ce3c52a37_0_289"/>
          <p:cNvSpPr txBox="1"/>
          <p:nvPr/>
        </p:nvSpPr>
        <p:spPr>
          <a:xfrm>
            <a:off x="1720152" y="2074782"/>
            <a:ext cx="2087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Bilde 2"/>
          <p:cNvPicPr>
            <a:picLocks noChangeAspect="1"/>
          </p:cNvPicPr>
          <p:nvPr/>
        </p:nvPicPr>
        <p:blipFill rotWithShape="1">
          <a:blip r:embed="rId4"/>
          <a:srcRect t="5934"/>
          <a:stretch/>
        </p:blipFill>
        <p:spPr>
          <a:xfrm>
            <a:off x="82209" y="4300150"/>
            <a:ext cx="3499191" cy="2238749"/>
          </a:xfrm>
          <a:prstGeom prst="rect">
            <a:avLst/>
          </a:prstGeom>
        </p:spPr>
      </p:pic>
      <p:sp>
        <p:nvSpPr>
          <p:cNvPr id="2" name="Plassholder for lysbildenumm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 smtClean="0"/>
              <a:t>8</a:t>
            </a:fld>
            <a:endParaRPr lang="no-NO"/>
          </a:p>
        </p:txBody>
      </p:sp>
      <p:sp>
        <p:nvSpPr>
          <p:cNvPr id="4" name="Google Shape;204;g167f13fa223_0_1747">
            <a:extLst>
              <a:ext uri="{FF2B5EF4-FFF2-40B4-BE49-F238E27FC236}">
                <a16:creationId xmlns:a16="http://schemas.microsoft.com/office/drawing/2014/main" id="{A2D6FA16-EC61-5D55-F219-38DD0CF77D18}"/>
              </a:ext>
            </a:extLst>
          </p:cNvPr>
          <p:cNvSpPr/>
          <p:nvPr/>
        </p:nvSpPr>
        <p:spPr>
          <a:xfrm>
            <a:off x="751394" y="986757"/>
            <a:ext cx="10178716" cy="111120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nb-NO" sz="20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nb-NO" sz="2400" b="1" dirty="0">
                <a:solidFill>
                  <a:schemeClr val="accent1">
                    <a:lumMod val="75000"/>
                  </a:schemeClr>
                </a:solidFill>
                <a:latin typeface="Verdana"/>
                <a:ea typeface="Verdana"/>
                <a:cs typeface="Verdana"/>
                <a:sym typeface="Verdana"/>
              </a:rPr>
              <a:t>N</a:t>
            </a:r>
            <a:r>
              <a:rPr lang="no-NO" sz="2400" b="1" dirty="0">
                <a:solidFill>
                  <a:schemeClr val="accent1">
                    <a:lumMod val="75000"/>
                  </a:schemeClr>
                </a:solidFill>
                <a:latin typeface="Verdana"/>
                <a:ea typeface="Verdana"/>
                <a:cs typeface="Verdana"/>
                <a:sym typeface="Verdana"/>
              </a:rPr>
              <a:t>ødmeldetjenestens </a:t>
            </a:r>
            <a:r>
              <a:rPr lang="nb-NO" sz="2400" b="1" dirty="0">
                <a:solidFill>
                  <a:schemeClr val="accent1">
                    <a:lumMod val="75000"/>
                  </a:schemeClr>
                </a:solidFill>
                <a:latin typeface="Verdana"/>
                <a:ea typeface="Verdana"/>
                <a:cs typeface="Verdana"/>
                <a:sym typeface="Verdana"/>
              </a:rPr>
              <a:t>sin </a:t>
            </a:r>
            <a:r>
              <a:rPr lang="no-NO" sz="2400" b="1" dirty="0">
                <a:solidFill>
                  <a:schemeClr val="accent1">
                    <a:lumMod val="75000"/>
                  </a:schemeClr>
                </a:solidFill>
                <a:latin typeface="Verdana"/>
                <a:ea typeface="Verdana"/>
                <a:cs typeface="Verdana"/>
                <a:sym typeface="Verdana"/>
              </a:rPr>
              <a:t>fremste oppgave</a:t>
            </a:r>
            <a:r>
              <a:rPr lang="nb-NO" sz="2400" b="1" dirty="0">
                <a:solidFill>
                  <a:schemeClr val="accent1">
                    <a:lumMod val="75000"/>
                  </a:schemeClr>
                </a:solidFill>
                <a:latin typeface="Verdana"/>
                <a:ea typeface="Verdana"/>
                <a:cs typeface="Verdana"/>
                <a:sym typeface="Verdana"/>
              </a:rPr>
              <a:t> er:</a:t>
            </a:r>
            <a:r>
              <a:rPr lang="nb-NO" sz="2400" b="1" i="1" dirty="0">
                <a:solidFill>
                  <a:schemeClr val="accent5"/>
                </a:solidFill>
                <a:latin typeface="Verdana"/>
                <a:ea typeface="Verdana"/>
                <a:cs typeface="Verdana"/>
                <a:sym typeface="Verdana"/>
              </a:rPr>
              <a:t>	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b-NO" i="1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								</a:t>
            </a:r>
            <a:endParaRPr sz="2000" i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5423B278-5963-E4C1-9428-255A6B81DCAD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nb-NO"/>
              <a:t>Ref. akuttmedisinforskriften</a:t>
            </a:r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9290E47D-A7BC-F50C-3F47-0E52DC8CAFF8}"/>
              </a:ext>
            </a:extLst>
          </p:cNvPr>
          <p:cNvSpPr txBox="1"/>
          <p:nvPr/>
        </p:nvSpPr>
        <p:spPr>
          <a:xfrm>
            <a:off x="0" y="6538900"/>
            <a:ext cx="79220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i="1" dirty="0"/>
              <a:t>Illustrasjon: 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167f13fa223_0_1664"/>
          <p:cNvSpPr/>
          <p:nvPr/>
        </p:nvSpPr>
        <p:spPr>
          <a:xfrm>
            <a:off x="813836" y="513713"/>
            <a:ext cx="6801618" cy="5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-NO" sz="2200" b="1" dirty="0">
                <a:solidFill>
                  <a:srgbClr val="2E75B5"/>
                </a:solidFill>
                <a:latin typeface="Verdana"/>
                <a:ea typeface="Verdana"/>
                <a:cs typeface="Verdana"/>
                <a:sym typeface="Verdana"/>
              </a:rPr>
              <a:t>Målet med tjenesten er</a:t>
            </a:r>
            <a:r>
              <a:rPr lang="nb-NO" sz="2200" b="1" dirty="0">
                <a:solidFill>
                  <a:srgbClr val="2E75B5"/>
                </a:solidFill>
                <a:latin typeface="Verdana"/>
                <a:ea typeface="Verdana"/>
                <a:cs typeface="Verdana"/>
                <a:sym typeface="Verdana"/>
              </a:rPr>
              <a:t>:</a:t>
            </a:r>
            <a:endParaRPr sz="2200" b="1" dirty="0">
              <a:solidFill>
                <a:srgbClr val="2E75B5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28" name="Google Shape;228;g167f13fa223_0_1664"/>
          <p:cNvSpPr/>
          <p:nvPr/>
        </p:nvSpPr>
        <p:spPr>
          <a:xfrm>
            <a:off x="3400034" y="2139288"/>
            <a:ext cx="3902647" cy="200070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-NO" sz="24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	</a:t>
            </a:r>
            <a:endParaRPr sz="2400" dirty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4191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 pitchFamily="34" charset="0"/>
              <a:buChar char="•"/>
            </a:pPr>
            <a:r>
              <a:rPr lang="nb-NO" sz="20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l</a:t>
            </a:r>
            <a:r>
              <a:rPr lang="no-NO" sz="20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ikhet</a:t>
            </a:r>
            <a:endParaRPr sz="2000" dirty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4191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 pitchFamily="34" charset="0"/>
              <a:buChar char="•"/>
            </a:pPr>
            <a:r>
              <a:rPr lang="nb-NO" sz="20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n</a:t>
            </a:r>
            <a:r>
              <a:rPr lang="no-NO" sz="20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ærhet</a:t>
            </a:r>
            <a:endParaRPr sz="2000" dirty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4191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 pitchFamily="34" charset="0"/>
              <a:buChar char="•"/>
            </a:pPr>
            <a:r>
              <a:rPr lang="nb-NO" sz="20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f</a:t>
            </a:r>
            <a:r>
              <a:rPr lang="no-NO" sz="20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ellesskap </a:t>
            </a:r>
            <a:endParaRPr sz="2000" dirty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4191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 pitchFamily="34" charset="0"/>
              <a:buChar char="•"/>
            </a:pPr>
            <a:r>
              <a:rPr lang="nb-NO" sz="20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t</a:t>
            </a:r>
            <a:r>
              <a:rPr lang="no-NO" sz="20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rygghet</a:t>
            </a:r>
            <a:br>
              <a:rPr lang="no-NO" sz="24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endParaRPr sz="2400" dirty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 dirty="0"/>
          </a:p>
        </p:txBody>
      </p:sp>
      <p:sp>
        <p:nvSpPr>
          <p:cNvPr id="229" name="Google Shape;229;g167f13fa223_0_1664"/>
          <p:cNvSpPr txBox="1"/>
          <p:nvPr/>
        </p:nvSpPr>
        <p:spPr>
          <a:xfrm>
            <a:off x="755384" y="1361544"/>
            <a:ext cx="6918522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76200" lvl="0">
              <a:buClr>
                <a:schemeClr val="dk1"/>
              </a:buClr>
              <a:buSzPts val="2400"/>
            </a:pPr>
            <a:r>
              <a:rPr lang="nb-NO" sz="1800" b="1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Helhetlig og likeverdig </a:t>
            </a:r>
            <a:r>
              <a:rPr lang="nb-NO" sz="1800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behandling, med tilgang til tjenesten for alle som trenger helsehjelp</a:t>
            </a:r>
          </a:p>
        </p:txBody>
      </p:sp>
      <p:sp>
        <p:nvSpPr>
          <p:cNvPr id="230" name="Google Shape;230;g167f13fa223_0_1664"/>
          <p:cNvSpPr/>
          <p:nvPr/>
        </p:nvSpPr>
        <p:spPr>
          <a:xfrm>
            <a:off x="2008184" y="5900489"/>
            <a:ext cx="48639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Rektangel 1"/>
          <p:cNvSpPr/>
          <p:nvPr/>
        </p:nvSpPr>
        <p:spPr>
          <a:xfrm>
            <a:off x="813836" y="2551061"/>
            <a:ext cx="648884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2000" u="sng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G</a:t>
            </a:r>
            <a:r>
              <a:rPr lang="no-NO" sz="2000" u="sng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runnverdiene er</a:t>
            </a:r>
            <a:r>
              <a:rPr lang="nb-NO" sz="2000" u="sng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:</a:t>
            </a:r>
            <a:endParaRPr lang="nb-NO" sz="2000" u="sng" dirty="0"/>
          </a:p>
        </p:txBody>
      </p:sp>
      <p:sp>
        <p:nvSpPr>
          <p:cNvPr id="8" name="TekstSylinder 7"/>
          <p:cNvSpPr txBox="1"/>
          <p:nvPr/>
        </p:nvSpPr>
        <p:spPr>
          <a:xfrm>
            <a:off x="1666853" y="5328808"/>
            <a:ext cx="7225376" cy="953403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pPr marL="214313" indent="-214313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nb-NO" sz="2000" kern="12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God kvalitet på tjenesten måles i om pasienten får</a:t>
            </a:r>
            <a:r>
              <a:rPr lang="nb-NO" sz="2000" kern="1200" dirty="0">
                <a:solidFill>
                  <a:srgbClr val="339966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 </a:t>
            </a:r>
            <a:br>
              <a:rPr lang="nb-NO" sz="2000" kern="1200" dirty="0">
                <a:solidFill>
                  <a:srgbClr val="339966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</a:br>
            <a:r>
              <a:rPr lang="nb-NO" sz="2000" b="1" i="1" kern="12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«riktig hjelp til rett tid, og på riktig nivå/sted»</a:t>
            </a:r>
          </a:p>
        </p:txBody>
      </p:sp>
      <p:sp>
        <p:nvSpPr>
          <p:cNvPr id="3" name="Plassholder for lysbildenumm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 smtClean="0"/>
              <a:t>9</a:t>
            </a:fld>
            <a:endParaRPr lang="no-NO"/>
          </a:p>
        </p:txBody>
      </p:sp>
      <p:pic>
        <p:nvPicPr>
          <p:cNvPr id="4" name="Google Shape;231;g167f13fa223_0_1664">
            <a:extLst>
              <a:ext uri="{FF2B5EF4-FFF2-40B4-BE49-F238E27FC236}">
                <a16:creationId xmlns:a16="http://schemas.microsoft.com/office/drawing/2014/main" id="{DE627BCC-F76F-0A94-33AE-172FC17A620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205558" y="2074782"/>
            <a:ext cx="3392602" cy="240020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kstSylinder 4">
            <a:extLst>
              <a:ext uri="{FF2B5EF4-FFF2-40B4-BE49-F238E27FC236}">
                <a16:creationId xmlns:a16="http://schemas.microsoft.com/office/drawing/2014/main" id="{97E81506-E72F-E651-8891-0867CFA6A6EC}"/>
              </a:ext>
            </a:extLst>
          </p:cNvPr>
          <p:cNvSpPr txBox="1"/>
          <p:nvPr/>
        </p:nvSpPr>
        <p:spPr>
          <a:xfrm>
            <a:off x="0" y="6538900"/>
            <a:ext cx="107273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i="1" dirty="0"/>
              <a:t>Illustrasjon: KoKom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8" grpId="0" animBg="1"/>
      <p:bldP spid="8" grpId="0" animBg="1"/>
    </p:bldLst>
  </p:timing>
</p:sld>
</file>

<file path=ppt/theme/theme1.xml><?xml version="1.0" encoding="utf-8"?>
<a:theme xmlns:a="http://schemas.openxmlformats.org/drawingml/2006/main" name="Office-te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-te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10126</TotalTime>
  <Words>2206</Words>
  <Application>Microsoft Office PowerPoint</Application>
  <PresentationFormat>Widescreen</PresentationFormat>
  <Paragraphs>294</Paragraphs>
  <Slides>20</Slides>
  <Notes>20</Notes>
  <HiddenSlides>0</HiddenSlides>
  <MMClips>0</MMClips>
  <ScaleCrop>false</ScaleCrop>
  <HeadingPairs>
    <vt:vector size="6" baseType="variant">
      <vt:variant>
        <vt:lpstr>Brukte skrifter</vt:lpstr>
      </vt:variant>
      <vt:variant>
        <vt:i4>6</vt:i4>
      </vt:variant>
      <vt:variant>
        <vt:lpstr>Tema</vt:lpstr>
      </vt:variant>
      <vt:variant>
        <vt:i4>5</vt:i4>
      </vt:variant>
      <vt:variant>
        <vt:lpstr>Lysbildetitler</vt:lpstr>
      </vt:variant>
      <vt:variant>
        <vt:i4>20</vt:i4>
      </vt:variant>
    </vt:vector>
  </HeadingPairs>
  <TitlesOfParts>
    <vt:vector size="31" baseType="lpstr">
      <vt:lpstr>Times</vt:lpstr>
      <vt:lpstr>Calibri</vt:lpstr>
      <vt:lpstr>Calibri Light</vt:lpstr>
      <vt:lpstr>Verdana</vt:lpstr>
      <vt:lpstr>Tahoma</vt:lpstr>
      <vt:lpstr>Arial</vt:lpstr>
      <vt:lpstr>Office-tema</vt:lpstr>
      <vt:lpstr>Office-tema</vt:lpstr>
      <vt:lpstr>1_Office-tema</vt:lpstr>
      <vt:lpstr>2_Office-tema</vt:lpstr>
      <vt:lpstr>3_Office-tema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Ellingsen, Thor Andre</dc:creator>
  <cp:lastModifiedBy>Ellingsen, Thor Andre</cp:lastModifiedBy>
  <cp:revision>133</cp:revision>
  <dcterms:created xsi:type="dcterms:W3CDTF">2022-09-14T08:42:47Z</dcterms:created>
  <dcterms:modified xsi:type="dcterms:W3CDTF">2023-06-19T10:04:17Z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291ddcc-9a90-46b7-a727-d19b3ec4b730_Enabled">
    <vt:lpwstr>true</vt:lpwstr>
  </property>
  <property fmtid="{D5CDD505-2E9C-101B-9397-08002B2CF9AE}" pid="3" name="MSIP_Label_d291ddcc-9a90-46b7-a727-d19b3ec4b730_SetDate">
    <vt:lpwstr>2023-05-30T10:02:01Z</vt:lpwstr>
  </property>
  <property fmtid="{D5CDD505-2E9C-101B-9397-08002B2CF9AE}" pid="4" name="MSIP_Label_d291ddcc-9a90-46b7-a727-d19b3ec4b730_Method">
    <vt:lpwstr>Privileged</vt:lpwstr>
  </property>
  <property fmtid="{D5CDD505-2E9C-101B-9397-08002B2CF9AE}" pid="5" name="MSIP_Label_d291ddcc-9a90-46b7-a727-d19b3ec4b730_Name">
    <vt:lpwstr>Åpen</vt:lpwstr>
  </property>
  <property fmtid="{D5CDD505-2E9C-101B-9397-08002B2CF9AE}" pid="6" name="MSIP_Label_d291ddcc-9a90-46b7-a727-d19b3ec4b730_SiteId">
    <vt:lpwstr>bdcbe535-f3cf-49f5-8a6a-fb6d98dc7837</vt:lpwstr>
  </property>
  <property fmtid="{D5CDD505-2E9C-101B-9397-08002B2CF9AE}" pid="7" name="MSIP_Label_d291ddcc-9a90-46b7-a727-d19b3ec4b730_ActionId">
    <vt:lpwstr>b7de9134-5d4a-429b-9c62-ec991af6377d</vt:lpwstr>
  </property>
  <property fmtid="{D5CDD505-2E9C-101B-9397-08002B2CF9AE}" pid="8" name="MSIP_Label_d291ddcc-9a90-46b7-a727-d19b3ec4b730_ContentBits">
    <vt:lpwstr>0</vt:lpwstr>
  </property>
</Properties>
</file>